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9" r:id="rId3"/>
    <p:sldId id="286" r:id="rId4"/>
    <p:sldId id="287" r:id="rId5"/>
    <p:sldId id="288" r:id="rId6"/>
    <p:sldId id="290" r:id="rId7"/>
    <p:sldId id="292" r:id="rId8"/>
    <p:sldId id="280" r:id="rId9"/>
    <p:sldId id="296" r:id="rId10"/>
    <p:sldId id="297" r:id="rId11"/>
    <p:sldId id="291" r:id="rId12"/>
    <p:sldId id="298" r:id="rId13"/>
    <p:sldId id="299" r:id="rId14"/>
    <p:sldId id="279" r:id="rId15"/>
    <p:sldId id="302" r:id="rId16"/>
    <p:sldId id="301" r:id="rId17"/>
    <p:sldId id="293" r:id="rId18"/>
    <p:sldId id="294" r:id="rId19"/>
    <p:sldId id="258" r:id="rId20"/>
    <p:sldId id="283" r:id="rId21"/>
    <p:sldId id="267" r:id="rId22"/>
    <p:sldId id="270" r:id="rId23"/>
    <p:sldId id="284" r:id="rId24"/>
    <p:sldId id="273" r:id="rId25"/>
    <p:sldId id="295" r:id="rId26"/>
    <p:sldId id="274" r:id="rId27"/>
    <p:sldId id="276" r:id="rId28"/>
    <p:sldId id="275" r:id="rId29"/>
    <p:sldId id="277" r:id="rId30"/>
    <p:sldId id="281" r:id="rId31"/>
    <p:sldId id="27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7" d="100"/>
          <a:sy n="107" d="100"/>
        </p:scale>
        <p:origin x="138"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8/15/2018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8/15/2018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8/15/2018</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8/15/2018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xpedia.com/Biosphere-2-Tucson.d6062979.Vacation-Attraction" TargetMode="External"/><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tripadvisor.com/LocationPhotoDirectLink-g155032-d155333-i152050647-Biodome_de_Montreal-Montreal_Quebec.html" TargetMode="Externa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hyperlink" Target="http://montreal.for91days.com/the-biodome-at-the-olympic-park/"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montreal.for91days.com/the-biodome-at-the-olympic-park/"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s://inhabitat.com/massive-biodome-upgrade-unveiled-for-montreals-1979-olympic-park/"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hyperlink" Target="http://pinterest.com/pin/108860515963096261/" TargetMode="External"/><Relationship Id="rId4" Type="http://schemas.openxmlformats.org/officeDocument/2006/relationships/hyperlink" Target="http://www.quiet-corner.com/garden-ideas/big-gardens/10-amazing-indoor-garden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blog.stuartherbert.com/photography/2008/04/03/winter-in-eden/" TargetMode="External"/><Relationship Id="rId7" Type="http://schemas.openxmlformats.org/officeDocument/2006/relationships/hyperlink" Target="http://raredelights.com/unusual-buildings-across-world/" TargetMode="Externa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www.pinterest.com/jesikahsundin/the-biodome-chronicles-book-series/" TargetMode="Externa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FbH4NM5nCC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panoramio.com/photo/52262308" TargetMode="External"/><Relationship Id="rId7" Type="http://schemas.openxmlformats.org/officeDocument/2006/relationships/hyperlink" Target="http://momvoyage.hilton.com/photo/biosphere-2-tropical-rainforest/"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www.chrishiggins.com/blog/2008/04/tucson-az-biosp.html"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2532" y="431834"/>
            <a:ext cx="7766936" cy="926495"/>
          </a:xfrm>
        </p:spPr>
        <p:txBody>
          <a:bodyPr/>
          <a:lstStyle/>
          <a:p>
            <a:pPr algn="ctr"/>
            <a:r>
              <a:rPr lang="en-US" dirty="0">
                <a:solidFill>
                  <a:schemeClr val="accent2">
                    <a:lumMod val="75000"/>
                  </a:schemeClr>
                </a:solidFill>
              </a:rPr>
              <a:t>BIODOMES</a:t>
            </a:r>
          </a:p>
        </p:txBody>
      </p:sp>
      <p:sp>
        <p:nvSpPr>
          <p:cNvPr id="3" name="Subtitle 2"/>
          <p:cNvSpPr>
            <a:spLocks noGrp="1"/>
          </p:cNvSpPr>
          <p:nvPr>
            <p:ph type="subTitle" idx="1"/>
          </p:nvPr>
        </p:nvSpPr>
        <p:spPr/>
        <p:txBody>
          <a:bodyPr/>
          <a:lstStyle/>
          <a:p>
            <a:endParaRPr lang="en-US" dirty="0"/>
          </a:p>
        </p:txBody>
      </p:sp>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369" y="1596588"/>
            <a:ext cx="10235551" cy="4829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541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5A03A5-4049-463A-999F-AECCF7D13710}"/>
              </a:ext>
            </a:extLst>
          </p:cNvPr>
          <p:cNvPicPr>
            <a:picLocks noChangeAspect="1"/>
          </p:cNvPicPr>
          <p:nvPr/>
        </p:nvPicPr>
        <p:blipFill>
          <a:blip r:embed="rId2"/>
          <a:stretch>
            <a:fillRect/>
          </a:stretch>
        </p:blipFill>
        <p:spPr>
          <a:xfrm>
            <a:off x="330558" y="219013"/>
            <a:ext cx="5765442" cy="3315726"/>
          </a:xfrm>
          <a:prstGeom prst="rect">
            <a:avLst/>
          </a:prstGeom>
          <a:ln w="57150">
            <a:solidFill>
              <a:srgbClr val="0070C0"/>
            </a:solidFill>
          </a:ln>
        </p:spPr>
      </p:pic>
      <p:sp>
        <p:nvSpPr>
          <p:cNvPr id="5" name="Rectangle 4">
            <a:extLst>
              <a:ext uri="{FF2B5EF4-FFF2-40B4-BE49-F238E27FC236}">
                <a16:creationId xmlns:a16="http://schemas.microsoft.com/office/drawing/2014/main" id="{CD75B516-DD06-4C7B-9091-4DE1AD1AA4FF}"/>
              </a:ext>
            </a:extLst>
          </p:cNvPr>
          <p:cNvSpPr/>
          <p:nvPr/>
        </p:nvSpPr>
        <p:spPr>
          <a:xfrm>
            <a:off x="613893" y="215564"/>
            <a:ext cx="6096000" cy="230832"/>
          </a:xfrm>
          <a:prstGeom prst="rect">
            <a:avLst/>
          </a:prstGeom>
        </p:spPr>
        <p:txBody>
          <a:bodyPr>
            <a:spAutoFit/>
          </a:bodyPr>
          <a:lstStyle/>
          <a:p>
            <a:r>
              <a:rPr lang="en-US" sz="900" dirty="0"/>
              <a:t>Image source:  </a:t>
            </a:r>
            <a:r>
              <a:rPr lang="en-US" sz="900" dirty="0">
                <a:hlinkClick r:id="rId3"/>
              </a:rPr>
              <a:t>https://www.expedia.com/Biosphere-2-Tucson.d6062979.Vacation-Attraction</a:t>
            </a:r>
            <a:r>
              <a:rPr lang="en-US" sz="900" dirty="0"/>
              <a:t> </a:t>
            </a:r>
          </a:p>
        </p:txBody>
      </p:sp>
      <p:pic>
        <p:nvPicPr>
          <p:cNvPr id="6" name="Picture 5">
            <a:extLst>
              <a:ext uri="{FF2B5EF4-FFF2-40B4-BE49-F238E27FC236}">
                <a16:creationId xmlns:a16="http://schemas.microsoft.com/office/drawing/2014/main" id="{3A8ACC16-73D4-4C29-93DE-56C2AE041E9F}"/>
              </a:ext>
            </a:extLst>
          </p:cNvPr>
          <p:cNvPicPr>
            <a:picLocks noChangeAspect="1"/>
          </p:cNvPicPr>
          <p:nvPr/>
        </p:nvPicPr>
        <p:blipFill>
          <a:blip r:embed="rId4"/>
          <a:stretch>
            <a:fillRect/>
          </a:stretch>
        </p:blipFill>
        <p:spPr>
          <a:xfrm>
            <a:off x="6323795" y="219012"/>
            <a:ext cx="5254312" cy="3315725"/>
          </a:xfrm>
          <a:prstGeom prst="rect">
            <a:avLst/>
          </a:prstGeom>
          <a:ln w="57150">
            <a:solidFill>
              <a:srgbClr val="0070C0"/>
            </a:solidFill>
          </a:ln>
        </p:spPr>
      </p:pic>
      <p:pic>
        <p:nvPicPr>
          <p:cNvPr id="7" name="Picture 6">
            <a:extLst>
              <a:ext uri="{FF2B5EF4-FFF2-40B4-BE49-F238E27FC236}">
                <a16:creationId xmlns:a16="http://schemas.microsoft.com/office/drawing/2014/main" id="{BBCEC5FB-62D6-4C78-8C45-27AB4161BF66}"/>
              </a:ext>
            </a:extLst>
          </p:cNvPr>
          <p:cNvPicPr>
            <a:picLocks noChangeAspect="1"/>
          </p:cNvPicPr>
          <p:nvPr/>
        </p:nvPicPr>
        <p:blipFill>
          <a:blip r:embed="rId5"/>
          <a:stretch>
            <a:fillRect/>
          </a:stretch>
        </p:blipFill>
        <p:spPr>
          <a:xfrm>
            <a:off x="2873399" y="3250807"/>
            <a:ext cx="6206208" cy="3482808"/>
          </a:xfrm>
          <a:prstGeom prst="rect">
            <a:avLst/>
          </a:prstGeom>
          <a:ln w="57150">
            <a:solidFill>
              <a:srgbClr val="0070C0"/>
            </a:solidFill>
          </a:ln>
        </p:spPr>
      </p:pic>
      <p:sp>
        <p:nvSpPr>
          <p:cNvPr id="8" name="Rectangle 7">
            <a:extLst>
              <a:ext uri="{FF2B5EF4-FFF2-40B4-BE49-F238E27FC236}">
                <a16:creationId xmlns:a16="http://schemas.microsoft.com/office/drawing/2014/main" id="{529166E6-9F1A-4D38-A3F4-8CB9CEC95FDB}"/>
              </a:ext>
            </a:extLst>
          </p:cNvPr>
          <p:cNvSpPr/>
          <p:nvPr/>
        </p:nvSpPr>
        <p:spPr>
          <a:xfrm>
            <a:off x="4220246" y="6408155"/>
            <a:ext cx="6096000" cy="230832"/>
          </a:xfrm>
          <a:prstGeom prst="rect">
            <a:avLst/>
          </a:prstGeom>
        </p:spPr>
        <p:txBody>
          <a:bodyPr>
            <a:spAutoFit/>
          </a:bodyPr>
          <a:lstStyle/>
          <a:p>
            <a:r>
              <a:rPr lang="en-US" sz="900" dirty="0"/>
              <a:t>Image source: </a:t>
            </a:r>
            <a:r>
              <a:rPr lang="en-US" sz="900" dirty="0">
                <a:hlinkClick r:id="rId3"/>
              </a:rPr>
              <a:t>https://www.expedia.com/Biosphere-2-Tucson.d6062979.Vacation-Attraction</a:t>
            </a:r>
            <a:r>
              <a:rPr lang="en-US" sz="900" dirty="0"/>
              <a:t> </a:t>
            </a:r>
          </a:p>
        </p:txBody>
      </p:sp>
      <p:sp>
        <p:nvSpPr>
          <p:cNvPr id="10" name="Rectangle 9">
            <a:extLst>
              <a:ext uri="{FF2B5EF4-FFF2-40B4-BE49-F238E27FC236}">
                <a16:creationId xmlns:a16="http://schemas.microsoft.com/office/drawing/2014/main" id="{729D967C-FC18-45DF-905F-B6CD9289D3BC}"/>
              </a:ext>
            </a:extLst>
          </p:cNvPr>
          <p:cNvSpPr/>
          <p:nvPr/>
        </p:nvSpPr>
        <p:spPr>
          <a:xfrm>
            <a:off x="6568225" y="219009"/>
            <a:ext cx="6096000" cy="230832"/>
          </a:xfrm>
          <a:prstGeom prst="rect">
            <a:avLst/>
          </a:prstGeom>
        </p:spPr>
        <p:txBody>
          <a:bodyPr>
            <a:spAutoFit/>
          </a:bodyPr>
          <a:lstStyle/>
          <a:p>
            <a:r>
              <a:rPr lang="en-US" sz="900" dirty="0"/>
              <a:t>Image source:  </a:t>
            </a:r>
            <a:r>
              <a:rPr lang="en-US" sz="900" dirty="0">
                <a:hlinkClick r:id="rId3"/>
              </a:rPr>
              <a:t>https://www.expedia.com/Biosphere-2-Tucson.d6062979.Vacation-Attraction</a:t>
            </a:r>
            <a:r>
              <a:rPr lang="en-US" sz="900" dirty="0"/>
              <a:t> </a:t>
            </a:r>
          </a:p>
        </p:txBody>
      </p:sp>
    </p:spTree>
    <p:extLst>
      <p:ext uri="{BB962C8B-B14F-4D97-AF65-F5344CB8AC3E}">
        <p14:creationId xmlns:p14="http://schemas.microsoft.com/office/powerpoint/2010/main" val="46038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824" y="171718"/>
            <a:ext cx="8596668" cy="866503"/>
          </a:xfrm>
        </p:spPr>
        <p:txBody>
          <a:bodyPr/>
          <a:lstStyle/>
          <a:p>
            <a:pPr algn="ctr"/>
            <a:r>
              <a:rPr lang="en-US" dirty="0">
                <a:solidFill>
                  <a:schemeClr val="accent2">
                    <a:lumMod val="60000"/>
                    <a:lumOff val="40000"/>
                  </a:schemeClr>
                </a:solidFill>
              </a:rPr>
              <a:t>Montreal, Quebec, Canada</a:t>
            </a:r>
          </a:p>
        </p:txBody>
      </p:sp>
      <p:sp>
        <p:nvSpPr>
          <p:cNvPr id="3" name="Content Placeholder 2"/>
          <p:cNvSpPr>
            <a:spLocks noGrp="1"/>
          </p:cNvSpPr>
          <p:nvPr>
            <p:ph idx="1"/>
          </p:nvPr>
        </p:nvSpPr>
        <p:spPr>
          <a:xfrm>
            <a:off x="1292289" y="2805509"/>
            <a:ext cx="8596668" cy="3880773"/>
          </a:xfrm>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 Montreal Biodome is a facility located at Olympic Park in the Montreal that allows visitors to walk through replicas of four ecosystems found in the Americas. </a:t>
            </a:r>
          </a:p>
          <a:p>
            <a:pPr marL="0" indent="0">
              <a:buNone/>
            </a:pPr>
            <a:endParaRPr lang="en-US" dirty="0"/>
          </a:p>
        </p:txBody>
      </p:sp>
      <p:pic>
        <p:nvPicPr>
          <p:cNvPr id="4" name="Picture 3">
            <a:extLst>
              <a:ext uri="{FF2B5EF4-FFF2-40B4-BE49-F238E27FC236}">
                <a16:creationId xmlns:a16="http://schemas.microsoft.com/office/drawing/2014/main" id="{91414BC2-84BB-4039-9C9F-EA2533419997}"/>
              </a:ext>
            </a:extLst>
          </p:cNvPr>
          <p:cNvPicPr>
            <a:picLocks noChangeAspect="1"/>
          </p:cNvPicPr>
          <p:nvPr/>
        </p:nvPicPr>
        <p:blipFill>
          <a:blip r:embed="rId2"/>
          <a:stretch>
            <a:fillRect/>
          </a:stretch>
        </p:blipFill>
        <p:spPr>
          <a:xfrm>
            <a:off x="1475824" y="1038221"/>
            <a:ext cx="8229599" cy="4551566"/>
          </a:xfrm>
          <a:prstGeom prst="rect">
            <a:avLst/>
          </a:prstGeom>
          <a:ln w="57150">
            <a:solidFill>
              <a:srgbClr val="0070C0"/>
            </a:solidFill>
          </a:ln>
        </p:spPr>
      </p:pic>
    </p:spTree>
    <p:extLst>
      <p:ext uri="{BB962C8B-B14F-4D97-AF65-F5344CB8AC3E}">
        <p14:creationId xmlns:p14="http://schemas.microsoft.com/office/powerpoint/2010/main" val="1744887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5B7B33-0B26-48D8-A0B9-32D60738F10B}"/>
              </a:ext>
            </a:extLst>
          </p:cNvPr>
          <p:cNvPicPr>
            <a:picLocks noChangeAspect="1"/>
          </p:cNvPicPr>
          <p:nvPr/>
        </p:nvPicPr>
        <p:blipFill>
          <a:blip r:embed="rId2"/>
          <a:stretch>
            <a:fillRect/>
          </a:stretch>
        </p:blipFill>
        <p:spPr>
          <a:xfrm>
            <a:off x="318872" y="253375"/>
            <a:ext cx="5498608" cy="3847285"/>
          </a:xfrm>
          <a:prstGeom prst="rect">
            <a:avLst/>
          </a:prstGeom>
          <a:ln w="57150">
            <a:solidFill>
              <a:srgbClr val="0070C0"/>
            </a:solidFill>
          </a:ln>
        </p:spPr>
      </p:pic>
      <p:sp>
        <p:nvSpPr>
          <p:cNvPr id="5" name="Rectangle 4">
            <a:extLst>
              <a:ext uri="{FF2B5EF4-FFF2-40B4-BE49-F238E27FC236}">
                <a16:creationId xmlns:a16="http://schemas.microsoft.com/office/drawing/2014/main" id="{E75BC77A-068D-4688-900E-07552A066419}"/>
              </a:ext>
            </a:extLst>
          </p:cNvPr>
          <p:cNvSpPr/>
          <p:nvPr/>
        </p:nvSpPr>
        <p:spPr>
          <a:xfrm>
            <a:off x="385979" y="384224"/>
            <a:ext cx="6096000" cy="369332"/>
          </a:xfrm>
          <a:prstGeom prst="rect">
            <a:avLst/>
          </a:prstGeom>
        </p:spPr>
        <p:txBody>
          <a:bodyPr>
            <a:spAutoFit/>
          </a:bodyPr>
          <a:lstStyle/>
          <a:p>
            <a:r>
              <a:rPr lang="en-US" sz="900" dirty="0"/>
              <a:t>Image source:  </a:t>
            </a:r>
            <a:r>
              <a:rPr lang="en-US" sz="900" dirty="0">
                <a:hlinkClick r:id="rId3"/>
              </a:rPr>
              <a:t>http://www.tripadvisor.com/LocationPhotoDirectLink-g155032-d155333-i152050647-Biodome_de_Montreal-Montreal_Quebec.html</a:t>
            </a:r>
            <a:r>
              <a:rPr lang="en-US" sz="900" dirty="0"/>
              <a:t> </a:t>
            </a:r>
          </a:p>
        </p:txBody>
      </p:sp>
      <p:pic>
        <p:nvPicPr>
          <p:cNvPr id="10" name="Picture 9">
            <a:extLst>
              <a:ext uri="{FF2B5EF4-FFF2-40B4-BE49-F238E27FC236}">
                <a16:creationId xmlns:a16="http://schemas.microsoft.com/office/drawing/2014/main" id="{86960E8B-2C7F-4835-ABED-F3A2C502BD3F}"/>
              </a:ext>
            </a:extLst>
          </p:cNvPr>
          <p:cNvPicPr>
            <a:picLocks noChangeAspect="1"/>
          </p:cNvPicPr>
          <p:nvPr/>
        </p:nvPicPr>
        <p:blipFill>
          <a:blip r:embed="rId4"/>
          <a:stretch>
            <a:fillRect/>
          </a:stretch>
        </p:blipFill>
        <p:spPr>
          <a:xfrm>
            <a:off x="6083280" y="176601"/>
            <a:ext cx="5833690" cy="3924059"/>
          </a:xfrm>
          <a:prstGeom prst="rect">
            <a:avLst/>
          </a:prstGeom>
        </p:spPr>
      </p:pic>
      <p:pic>
        <p:nvPicPr>
          <p:cNvPr id="11" name="Picture 10">
            <a:extLst>
              <a:ext uri="{FF2B5EF4-FFF2-40B4-BE49-F238E27FC236}">
                <a16:creationId xmlns:a16="http://schemas.microsoft.com/office/drawing/2014/main" id="{5F0948E4-18DC-4BB0-A089-556F3765ACCE}"/>
              </a:ext>
            </a:extLst>
          </p:cNvPr>
          <p:cNvPicPr>
            <a:picLocks noChangeAspect="1"/>
          </p:cNvPicPr>
          <p:nvPr/>
        </p:nvPicPr>
        <p:blipFill>
          <a:blip r:embed="rId5"/>
          <a:stretch>
            <a:fillRect/>
          </a:stretch>
        </p:blipFill>
        <p:spPr>
          <a:xfrm>
            <a:off x="4048263" y="1326151"/>
            <a:ext cx="3640424" cy="5413963"/>
          </a:xfrm>
          <a:prstGeom prst="rect">
            <a:avLst/>
          </a:prstGeom>
        </p:spPr>
      </p:pic>
      <p:sp>
        <p:nvSpPr>
          <p:cNvPr id="13" name="Rectangle 12">
            <a:extLst>
              <a:ext uri="{FF2B5EF4-FFF2-40B4-BE49-F238E27FC236}">
                <a16:creationId xmlns:a16="http://schemas.microsoft.com/office/drawing/2014/main" id="{AFED8909-05FB-464A-99A1-00DAA181F2DF}"/>
              </a:ext>
            </a:extLst>
          </p:cNvPr>
          <p:cNvSpPr/>
          <p:nvPr/>
        </p:nvSpPr>
        <p:spPr>
          <a:xfrm>
            <a:off x="6614878" y="230881"/>
            <a:ext cx="6096000" cy="230832"/>
          </a:xfrm>
          <a:prstGeom prst="rect">
            <a:avLst/>
          </a:prstGeom>
        </p:spPr>
        <p:txBody>
          <a:bodyPr>
            <a:spAutoFit/>
          </a:bodyPr>
          <a:lstStyle/>
          <a:p>
            <a:r>
              <a:rPr lang="en-US" sz="900" dirty="0"/>
              <a:t>Image source: </a:t>
            </a:r>
            <a:r>
              <a:rPr lang="en-US" sz="900" dirty="0">
                <a:hlinkClick r:id="rId6"/>
              </a:rPr>
              <a:t>http://montreal.for91days.com/the-biodome-at-the-olympic-park/</a:t>
            </a:r>
            <a:r>
              <a:rPr lang="en-US" sz="900" dirty="0"/>
              <a:t> </a:t>
            </a:r>
          </a:p>
        </p:txBody>
      </p:sp>
      <p:sp>
        <p:nvSpPr>
          <p:cNvPr id="14" name="Rectangle 13">
            <a:extLst>
              <a:ext uri="{FF2B5EF4-FFF2-40B4-BE49-F238E27FC236}">
                <a16:creationId xmlns:a16="http://schemas.microsoft.com/office/drawing/2014/main" id="{D559DF7E-E2F8-444A-85AB-EBB0F80828CC}"/>
              </a:ext>
            </a:extLst>
          </p:cNvPr>
          <p:cNvSpPr/>
          <p:nvPr/>
        </p:nvSpPr>
        <p:spPr>
          <a:xfrm>
            <a:off x="3068176" y="6265657"/>
            <a:ext cx="6096000" cy="230832"/>
          </a:xfrm>
          <a:prstGeom prst="rect">
            <a:avLst/>
          </a:prstGeom>
        </p:spPr>
        <p:txBody>
          <a:bodyPr>
            <a:spAutoFit/>
          </a:bodyPr>
          <a:lstStyle/>
          <a:p>
            <a:r>
              <a:rPr lang="en-US" sz="900" dirty="0"/>
              <a:t>Image source: </a:t>
            </a:r>
            <a:r>
              <a:rPr lang="en-US" sz="900" dirty="0">
                <a:hlinkClick r:id="rId6"/>
              </a:rPr>
              <a:t>http://montreal.for91days.com/the-biodome-at-the-olympic-park/</a:t>
            </a:r>
            <a:r>
              <a:rPr lang="en-US" sz="900" dirty="0"/>
              <a:t> </a:t>
            </a:r>
          </a:p>
        </p:txBody>
      </p:sp>
    </p:spTree>
    <p:extLst>
      <p:ext uri="{BB962C8B-B14F-4D97-AF65-F5344CB8AC3E}">
        <p14:creationId xmlns:p14="http://schemas.microsoft.com/office/powerpoint/2010/main" val="764690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AE6982-9682-43AA-8433-E726F7736B14}"/>
              </a:ext>
            </a:extLst>
          </p:cNvPr>
          <p:cNvPicPr>
            <a:picLocks noChangeAspect="1"/>
          </p:cNvPicPr>
          <p:nvPr/>
        </p:nvPicPr>
        <p:blipFill>
          <a:blip r:embed="rId2"/>
          <a:stretch>
            <a:fillRect/>
          </a:stretch>
        </p:blipFill>
        <p:spPr>
          <a:xfrm>
            <a:off x="234915" y="255552"/>
            <a:ext cx="5454948" cy="3636632"/>
          </a:xfrm>
          <a:prstGeom prst="rect">
            <a:avLst/>
          </a:prstGeom>
          <a:ln w="57150">
            <a:solidFill>
              <a:srgbClr val="0070C0"/>
            </a:solidFill>
          </a:ln>
        </p:spPr>
      </p:pic>
      <p:sp>
        <p:nvSpPr>
          <p:cNvPr id="5" name="Rectangle 4">
            <a:extLst>
              <a:ext uri="{FF2B5EF4-FFF2-40B4-BE49-F238E27FC236}">
                <a16:creationId xmlns:a16="http://schemas.microsoft.com/office/drawing/2014/main" id="{FF7A406C-625C-4370-B35A-AE78DECC2253}"/>
              </a:ext>
            </a:extLst>
          </p:cNvPr>
          <p:cNvSpPr/>
          <p:nvPr/>
        </p:nvSpPr>
        <p:spPr>
          <a:xfrm>
            <a:off x="278967" y="179500"/>
            <a:ext cx="6096000" cy="230832"/>
          </a:xfrm>
          <a:prstGeom prst="rect">
            <a:avLst/>
          </a:prstGeom>
        </p:spPr>
        <p:txBody>
          <a:bodyPr>
            <a:spAutoFit/>
          </a:bodyPr>
          <a:lstStyle/>
          <a:p>
            <a:r>
              <a:rPr lang="en-US" sz="900" dirty="0"/>
              <a:t>Image source:  </a:t>
            </a:r>
            <a:r>
              <a:rPr lang="en-US" sz="900" dirty="0">
                <a:hlinkClick r:id="rId3"/>
              </a:rPr>
              <a:t>http://montreal.for91days.com/the-biodome-at-the-olympic-park/</a:t>
            </a:r>
            <a:r>
              <a:rPr lang="en-US" sz="900" dirty="0"/>
              <a:t> </a:t>
            </a:r>
          </a:p>
        </p:txBody>
      </p:sp>
      <p:pic>
        <p:nvPicPr>
          <p:cNvPr id="6" name="Picture 5">
            <a:extLst>
              <a:ext uri="{FF2B5EF4-FFF2-40B4-BE49-F238E27FC236}">
                <a16:creationId xmlns:a16="http://schemas.microsoft.com/office/drawing/2014/main" id="{1D04E8A6-4937-49A1-B32D-C81A48902BD4}"/>
              </a:ext>
            </a:extLst>
          </p:cNvPr>
          <p:cNvPicPr>
            <a:picLocks noChangeAspect="1"/>
          </p:cNvPicPr>
          <p:nvPr/>
        </p:nvPicPr>
        <p:blipFill>
          <a:blip r:embed="rId4"/>
          <a:stretch>
            <a:fillRect/>
          </a:stretch>
        </p:blipFill>
        <p:spPr>
          <a:xfrm>
            <a:off x="6065229" y="233298"/>
            <a:ext cx="5781734" cy="3854489"/>
          </a:xfrm>
          <a:prstGeom prst="rect">
            <a:avLst/>
          </a:prstGeom>
          <a:ln w="57150">
            <a:solidFill>
              <a:srgbClr val="0070C0"/>
            </a:solidFill>
          </a:ln>
        </p:spPr>
      </p:pic>
      <p:pic>
        <p:nvPicPr>
          <p:cNvPr id="8" name="Picture 7">
            <a:extLst>
              <a:ext uri="{FF2B5EF4-FFF2-40B4-BE49-F238E27FC236}">
                <a16:creationId xmlns:a16="http://schemas.microsoft.com/office/drawing/2014/main" id="{2C7696DB-D97B-4924-B647-ACF3D9A8ED76}"/>
              </a:ext>
            </a:extLst>
          </p:cNvPr>
          <p:cNvPicPr>
            <a:picLocks noChangeAspect="1"/>
          </p:cNvPicPr>
          <p:nvPr/>
        </p:nvPicPr>
        <p:blipFill>
          <a:blip r:embed="rId5"/>
          <a:stretch>
            <a:fillRect/>
          </a:stretch>
        </p:blipFill>
        <p:spPr>
          <a:xfrm>
            <a:off x="1150545" y="3043153"/>
            <a:ext cx="6679809" cy="3635347"/>
          </a:xfrm>
          <a:prstGeom prst="rect">
            <a:avLst/>
          </a:prstGeom>
          <a:ln w="57150">
            <a:solidFill>
              <a:srgbClr val="0070C0"/>
            </a:solidFill>
          </a:ln>
        </p:spPr>
      </p:pic>
      <p:sp>
        <p:nvSpPr>
          <p:cNvPr id="10" name="Rectangle 9">
            <a:extLst>
              <a:ext uri="{FF2B5EF4-FFF2-40B4-BE49-F238E27FC236}">
                <a16:creationId xmlns:a16="http://schemas.microsoft.com/office/drawing/2014/main" id="{C94CCD05-3928-41BA-ABF3-3C5DE9852301}"/>
              </a:ext>
            </a:extLst>
          </p:cNvPr>
          <p:cNvSpPr/>
          <p:nvPr/>
        </p:nvSpPr>
        <p:spPr>
          <a:xfrm>
            <a:off x="6096000" y="275053"/>
            <a:ext cx="6096000" cy="230832"/>
          </a:xfrm>
          <a:prstGeom prst="rect">
            <a:avLst/>
          </a:prstGeom>
        </p:spPr>
        <p:txBody>
          <a:bodyPr>
            <a:spAutoFit/>
          </a:bodyPr>
          <a:lstStyle/>
          <a:p>
            <a:r>
              <a:rPr lang="en-US" sz="900" dirty="0"/>
              <a:t>Image source: </a:t>
            </a:r>
            <a:r>
              <a:rPr lang="en-US" sz="900" dirty="0">
                <a:hlinkClick r:id="rId6"/>
              </a:rPr>
              <a:t>https://inhabitat.com/massive-biodome-upgrade-unveiled-for-montreals-1979-olympic-park/</a:t>
            </a:r>
            <a:r>
              <a:rPr lang="en-US" sz="900" dirty="0"/>
              <a:t> </a:t>
            </a:r>
          </a:p>
        </p:txBody>
      </p:sp>
      <p:sp>
        <p:nvSpPr>
          <p:cNvPr id="11" name="Rectangle 10">
            <a:extLst>
              <a:ext uri="{FF2B5EF4-FFF2-40B4-BE49-F238E27FC236}">
                <a16:creationId xmlns:a16="http://schemas.microsoft.com/office/drawing/2014/main" id="{90955836-DC9F-4AFA-8A2B-AC7117354525}"/>
              </a:ext>
            </a:extLst>
          </p:cNvPr>
          <p:cNvSpPr/>
          <p:nvPr/>
        </p:nvSpPr>
        <p:spPr>
          <a:xfrm>
            <a:off x="1442449" y="3138706"/>
            <a:ext cx="6096000" cy="230832"/>
          </a:xfrm>
          <a:prstGeom prst="rect">
            <a:avLst/>
          </a:prstGeom>
        </p:spPr>
        <p:txBody>
          <a:bodyPr>
            <a:spAutoFit/>
          </a:bodyPr>
          <a:lstStyle/>
          <a:p>
            <a:r>
              <a:rPr lang="en-US" sz="900" dirty="0"/>
              <a:t>Image source:  </a:t>
            </a:r>
            <a:r>
              <a:rPr lang="en-US" sz="900" dirty="0">
                <a:hlinkClick r:id="rId3"/>
              </a:rPr>
              <a:t>http://montreal.for91days.com/the-biodome-at-the-olympic-park/</a:t>
            </a:r>
            <a:endParaRPr lang="en-US" sz="900" dirty="0"/>
          </a:p>
        </p:txBody>
      </p:sp>
    </p:spTree>
    <p:extLst>
      <p:ext uri="{BB962C8B-B14F-4D97-AF65-F5344CB8AC3E}">
        <p14:creationId xmlns:p14="http://schemas.microsoft.com/office/powerpoint/2010/main" val="887683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8855" y="183309"/>
            <a:ext cx="8596668" cy="853440"/>
          </a:xfrm>
        </p:spPr>
        <p:txBody>
          <a:bodyPr/>
          <a:lstStyle/>
          <a:p>
            <a:pPr algn="ctr"/>
            <a:r>
              <a:rPr lang="en-US" dirty="0">
                <a:solidFill>
                  <a:schemeClr val="accent2"/>
                </a:solidFill>
              </a:rPr>
              <a:t>The Eden Project – Cornwell, England</a:t>
            </a:r>
          </a:p>
        </p:txBody>
      </p:sp>
      <p:sp>
        <p:nvSpPr>
          <p:cNvPr id="3" name="Content Placeholder 2"/>
          <p:cNvSpPr>
            <a:spLocks noGrp="1"/>
          </p:cNvSpPr>
          <p:nvPr>
            <p:ph idx="1"/>
          </p:nvPr>
        </p:nvSpPr>
        <p:spPr>
          <a:xfrm>
            <a:off x="1669007" y="2302007"/>
            <a:ext cx="8596668" cy="4447693"/>
          </a:xfrm>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 Eden Project is a popular visitor attraction. Inside the two biomes are plants that are collected from many diverse climates and environments.</a:t>
            </a:r>
          </a:p>
          <a:p>
            <a:endParaRPr lang="en-US" dirty="0"/>
          </a:p>
        </p:txBody>
      </p:sp>
      <p:pic>
        <p:nvPicPr>
          <p:cNvPr id="4" name="Picture 3">
            <a:extLst>
              <a:ext uri="{FF2B5EF4-FFF2-40B4-BE49-F238E27FC236}">
                <a16:creationId xmlns:a16="http://schemas.microsoft.com/office/drawing/2014/main" id="{6E7BF8BB-4042-48A5-99B7-5585F73683B8}"/>
              </a:ext>
            </a:extLst>
          </p:cNvPr>
          <p:cNvPicPr>
            <a:picLocks noChangeAspect="1"/>
          </p:cNvPicPr>
          <p:nvPr/>
        </p:nvPicPr>
        <p:blipFill>
          <a:blip r:embed="rId2"/>
          <a:stretch>
            <a:fillRect/>
          </a:stretch>
        </p:blipFill>
        <p:spPr>
          <a:xfrm>
            <a:off x="278624" y="1326524"/>
            <a:ext cx="11634751" cy="4288665"/>
          </a:xfrm>
          <a:prstGeom prst="rect">
            <a:avLst/>
          </a:prstGeom>
          <a:ln w="76200">
            <a:solidFill>
              <a:srgbClr val="0070C0"/>
            </a:solidFill>
          </a:ln>
        </p:spPr>
      </p:pic>
    </p:spTree>
    <p:extLst>
      <p:ext uri="{BB962C8B-B14F-4D97-AF65-F5344CB8AC3E}">
        <p14:creationId xmlns:p14="http://schemas.microsoft.com/office/powerpoint/2010/main" val="2005136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C6A000-9F78-45FA-99F2-9D76BF750270}"/>
              </a:ext>
            </a:extLst>
          </p:cNvPr>
          <p:cNvPicPr>
            <a:picLocks noChangeAspect="1"/>
          </p:cNvPicPr>
          <p:nvPr/>
        </p:nvPicPr>
        <p:blipFill>
          <a:blip r:embed="rId2"/>
          <a:stretch>
            <a:fillRect/>
          </a:stretch>
        </p:blipFill>
        <p:spPr>
          <a:xfrm>
            <a:off x="249032" y="243760"/>
            <a:ext cx="5668142" cy="4115762"/>
          </a:xfrm>
          <a:prstGeom prst="rect">
            <a:avLst/>
          </a:prstGeom>
          <a:ln w="57150">
            <a:solidFill>
              <a:srgbClr val="0070C0"/>
            </a:solidFill>
          </a:ln>
        </p:spPr>
      </p:pic>
      <p:pic>
        <p:nvPicPr>
          <p:cNvPr id="6" name="Picture 5">
            <a:extLst>
              <a:ext uri="{FF2B5EF4-FFF2-40B4-BE49-F238E27FC236}">
                <a16:creationId xmlns:a16="http://schemas.microsoft.com/office/drawing/2014/main" id="{9DAD5CE3-58F4-4B84-B040-461128FDC49F}"/>
              </a:ext>
            </a:extLst>
          </p:cNvPr>
          <p:cNvPicPr>
            <a:picLocks noChangeAspect="1"/>
          </p:cNvPicPr>
          <p:nvPr/>
        </p:nvPicPr>
        <p:blipFill>
          <a:blip r:embed="rId3"/>
          <a:stretch>
            <a:fillRect/>
          </a:stretch>
        </p:blipFill>
        <p:spPr>
          <a:xfrm>
            <a:off x="6130471" y="243760"/>
            <a:ext cx="5909105" cy="4115762"/>
          </a:xfrm>
          <a:prstGeom prst="rect">
            <a:avLst/>
          </a:prstGeom>
          <a:ln w="57150">
            <a:solidFill>
              <a:srgbClr val="0070C0"/>
            </a:solidFill>
          </a:ln>
        </p:spPr>
      </p:pic>
      <p:sp>
        <p:nvSpPr>
          <p:cNvPr id="7" name="Rectangle 6">
            <a:extLst>
              <a:ext uri="{FF2B5EF4-FFF2-40B4-BE49-F238E27FC236}">
                <a16:creationId xmlns:a16="http://schemas.microsoft.com/office/drawing/2014/main" id="{C1F82971-5299-4352-9A43-7DB2C568B239}"/>
              </a:ext>
            </a:extLst>
          </p:cNvPr>
          <p:cNvSpPr/>
          <p:nvPr/>
        </p:nvSpPr>
        <p:spPr>
          <a:xfrm>
            <a:off x="358588" y="237915"/>
            <a:ext cx="6096000" cy="369332"/>
          </a:xfrm>
          <a:prstGeom prst="rect">
            <a:avLst/>
          </a:prstGeom>
        </p:spPr>
        <p:txBody>
          <a:bodyPr>
            <a:spAutoFit/>
          </a:bodyPr>
          <a:lstStyle/>
          <a:p>
            <a:r>
              <a:rPr lang="en-US" sz="900" dirty="0"/>
              <a:t>Image source: </a:t>
            </a:r>
            <a:r>
              <a:rPr lang="en-US" sz="900" dirty="0">
                <a:hlinkClick r:id="rId4"/>
              </a:rPr>
              <a:t>http://www.quiet-corner.com/garden-ideas/big-gardens/10-amazing-indoor-gardens</a:t>
            </a:r>
            <a:r>
              <a:rPr lang="en-US" dirty="0">
                <a:hlinkClick r:id="rId4"/>
              </a:rPr>
              <a:t>/</a:t>
            </a:r>
            <a:r>
              <a:rPr lang="en-US" dirty="0"/>
              <a:t> </a:t>
            </a:r>
          </a:p>
        </p:txBody>
      </p:sp>
      <p:sp>
        <p:nvSpPr>
          <p:cNvPr id="8" name="Rectangle 7">
            <a:extLst>
              <a:ext uri="{FF2B5EF4-FFF2-40B4-BE49-F238E27FC236}">
                <a16:creationId xmlns:a16="http://schemas.microsoft.com/office/drawing/2014/main" id="{50EF4F3A-5AC7-4CEA-9D9A-BB1FAFCD5CC1}"/>
              </a:ext>
            </a:extLst>
          </p:cNvPr>
          <p:cNvSpPr/>
          <p:nvPr/>
        </p:nvSpPr>
        <p:spPr>
          <a:xfrm>
            <a:off x="7869032" y="307165"/>
            <a:ext cx="6096000" cy="230832"/>
          </a:xfrm>
          <a:prstGeom prst="rect">
            <a:avLst/>
          </a:prstGeom>
        </p:spPr>
        <p:txBody>
          <a:bodyPr>
            <a:spAutoFit/>
          </a:bodyPr>
          <a:lstStyle/>
          <a:p>
            <a:r>
              <a:rPr lang="en-US" sz="900" dirty="0"/>
              <a:t>Image source: </a:t>
            </a:r>
            <a:r>
              <a:rPr lang="en-US" sz="900" dirty="0">
                <a:hlinkClick r:id="rId5"/>
              </a:rPr>
              <a:t>http://pinterest.com/pin/108860515963096261/</a:t>
            </a:r>
            <a:r>
              <a:rPr lang="en-US" sz="900" dirty="0"/>
              <a:t> </a:t>
            </a:r>
          </a:p>
        </p:txBody>
      </p:sp>
      <p:pic>
        <p:nvPicPr>
          <p:cNvPr id="10" name="Picture 9">
            <a:extLst>
              <a:ext uri="{FF2B5EF4-FFF2-40B4-BE49-F238E27FC236}">
                <a16:creationId xmlns:a16="http://schemas.microsoft.com/office/drawing/2014/main" id="{6724395C-D357-4763-BFA6-7A4AFE34A297}"/>
              </a:ext>
            </a:extLst>
          </p:cNvPr>
          <p:cNvPicPr>
            <a:picLocks noChangeAspect="1"/>
          </p:cNvPicPr>
          <p:nvPr/>
        </p:nvPicPr>
        <p:blipFill>
          <a:blip r:embed="rId6"/>
          <a:stretch>
            <a:fillRect/>
          </a:stretch>
        </p:blipFill>
        <p:spPr>
          <a:xfrm>
            <a:off x="3167168" y="2939921"/>
            <a:ext cx="5277585" cy="3918079"/>
          </a:xfrm>
          <a:prstGeom prst="rect">
            <a:avLst/>
          </a:prstGeom>
          <a:ln w="57150">
            <a:solidFill>
              <a:srgbClr val="0070C0"/>
            </a:solidFill>
          </a:ln>
        </p:spPr>
      </p:pic>
      <p:pic>
        <p:nvPicPr>
          <p:cNvPr id="11" name="Picture 10">
            <a:extLst>
              <a:ext uri="{FF2B5EF4-FFF2-40B4-BE49-F238E27FC236}">
                <a16:creationId xmlns:a16="http://schemas.microsoft.com/office/drawing/2014/main" id="{8ABECD53-676A-4BFC-87DF-C734ACE95EA8}"/>
              </a:ext>
            </a:extLst>
          </p:cNvPr>
          <p:cNvPicPr>
            <a:picLocks noChangeAspect="1"/>
          </p:cNvPicPr>
          <p:nvPr/>
        </p:nvPicPr>
        <p:blipFill>
          <a:blip r:embed="rId7"/>
          <a:stretch>
            <a:fillRect/>
          </a:stretch>
        </p:blipFill>
        <p:spPr>
          <a:xfrm>
            <a:off x="3226564" y="3106131"/>
            <a:ext cx="6096528" cy="256054"/>
          </a:xfrm>
          <a:prstGeom prst="rect">
            <a:avLst/>
          </a:prstGeom>
        </p:spPr>
      </p:pic>
    </p:spTree>
    <p:extLst>
      <p:ext uri="{BB962C8B-B14F-4D97-AF65-F5344CB8AC3E}">
        <p14:creationId xmlns:p14="http://schemas.microsoft.com/office/powerpoint/2010/main" val="10112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686574-781D-4807-9B13-85E56E2EDA9A}"/>
              </a:ext>
            </a:extLst>
          </p:cNvPr>
          <p:cNvPicPr>
            <a:picLocks noChangeAspect="1"/>
          </p:cNvPicPr>
          <p:nvPr/>
        </p:nvPicPr>
        <p:blipFill>
          <a:blip r:embed="rId2"/>
          <a:stretch>
            <a:fillRect/>
          </a:stretch>
        </p:blipFill>
        <p:spPr>
          <a:xfrm>
            <a:off x="373670" y="238125"/>
            <a:ext cx="4762500" cy="3190875"/>
          </a:xfrm>
          <a:prstGeom prst="rect">
            <a:avLst/>
          </a:prstGeom>
          <a:ln w="57150">
            <a:solidFill>
              <a:srgbClr val="0070C0"/>
            </a:solidFill>
          </a:ln>
        </p:spPr>
      </p:pic>
      <p:sp>
        <p:nvSpPr>
          <p:cNvPr id="3" name="Rectangle 2">
            <a:extLst>
              <a:ext uri="{FF2B5EF4-FFF2-40B4-BE49-F238E27FC236}">
                <a16:creationId xmlns:a16="http://schemas.microsoft.com/office/drawing/2014/main" id="{10CF955C-DE36-461C-85A4-41D9926E6710}"/>
              </a:ext>
            </a:extLst>
          </p:cNvPr>
          <p:cNvSpPr/>
          <p:nvPr/>
        </p:nvSpPr>
        <p:spPr>
          <a:xfrm>
            <a:off x="373670" y="316856"/>
            <a:ext cx="6096000" cy="230832"/>
          </a:xfrm>
          <a:prstGeom prst="rect">
            <a:avLst/>
          </a:prstGeom>
        </p:spPr>
        <p:txBody>
          <a:bodyPr>
            <a:spAutoFit/>
          </a:bodyPr>
          <a:lstStyle/>
          <a:p>
            <a:r>
              <a:rPr lang="en-US" sz="900" dirty="0"/>
              <a:t>Image source:  </a:t>
            </a:r>
            <a:r>
              <a:rPr lang="en-US" sz="900" dirty="0">
                <a:hlinkClick r:id="rId3"/>
              </a:rPr>
              <a:t>http://blog.stuartherbert.com/photography/2008/04/03/winter-in-eden/</a:t>
            </a:r>
            <a:r>
              <a:rPr lang="en-US" sz="900" dirty="0"/>
              <a:t> </a:t>
            </a:r>
          </a:p>
        </p:txBody>
      </p:sp>
      <p:pic>
        <p:nvPicPr>
          <p:cNvPr id="4" name="Picture 3">
            <a:extLst>
              <a:ext uri="{FF2B5EF4-FFF2-40B4-BE49-F238E27FC236}">
                <a16:creationId xmlns:a16="http://schemas.microsoft.com/office/drawing/2014/main" id="{34AA039F-2982-46AD-88FC-F48161245428}"/>
              </a:ext>
            </a:extLst>
          </p:cNvPr>
          <p:cNvPicPr>
            <a:picLocks noChangeAspect="1"/>
          </p:cNvPicPr>
          <p:nvPr/>
        </p:nvPicPr>
        <p:blipFill>
          <a:blip r:embed="rId4"/>
          <a:stretch>
            <a:fillRect/>
          </a:stretch>
        </p:blipFill>
        <p:spPr>
          <a:xfrm>
            <a:off x="7341580" y="129238"/>
            <a:ext cx="4476750" cy="4476750"/>
          </a:xfrm>
          <a:prstGeom prst="rect">
            <a:avLst/>
          </a:prstGeom>
          <a:ln w="57150">
            <a:solidFill>
              <a:srgbClr val="0070C0"/>
            </a:solidFill>
          </a:ln>
        </p:spPr>
      </p:pic>
      <p:sp>
        <p:nvSpPr>
          <p:cNvPr id="5" name="Rectangle 4">
            <a:extLst>
              <a:ext uri="{FF2B5EF4-FFF2-40B4-BE49-F238E27FC236}">
                <a16:creationId xmlns:a16="http://schemas.microsoft.com/office/drawing/2014/main" id="{5D2E5C95-8D82-4EE1-98DE-576DD2181357}"/>
              </a:ext>
            </a:extLst>
          </p:cNvPr>
          <p:cNvSpPr/>
          <p:nvPr/>
        </p:nvSpPr>
        <p:spPr>
          <a:xfrm>
            <a:off x="6870421" y="129238"/>
            <a:ext cx="6096000" cy="230832"/>
          </a:xfrm>
          <a:prstGeom prst="rect">
            <a:avLst/>
          </a:prstGeom>
        </p:spPr>
        <p:txBody>
          <a:bodyPr>
            <a:spAutoFit/>
          </a:bodyPr>
          <a:lstStyle/>
          <a:p>
            <a:r>
              <a:rPr lang="en-US" sz="900" dirty="0"/>
              <a:t>Image source: </a:t>
            </a:r>
            <a:r>
              <a:rPr lang="en-US" sz="900" dirty="0">
                <a:hlinkClick r:id="rId5"/>
              </a:rPr>
              <a:t>https://www.pinterest.com/jesikahsundin/the-biodome-chronicles-book-series/</a:t>
            </a:r>
            <a:r>
              <a:rPr lang="en-US" sz="900" dirty="0"/>
              <a:t> </a:t>
            </a:r>
          </a:p>
        </p:txBody>
      </p:sp>
      <p:pic>
        <p:nvPicPr>
          <p:cNvPr id="6" name="Picture 5">
            <a:extLst>
              <a:ext uri="{FF2B5EF4-FFF2-40B4-BE49-F238E27FC236}">
                <a16:creationId xmlns:a16="http://schemas.microsoft.com/office/drawing/2014/main" id="{74A4758C-2F1C-454B-AB8A-0BC68734C48F}"/>
              </a:ext>
            </a:extLst>
          </p:cNvPr>
          <p:cNvPicPr>
            <a:picLocks noChangeAspect="1"/>
          </p:cNvPicPr>
          <p:nvPr/>
        </p:nvPicPr>
        <p:blipFill>
          <a:blip r:embed="rId6"/>
          <a:stretch>
            <a:fillRect/>
          </a:stretch>
        </p:blipFill>
        <p:spPr>
          <a:xfrm>
            <a:off x="2370651" y="2720981"/>
            <a:ext cx="5467959" cy="4100969"/>
          </a:xfrm>
          <a:prstGeom prst="rect">
            <a:avLst/>
          </a:prstGeom>
          <a:ln w="57150">
            <a:solidFill>
              <a:srgbClr val="0070C0"/>
            </a:solidFill>
          </a:ln>
        </p:spPr>
      </p:pic>
      <p:sp>
        <p:nvSpPr>
          <p:cNvPr id="7" name="Rectangle 6">
            <a:extLst>
              <a:ext uri="{FF2B5EF4-FFF2-40B4-BE49-F238E27FC236}">
                <a16:creationId xmlns:a16="http://schemas.microsoft.com/office/drawing/2014/main" id="{A99A7CEF-04CC-4EEE-B1D6-168CD3B5A7B0}"/>
              </a:ext>
            </a:extLst>
          </p:cNvPr>
          <p:cNvSpPr/>
          <p:nvPr/>
        </p:nvSpPr>
        <p:spPr>
          <a:xfrm>
            <a:off x="3186237" y="2793183"/>
            <a:ext cx="3946914" cy="230832"/>
          </a:xfrm>
          <a:prstGeom prst="rect">
            <a:avLst/>
          </a:prstGeom>
        </p:spPr>
        <p:txBody>
          <a:bodyPr wrap="none">
            <a:spAutoFit/>
          </a:bodyPr>
          <a:lstStyle/>
          <a:p>
            <a:r>
              <a:rPr lang="en-US" sz="900" dirty="0"/>
              <a:t>Image source: </a:t>
            </a:r>
            <a:r>
              <a:rPr lang="en-US" sz="900" dirty="0">
                <a:hlinkClick r:id="rId7"/>
              </a:rPr>
              <a:t>http://raredelights.com/unusual-buildings-across-world/</a:t>
            </a:r>
            <a:r>
              <a:rPr lang="en-US" sz="900" dirty="0"/>
              <a:t> </a:t>
            </a:r>
          </a:p>
        </p:txBody>
      </p:sp>
    </p:spTree>
    <p:extLst>
      <p:ext uri="{BB962C8B-B14F-4D97-AF65-F5344CB8AC3E}">
        <p14:creationId xmlns:p14="http://schemas.microsoft.com/office/powerpoint/2010/main" val="3350803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66503"/>
          </a:xfrm>
        </p:spPr>
        <p:txBody>
          <a:bodyPr/>
          <a:lstStyle/>
          <a:p>
            <a:pPr algn="ctr"/>
            <a:r>
              <a:rPr lang="en-US" dirty="0">
                <a:solidFill>
                  <a:schemeClr val="accent2">
                    <a:lumMod val="75000"/>
                  </a:schemeClr>
                </a:solidFill>
              </a:rPr>
              <a:t>Virtual Biodomes</a:t>
            </a:r>
          </a:p>
        </p:txBody>
      </p:sp>
      <p:sp>
        <p:nvSpPr>
          <p:cNvPr id="3" name="Content Placeholder 2"/>
          <p:cNvSpPr>
            <a:spLocks noGrp="1"/>
          </p:cNvSpPr>
          <p:nvPr>
            <p:ph idx="1"/>
          </p:nvPr>
        </p:nvSpPr>
        <p:spPr>
          <a:xfrm>
            <a:off x="677334" y="1802675"/>
            <a:ext cx="8596668" cy="4238688"/>
          </a:xfrm>
        </p:spPr>
        <p:txBody>
          <a:bodyPr/>
          <a:lstStyle/>
          <a:p>
            <a:pPr marL="0" indent="0">
              <a:buNone/>
            </a:pPr>
            <a:r>
              <a:rPr lang="en-US" dirty="0"/>
              <a:t>Videogames:</a:t>
            </a:r>
          </a:p>
          <a:p>
            <a:pPr>
              <a:buFont typeface="Arial" panose="020B0604020202020204" pitchFamily="34" charset="0"/>
              <a:buChar char="•"/>
            </a:pPr>
            <a:r>
              <a:rPr lang="en-US" dirty="0"/>
              <a:t>Minecraft</a:t>
            </a:r>
          </a:p>
          <a:p>
            <a:pPr>
              <a:buFont typeface="Arial" panose="020B0604020202020204" pitchFamily="34" charset="0"/>
              <a:buChar char="•"/>
            </a:pPr>
            <a:r>
              <a:rPr lang="en-US" dirty="0" err="1"/>
              <a:t>Roblox</a:t>
            </a:r>
            <a:endParaRPr lang="en-US" dirty="0"/>
          </a:p>
          <a:p>
            <a:pPr>
              <a:buFont typeface="Arial" panose="020B0604020202020204" pitchFamily="34" charset="0"/>
              <a:buChar char="•"/>
            </a:pPr>
            <a:endParaRPr lang="en-US" dirty="0"/>
          </a:p>
          <a:p>
            <a:pPr marL="0" indent="0">
              <a:buNone/>
            </a:pPr>
            <a:r>
              <a:rPr lang="en-US" dirty="0"/>
              <a:t>Movies:</a:t>
            </a:r>
          </a:p>
          <a:p>
            <a:pPr>
              <a:buFont typeface="Arial" panose="020B0604020202020204" pitchFamily="34" charset="0"/>
              <a:buChar char="•"/>
            </a:pPr>
            <a:r>
              <a:rPr lang="en-US" dirty="0"/>
              <a:t>The Matrix</a:t>
            </a:r>
          </a:p>
          <a:p>
            <a:pPr>
              <a:buFont typeface="Arial" panose="020B0604020202020204" pitchFamily="34" charset="0"/>
              <a:buChar char="•"/>
            </a:pPr>
            <a:r>
              <a:rPr lang="en-US" dirty="0"/>
              <a:t>Biodome</a:t>
            </a:r>
          </a:p>
          <a:p>
            <a:pPr>
              <a:buFont typeface="Arial" panose="020B0604020202020204" pitchFamily="34" charset="0"/>
              <a:buChar char="•"/>
            </a:pPr>
            <a:r>
              <a:rPr lang="en-US" dirty="0"/>
              <a:t>The Martian - </a:t>
            </a:r>
            <a:r>
              <a:rPr lang="en-US" u="sng" dirty="0">
                <a:hlinkClick r:id="rId2"/>
              </a:rPr>
              <a:t>https://www.youtube.com/watch?v=FbH4NM5nCCA</a:t>
            </a: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2662496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accent2">
                    <a:lumMod val="75000"/>
                  </a:schemeClr>
                </a:solidFill>
              </a:rPr>
              <a:t>How can we, </a:t>
            </a:r>
            <a:r>
              <a:rPr lang="en-US" dirty="0" smtClean="0">
                <a:solidFill>
                  <a:schemeClr val="accent2">
                    <a:lumMod val="75000"/>
                  </a:schemeClr>
                </a:solidFill>
              </a:rPr>
              <a:t>as </a:t>
            </a:r>
            <a:r>
              <a:rPr lang="en-US" dirty="0">
                <a:solidFill>
                  <a:schemeClr val="accent2">
                    <a:lumMod val="75000"/>
                  </a:schemeClr>
                </a:solidFill>
              </a:rPr>
              <a:t>Nature Camp students, create a biodome to sustain life on Mars?</a:t>
            </a:r>
          </a:p>
        </p:txBody>
      </p:sp>
      <p:sp>
        <p:nvSpPr>
          <p:cNvPr id="3" name="Content Placeholder 2"/>
          <p:cNvSpPr>
            <a:spLocks noGrp="1"/>
          </p:cNvSpPr>
          <p:nvPr>
            <p:ph idx="1"/>
          </p:nvPr>
        </p:nvSpPr>
        <p:spPr/>
        <p:txBody>
          <a:bodyPr/>
          <a:lstStyle/>
          <a:p>
            <a:pPr marL="0" indent="0">
              <a:buNone/>
            </a:pPr>
            <a:r>
              <a:rPr lang="en-US" sz="2400" dirty="0"/>
              <a:t>Need to knows for creating a biodome:</a:t>
            </a:r>
          </a:p>
          <a:p>
            <a:pPr>
              <a:buFont typeface="Arial" panose="020B0604020202020204" pitchFamily="34" charset="0"/>
              <a:buChar char="•"/>
            </a:pPr>
            <a:r>
              <a:rPr lang="en-US" sz="2400" dirty="0"/>
              <a:t>What is an ecosystem?</a:t>
            </a:r>
          </a:p>
          <a:p>
            <a:pPr>
              <a:buFont typeface="Arial" panose="020B0604020202020204" pitchFamily="34" charset="0"/>
              <a:buChar char="•"/>
            </a:pPr>
            <a:r>
              <a:rPr lang="en-US" sz="2400" dirty="0"/>
              <a:t>What is the population density (equilibrium)?</a:t>
            </a:r>
          </a:p>
          <a:p>
            <a:pPr>
              <a:buFont typeface="Arial" panose="020B0604020202020204" pitchFamily="34" charset="0"/>
              <a:buChar char="•"/>
            </a:pPr>
            <a:r>
              <a:rPr lang="en-US" sz="2400" dirty="0"/>
              <a:t>How do we create a constant source of energy (food chain/web)?</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2554580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18754"/>
          </a:xfrm>
        </p:spPr>
        <p:txBody>
          <a:bodyPr/>
          <a:lstStyle/>
          <a:p>
            <a:pPr algn="ctr"/>
            <a:r>
              <a:rPr lang="en-US" dirty="0">
                <a:solidFill>
                  <a:schemeClr val="accent2"/>
                </a:solidFill>
              </a:rPr>
              <a:t>Environments and Ecosystems</a:t>
            </a:r>
          </a:p>
        </p:txBody>
      </p:sp>
      <p:sp>
        <p:nvSpPr>
          <p:cNvPr id="3" name="Content Placeholder 2"/>
          <p:cNvSpPr>
            <a:spLocks noGrp="1"/>
          </p:cNvSpPr>
          <p:nvPr>
            <p:ph idx="1"/>
          </p:nvPr>
        </p:nvSpPr>
        <p:spPr>
          <a:xfrm>
            <a:off x="677334" y="1867989"/>
            <a:ext cx="8596668" cy="3553097"/>
          </a:xfrm>
        </p:spPr>
        <p:txBody>
          <a:bodyPr/>
          <a:lstStyle/>
          <a:p>
            <a:pPr marL="0" indent="0">
              <a:buNone/>
            </a:pPr>
            <a:r>
              <a:rPr lang="en-US" sz="2400" dirty="0"/>
              <a:t>An </a:t>
            </a:r>
            <a:r>
              <a:rPr lang="en-US" sz="2400" i="1" dirty="0"/>
              <a:t>environment </a:t>
            </a:r>
            <a:r>
              <a:rPr lang="en-US" sz="2400" dirty="0"/>
              <a:t>is the surrounding area in which an organism lives, including the air, water, food and energy required for that organism to survive. </a:t>
            </a:r>
          </a:p>
          <a:p>
            <a:pPr marL="0" indent="0">
              <a:buNone/>
            </a:pPr>
            <a:endParaRPr lang="en-US" sz="2400" dirty="0"/>
          </a:p>
          <a:p>
            <a:pPr marL="0" indent="0">
              <a:buNone/>
            </a:pPr>
            <a:r>
              <a:rPr lang="en-US" sz="2400" dirty="0"/>
              <a:t>An </a:t>
            </a:r>
            <a:r>
              <a:rPr lang="en-US" sz="2400" i="1" dirty="0"/>
              <a:t>ecosystem </a:t>
            </a:r>
            <a:r>
              <a:rPr lang="en-US" sz="2400" dirty="0"/>
              <a:t>includes all the living organisms and the nonliving things in an area that are linked together through the flow of nutrients and energy. </a:t>
            </a:r>
          </a:p>
        </p:txBody>
      </p:sp>
    </p:spTree>
    <p:extLst>
      <p:ext uri="{BB962C8B-B14F-4D97-AF65-F5344CB8AC3E}">
        <p14:creationId xmlns:p14="http://schemas.microsoft.com/office/powerpoint/2010/main" val="427824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09749"/>
          </a:xfrm>
        </p:spPr>
        <p:txBody>
          <a:bodyPr/>
          <a:lstStyle/>
          <a:p>
            <a:pPr algn="ctr"/>
            <a:r>
              <a:rPr lang="en-US" dirty="0">
                <a:solidFill>
                  <a:schemeClr val="accent2">
                    <a:lumMod val="75000"/>
                  </a:schemeClr>
                </a:solidFill>
              </a:rPr>
              <a:t>Biodome</a:t>
            </a:r>
          </a:p>
        </p:txBody>
      </p:sp>
      <p:sp>
        <p:nvSpPr>
          <p:cNvPr id="3" name="Content Placeholder 2"/>
          <p:cNvSpPr>
            <a:spLocks noGrp="1"/>
          </p:cNvSpPr>
          <p:nvPr>
            <p:ph idx="1"/>
          </p:nvPr>
        </p:nvSpPr>
        <p:spPr>
          <a:xfrm>
            <a:off x="677334" y="2103120"/>
            <a:ext cx="8596668" cy="3938242"/>
          </a:xfrm>
        </p:spPr>
        <p:txBody>
          <a:bodyPr>
            <a:normAutofit/>
          </a:bodyPr>
          <a:lstStyle/>
          <a:p>
            <a:pPr marL="0" indent="0" algn="ctr">
              <a:buNone/>
            </a:pPr>
            <a:r>
              <a:rPr lang="en-US" sz="4000" dirty="0"/>
              <a:t>What is a biodome? </a:t>
            </a:r>
          </a:p>
          <a:p>
            <a:pPr algn="ctr"/>
            <a:endParaRPr lang="en-US" dirty="0"/>
          </a:p>
        </p:txBody>
      </p:sp>
    </p:spTree>
    <p:extLst>
      <p:ext uri="{BB962C8B-B14F-4D97-AF65-F5344CB8AC3E}">
        <p14:creationId xmlns:p14="http://schemas.microsoft.com/office/powerpoint/2010/main" val="290228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000" dirty="0">
                <a:solidFill>
                  <a:schemeClr val="accent2">
                    <a:lumMod val="75000"/>
                  </a:schemeClr>
                </a:solidFill>
              </a:rPr>
              <a:t>Activity 1</a:t>
            </a:r>
          </a:p>
          <a:p>
            <a:pPr marL="0" indent="0" algn="ctr">
              <a:buNone/>
            </a:pPr>
            <a:r>
              <a:rPr lang="en-US" sz="4000" dirty="0">
                <a:solidFill>
                  <a:schemeClr val="accent2">
                    <a:lumMod val="75000"/>
                  </a:schemeClr>
                </a:solidFill>
              </a:rPr>
              <a:t>Environments and Ecosystems Research</a:t>
            </a:r>
          </a:p>
        </p:txBody>
      </p:sp>
    </p:spTree>
    <p:extLst>
      <p:ext uri="{BB962C8B-B14F-4D97-AF65-F5344CB8AC3E}">
        <p14:creationId xmlns:p14="http://schemas.microsoft.com/office/powerpoint/2010/main" val="3622003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79566"/>
          </a:xfrm>
        </p:spPr>
        <p:txBody>
          <a:bodyPr/>
          <a:lstStyle/>
          <a:p>
            <a:pPr algn="ctr"/>
            <a:r>
              <a:rPr lang="en-US" dirty="0">
                <a:solidFill>
                  <a:schemeClr val="accent2">
                    <a:lumMod val="75000"/>
                  </a:schemeClr>
                </a:solidFill>
              </a:rPr>
              <a:t>Population Density</a:t>
            </a:r>
          </a:p>
        </p:txBody>
      </p:sp>
      <p:sp>
        <p:nvSpPr>
          <p:cNvPr id="3" name="Content Placeholder 2"/>
          <p:cNvSpPr>
            <a:spLocks noGrp="1"/>
          </p:cNvSpPr>
          <p:nvPr>
            <p:ph idx="1"/>
          </p:nvPr>
        </p:nvSpPr>
        <p:spPr>
          <a:xfrm>
            <a:off x="677334" y="1933303"/>
            <a:ext cx="8596668" cy="4108059"/>
          </a:xfrm>
        </p:spPr>
        <p:txBody>
          <a:bodyPr>
            <a:normAutofit/>
          </a:bodyPr>
          <a:lstStyle/>
          <a:p>
            <a:pPr marL="0" indent="0">
              <a:buNone/>
            </a:pPr>
            <a:r>
              <a:rPr lang="en-US" sz="2400" dirty="0"/>
              <a:t>The amount of organisms in a particular environment is called its </a:t>
            </a:r>
            <a:r>
              <a:rPr lang="en-US" sz="2400" i="1" dirty="0"/>
              <a:t>population</a:t>
            </a:r>
            <a:r>
              <a:rPr lang="en-US" sz="2400" dirty="0"/>
              <a:t>. Populations are made up of all the members of a species living in the same place at the same time sharing space and resources. </a:t>
            </a:r>
          </a:p>
          <a:p>
            <a:pPr marL="0" indent="0">
              <a:buNone/>
            </a:pPr>
            <a:endParaRPr lang="en-US" sz="2400" dirty="0"/>
          </a:p>
          <a:p>
            <a:pPr marL="0" indent="0">
              <a:buNone/>
            </a:pPr>
            <a:r>
              <a:rPr lang="en-US" sz="2400" i="1" dirty="0"/>
              <a:t>Population density </a:t>
            </a:r>
            <a:r>
              <a:rPr lang="en-US" sz="2400" dirty="0"/>
              <a:t>is the population per unit of land area; for example, persons per square kilometer of land. Population density helps us describe how much space an organism has in that unit of land, which helps us understand how the resources (water, food, etc.) might be divided. </a:t>
            </a:r>
          </a:p>
          <a:p>
            <a:pPr marL="0" indent="0">
              <a:buNone/>
            </a:pPr>
            <a:endParaRPr lang="en-US" dirty="0"/>
          </a:p>
        </p:txBody>
      </p:sp>
    </p:spTree>
    <p:extLst>
      <p:ext uri="{BB962C8B-B14F-4D97-AF65-F5344CB8AC3E}">
        <p14:creationId xmlns:p14="http://schemas.microsoft.com/office/powerpoint/2010/main" val="3778450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14251"/>
          </a:xfrm>
        </p:spPr>
        <p:txBody>
          <a:bodyPr/>
          <a:lstStyle/>
          <a:p>
            <a:pPr algn="ctr"/>
            <a:r>
              <a:rPr lang="en-US" dirty="0">
                <a:solidFill>
                  <a:schemeClr val="accent2">
                    <a:lumMod val="75000"/>
                  </a:schemeClr>
                </a:solidFill>
              </a:rPr>
              <a:t>Population Density</a:t>
            </a:r>
          </a:p>
        </p:txBody>
      </p:sp>
      <p:sp>
        <p:nvSpPr>
          <p:cNvPr id="3" name="Content Placeholder 2"/>
          <p:cNvSpPr>
            <a:spLocks noGrp="1"/>
          </p:cNvSpPr>
          <p:nvPr>
            <p:ph idx="1"/>
          </p:nvPr>
        </p:nvSpPr>
        <p:spPr>
          <a:xfrm>
            <a:off x="677334" y="1763487"/>
            <a:ext cx="8596668" cy="4277876"/>
          </a:xfrm>
        </p:spPr>
        <p:txBody>
          <a:bodyPr>
            <a:normAutofit fontScale="92500" lnSpcReduction="10000"/>
          </a:bodyPr>
          <a:lstStyle/>
          <a:p>
            <a:pPr marL="0" indent="0">
              <a:buNone/>
            </a:pPr>
            <a:r>
              <a:rPr lang="en-US" sz="2400" dirty="0"/>
              <a:t>Let's consider a biodome of a tropical environment about the size of a shoebox. Could you put a population of 10 medium-sized insects in it? 10,000? What is the number of insects that you think could comfortably survive within it? What might happen if you have too many insects?</a:t>
            </a:r>
          </a:p>
          <a:p>
            <a:pPr marL="0" indent="0">
              <a:buNone/>
            </a:pPr>
            <a:endParaRPr lang="en-US" sz="2400" dirty="0"/>
          </a:p>
          <a:p>
            <a:pPr marL="0" indent="0">
              <a:buNone/>
            </a:pPr>
            <a:r>
              <a:rPr lang="en-US" sz="2400" dirty="0"/>
              <a:t>Now, let's think about our own classroom — a room that we share with each other and the teacher. What is the population of our class? How much space does each person have in our classroom? What might happen if we try to fit the entire school into our classroom? Today we are doing an activity to find out the population density and exactly how much space each person has in our classroom right now.</a:t>
            </a:r>
          </a:p>
          <a:p>
            <a:endParaRPr lang="en-US" dirty="0"/>
          </a:p>
        </p:txBody>
      </p:sp>
    </p:spTree>
    <p:extLst>
      <p:ext uri="{BB962C8B-B14F-4D97-AF65-F5344CB8AC3E}">
        <p14:creationId xmlns:p14="http://schemas.microsoft.com/office/powerpoint/2010/main" val="1241472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2400" dirty="0">
                <a:solidFill>
                  <a:schemeClr val="accent2"/>
                </a:solidFill>
              </a:rPr>
              <a:t> </a:t>
            </a:r>
            <a:r>
              <a:rPr lang="en-US" sz="4000" dirty="0">
                <a:solidFill>
                  <a:schemeClr val="accent2">
                    <a:lumMod val="75000"/>
                  </a:schemeClr>
                </a:solidFill>
              </a:rPr>
              <a:t>Activity 2</a:t>
            </a:r>
          </a:p>
          <a:p>
            <a:pPr marL="0" indent="0" algn="ctr">
              <a:buNone/>
            </a:pPr>
            <a:r>
              <a:rPr lang="en-US" sz="4000" dirty="0">
                <a:solidFill>
                  <a:schemeClr val="accent2">
                    <a:lumMod val="75000"/>
                  </a:schemeClr>
                </a:solidFill>
              </a:rPr>
              <a:t>Population Density</a:t>
            </a:r>
          </a:p>
        </p:txBody>
      </p:sp>
    </p:spTree>
    <p:extLst>
      <p:ext uri="{BB962C8B-B14F-4D97-AF65-F5344CB8AC3E}">
        <p14:creationId xmlns:p14="http://schemas.microsoft.com/office/powerpoint/2010/main" val="42726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48991"/>
            <a:ext cx="8596668" cy="892629"/>
          </a:xfrm>
        </p:spPr>
        <p:txBody>
          <a:bodyPr/>
          <a:lstStyle/>
          <a:p>
            <a:pPr algn="ctr"/>
            <a:r>
              <a:rPr lang="en-US" dirty="0">
                <a:solidFill>
                  <a:schemeClr val="accent2">
                    <a:lumMod val="75000"/>
                  </a:schemeClr>
                </a:solidFill>
              </a:rPr>
              <a:t>Food Chains</a:t>
            </a:r>
          </a:p>
        </p:txBody>
      </p:sp>
      <p:sp>
        <p:nvSpPr>
          <p:cNvPr id="3" name="Content Placeholder 2"/>
          <p:cNvSpPr>
            <a:spLocks noGrp="1"/>
          </p:cNvSpPr>
          <p:nvPr>
            <p:ph idx="1"/>
          </p:nvPr>
        </p:nvSpPr>
        <p:spPr>
          <a:xfrm>
            <a:off x="677334" y="1141620"/>
            <a:ext cx="8596668" cy="4173373"/>
          </a:xfrm>
        </p:spPr>
        <p:txBody>
          <a:bodyPr>
            <a:normAutofit lnSpcReduction="10000"/>
          </a:bodyPr>
          <a:lstStyle/>
          <a:p>
            <a:r>
              <a:rPr lang="en-US" sz="2400" dirty="0"/>
              <a:t>A food chain is a series of nutrients and energy moving through a chain of organisms. </a:t>
            </a:r>
          </a:p>
          <a:p>
            <a:pPr marL="0" indent="0">
              <a:buNone/>
            </a:pPr>
            <a:r>
              <a:rPr lang="en-US" sz="2400" dirty="0"/>
              <a:t>All food chains start with the sun        which provides energy to </a:t>
            </a:r>
            <a:r>
              <a:rPr lang="en-US" sz="2400" i="1" dirty="0"/>
              <a:t>producers </a:t>
            </a:r>
            <a:r>
              <a:rPr lang="en-US" sz="2400" dirty="0"/>
              <a:t>(organisms that are capable of making their own food, such as plants)       that use </a:t>
            </a:r>
            <a:r>
              <a:rPr lang="en-US" sz="2400" i="1" dirty="0"/>
              <a:t>photosynthesis </a:t>
            </a:r>
            <a:r>
              <a:rPr lang="en-US" sz="2400" dirty="0"/>
              <a:t>to grow and become food for       </a:t>
            </a:r>
            <a:r>
              <a:rPr lang="en-US" sz="2400" i="1" dirty="0"/>
              <a:t>consumers </a:t>
            </a:r>
            <a:r>
              <a:rPr lang="en-US" sz="2400" dirty="0"/>
              <a:t>(herbivore or carnivore</a:t>
            </a:r>
            <a:r>
              <a:rPr lang="en-US" sz="2400" i="1" dirty="0"/>
              <a:t>) </a:t>
            </a:r>
            <a:r>
              <a:rPr lang="en-US" sz="2400" dirty="0"/>
              <a:t>like us (any organism that gets its food by eating producers or other organisms        </a:t>
            </a:r>
            <a:r>
              <a:rPr lang="en-US" sz="2400" i="1" dirty="0"/>
              <a:t>Decomposers </a:t>
            </a:r>
            <a:r>
              <a:rPr lang="en-US" sz="2400" dirty="0"/>
              <a:t>(such as bacteria, molds, mushrooms and mildew) break down discarded plant and animal (organic) materials into simpler substances      which returns nutrients to the soil and atmosphere for new plants to use to grow.</a:t>
            </a:r>
          </a:p>
        </p:txBody>
      </p:sp>
      <p:sp>
        <p:nvSpPr>
          <p:cNvPr id="4" name="Arrow: Right 3">
            <a:extLst>
              <a:ext uri="{FF2B5EF4-FFF2-40B4-BE49-F238E27FC236}">
                <a16:creationId xmlns:a16="http://schemas.microsoft.com/office/drawing/2014/main" id="{5D6302B1-C4A4-4E83-BBBD-3B23EFBE7E58}"/>
              </a:ext>
            </a:extLst>
          </p:cNvPr>
          <p:cNvSpPr/>
          <p:nvPr/>
        </p:nvSpPr>
        <p:spPr>
          <a:xfrm>
            <a:off x="5447762" y="2034249"/>
            <a:ext cx="476518" cy="257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31BE790-2A37-40F2-AFEE-EB95E4FEC7A7}"/>
              </a:ext>
            </a:extLst>
          </p:cNvPr>
          <p:cNvPicPr>
            <a:picLocks noChangeAspect="1"/>
          </p:cNvPicPr>
          <p:nvPr/>
        </p:nvPicPr>
        <p:blipFill>
          <a:blip r:embed="rId2"/>
          <a:stretch>
            <a:fillRect/>
          </a:stretch>
        </p:blipFill>
        <p:spPr>
          <a:xfrm>
            <a:off x="4326335" y="2642473"/>
            <a:ext cx="499915" cy="310923"/>
          </a:xfrm>
          <a:prstGeom prst="rect">
            <a:avLst/>
          </a:prstGeom>
        </p:spPr>
      </p:pic>
      <p:pic>
        <p:nvPicPr>
          <p:cNvPr id="6" name="Picture 5">
            <a:extLst>
              <a:ext uri="{FF2B5EF4-FFF2-40B4-BE49-F238E27FC236}">
                <a16:creationId xmlns:a16="http://schemas.microsoft.com/office/drawing/2014/main" id="{183F268B-3E22-418C-B008-E688E66C3562}"/>
              </a:ext>
            </a:extLst>
          </p:cNvPr>
          <p:cNvPicPr>
            <a:picLocks noChangeAspect="1"/>
          </p:cNvPicPr>
          <p:nvPr/>
        </p:nvPicPr>
        <p:blipFill>
          <a:blip r:embed="rId2"/>
          <a:stretch>
            <a:fillRect/>
          </a:stretch>
        </p:blipFill>
        <p:spPr>
          <a:xfrm>
            <a:off x="4475753" y="2953396"/>
            <a:ext cx="499915" cy="310923"/>
          </a:xfrm>
          <a:prstGeom prst="rect">
            <a:avLst/>
          </a:prstGeom>
        </p:spPr>
      </p:pic>
      <p:pic>
        <p:nvPicPr>
          <p:cNvPr id="7" name="Picture 6">
            <a:extLst>
              <a:ext uri="{FF2B5EF4-FFF2-40B4-BE49-F238E27FC236}">
                <a16:creationId xmlns:a16="http://schemas.microsoft.com/office/drawing/2014/main" id="{2542C9E7-D9F1-41D5-A791-CDF00F467537}"/>
              </a:ext>
            </a:extLst>
          </p:cNvPr>
          <p:cNvPicPr>
            <a:picLocks noChangeAspect="1"/>
          </p:cNvPicPr>
          <p:nvPr/>
        </p:nvPicPr>
        <p:blipFill>
          <a:blip r:embed="rId2"/>
          <a:stretch>
            <a:fillRect/>
          </a:stretch>
        </p:blipFill>
        <p:spPr>
          <a:xfrm>
            <a:off x="4874997" y="3609788"/>
            <a:ext cx="499915" cy="310923"/>
          </a:xfrm>
          <a:prstGeom prst="rect">
            <a:avLst/>
          </a:prstGeom>
        </p:spPr>
      </p:pic>
      <p:pic>
        <p:nvPicPr>
          <p:cNvPr id="8" name="Picture 7">
            <a:extLst>
              <a:ext uri="{FF2B5EF4-FFF2-40B4-BE49-F238E27FC236}">
                <a16:creationId xmlns:a16="http://schemas.microsoft.com/office/drawing/2014/main" id="{DB1FC05B-C92E-487A-AB5B-E1C647FD5DF2}"/>
              </a:ext>
            </a:extLst>
          </p:cNvPr>
          <p:cNvPicPr>
            <a:picLocks noChangeAspect="1"/>
          </p:cNvPicPr>
          <p:nvPr/>
        </p:nvPicPr>
        <p:blipFill>
          <a:blip r:embed="rId2"/>
          <a:stretch>
            <a:fillRect/>
          </a:stretch>
        </p:blipFill>
        <p:spPr>
          <a:xfrm>
            <a:off x="2278594" y="4638698"/>
            <a:ext cx="499915" cy="310923"/>
          </a:xfrm>
          <a:prstGeom prst="rect">
            <a:avLst/>
          </a:prstGeom>
        </p:spPr>
      </p:pic>
    </p:spTree>
    <p:extLst>
      <p:ext uri="{BB962C8B-B14F-4D97-AF65-F5344CB8AC3E}">
        <p14:creationId xmlns:p14="http://schemas.microsoft.com/office/powerpoint/2010/main" val="5206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4EDA59-2FA4-4EAC-9219-897B23432211}"/>
              </a:ext>
            </a:extLst>
          </p:cNvPr>
          <p:cNvPicPr>
            <a:picLocks noChangeAspect="1"/>
          </p:cNvPicPr>
          <p:nvPr/>
        </p:nvPicPr>
        <p:blipFill>
          <a:blip r:embed="rId2"/>
          <a:stretch>
            <a:fillRect/>
          </a:stretch>
        </p:blipFill>
        <p:spPr>
          <a:xfrm>
            <a:off x="1831483" y="1377536"/>
            <a:ext cx="7348526" cy="4102927"/>
          </a:xfrm>
          <a:prstGeom prst="rect">
            <a:avLst/>
          </a:prstGeom>
          <a:ln w="76200">
            <a:solidFill>
              <a:srgbClr val="0070C0"/>
            </a:solidFill>
          </a:ln>
        </p:spPr>
      </p:pic>
    </p:spTree>
    <p:extLst>
      <p:ext uri="{BB962C8B-B14F-4D97-AF65-F5344CB8AC3E}">
        <p14:creationId xmlns:p14="http://schemas.microsoft.com/office/powerpoint/2010/main" val="136812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09600"/>
            <a:ext cx="8596313" cy="1320800"/>
          </a:xfrm>
        </p:spPr>
        <p:txBody>
          <a:bodyPr/>
          <a:lstStyle/>
          <a:p>
            <a:pPr algn="ctr"/>
            <a:r>
              <a:rPr lang="en-US" dirty="0">
                <a:solidFill>
                  <a:schemeClr val="accent2">
                    <a:lumMod val="75000"/>
                  </a:schemeClr>
                </a:solidFill>
              </a:rPr>
              <a:t>Example of Food Chains:</a:t>
            </a:r>
          </a:p>
        </p:txBody>
      </p:sp>
      <p:pic>
        <p:nvPicPr>
          <p:cNvPr id="1026" name="Picture 2" descr="https://www.teachengineering.org/content/cub_/lessons/cub_images/cub_bio_lesson03_figure2.jpg">
            <a:extLst>
              <a:ext uri="{FF2B5EF4-FFF2-40B4-BE49-F238E27FC236}">
                <a16:creationId xmlns:a16="http://schemas.microsoft.com/office/drawing/2014/main" id="{F430DE30-A33A-463B-8499-BDC4FBBE9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69" y="2289219"/>
            <a:ext cx="10419470" cy="2279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294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3440"/>
          </a:xfrm>
        </p:spPr>
        <p:txBody>
          <a:bodyPr/>
          <a:lstStyle/>
          <a:p>
            <a:pPr algn="ctr"/>
            <a:r>
              <a:rPr lang="en-US" dirty="0">
                <a:solidFill>
                  <a:schemeClr val="accent2">
                    <a:lumMod val="75000"/>
                  </a:schemeClr>
                </a:solidFill>
              </a:rPr>
              <a:t>Food Web</a:t>
            </a:r>
          </a:p>
        </p:txBody>
      </p:sp>
      <p:sp>
        <p:nvSpPr>
          <p:cNvPr id="3" name="Content Placeholder 2"/>
          <p:cNvSpPr>
            <a:spLocks noGrp="1"/>
          </p:cNvSpPr>
          <p:nvPr>
            <p:ph idx="1"/>
          </p:nvPr>
        </p:nvSpPr>
        <p:spPr>
          <a:xfrm>
            <a:off x="677334" y="1580607"/>
            <a:ext cx="8596668" cy="4330128"/>
          </a:xfrm>
        </p:spPr>
        <p:txBody>
          <a:bodyPr>
            <a:normAutofit/>
          </a:bodyPr>
          <a:lstStyle/>
          <a:p>
            <a:pPr marL="0" indent="0">
              <a:buNone/>
            </a:pPr>
            <a:r>
              <a:rPr lang="en-US" sz="2400" dirty="0"/>
              <a:t>A </a:t>
            </a:r>
            <a:r>
              <a:rPr lang="en-US" sz="2400" i="1" dirty="0"/>
              <a:t>food web </a:t>
            </a:r>
            <a:r>
              <a:rPr lang="en-US" sz="2400" dirty="0"/>
              <a:t>is a type of food chain that happens when one organism gets energy from more than one source, such as people eating vegetables, chicken and milk for one meal. </a:t>
            </a:r>
          </a:p>
          <a:p>
            <a:pPr marL="0" indent="0">
              <a:buNone/>
            </a:pPr>
            <a:endParaRPr lang="en-US" sz="2400" dirty="0"/>
          </a:p>
          <a:p>
            <a:pPr marL="0" indent="0">
              <a:buNone/>
            </a:pPr>
            <a:r>
              <a:rPr lang="en-US" sz="2400" dirty="0"/>
              <a:t>Food chains are often drawn with arrows that point in one direction, for example, from the sun to a plant. The arrows show us the direction that energy is moving through a food chain. Food webs are more complicated; they have arrows that go all over the place, from animals to both plants and other animals. </a:t>
            </a:r>
          </a:p>
        </p:txBody>
      </p:sp>
    </p:spTree>
    <p:extLst>
      <p:ext uri="{BB962C8B-B14F-4D97-AF65-F5344CB8AC3E}">
        <p14:creationId xmlns:p14="http://schemas.microsoft.com/office/powerpoint/2010/main" val="2195338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306" y="223234"/>
            <a:ext cx="8596668" cy="801189"/>
          </a:xfrm>
        </p:spPr>
        <p:txBody>
          <a:bodyPr/>
          <a:lstStyle/>
          <a:p>
            <a:pPr algn="ctr"/>
            <a:r>
              <a:rPr lang="en-US" dirty="0">
                <a:solidFill>
                  <a:schemeClr val="accent2">
                    <a:lumMod val="75000"/>
                  </a:schemeClr>
                </a:solidFill>
              </a:rPr>
              <a:t>Example of a Food Web</a:t>
            </a:r>
          </a:p>
        </p:txBody>
      </p:sp>
      <p:pic>
        <p:nvPicPr>
          <p:cNvPr id="4" name="Picture 2" descr="Image result for food we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59497" y="1024423"/>
            <a:ext cx="6517078" cy="550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200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160588"/>
            <a:ext cx="8596313" cy="3881437"/>
          </a:xfrm>
        </p:spPr>
        <p:txBody>
          <a:bodyPr>
            <a:normAutofit/>
          </a:bodyPr>
          <a:lstStyle/>
          <a:p>
            <a:pPr marL="0" indent="0" algn="ctr">
              <a:buNone/>
            </a:pPr>
            <a:r>
              <a:rPr lang="en-US" sz="4000" dirty="0">
                <a:solidFill>
                  <a:schemeClr val="accent2">
                    <a:lumMod val="75000"/>
                  </a:schemeClr>
                </a:solidFill>
              </a:rPr>
              <a:t>Activity 3</a:t>
            </a:r>
          </a:p>
          <a:p>
            <a:pPr marL="0" indent="0" algn="ctr">
              <a:buNone/>
            </a:pPr>
            <a:r>
              <a:rPr lang="en-US" sz="4000" dirty="0">
                <a:solidFill>
                  <a:schemeClr val="accent2">
                    <a:lumMod val="75000"/>
                  </a:schemeClr>
                </a:solidFill>
              </a:rPr>
              <a:t>Food Chains and Webs</a:t>
            </a:r>
          </a:p>
        </p:txBody>
      </p:sp>
    </p:spTree>
    <p:extLst>
      <p:ext uri="{BB962C8B-B14F-4D97-AF65-F5344CB8AC3E}">
        <p14:creationId xmlns:p14="http://schemas.microsoft.com/office/powerpoint/2010/main" val="3079338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27314"/>
          </a:xfrm>
        </p:spPr>
        <p:txBody>
          <a:bodyPr/>
          <a:lstStyle/>
          <a:p>
            <a:pPr algn="ctr"/>
            <a:r>
              <a:rPr lang="en-US" dirty="0">
                <a:solidFill>
                  <a:schemeClr val="accent2">
                    <a:lumMod val="75000"/>
                  </a:schemeClr>
                </a:solidFill>
              </a:rPr>
              <a:t>Biodome</a:t>
            </a:r>
          </a:p>
        </p:txBody>
      </p:sp>
      <p:sp>
        <p:nvSpPr>
          <p:cNvPr id="3" name="Content Placeholder 2"/>
          <p:cNvSpPr>
            <a:spLocks noGrp="1"/>
          </p:cNvSpPr>
          <p:nvPr>
            <p:ph idx="1"/>
          </p:nvPr>
        </p:nvSpPr>
        <p:spPr>
          <a:xfrm>
            <a:off x="677334" y="1881051"/>
            <a:ext cx="8596668" cy="4160311"/>
          </a:xfrm>
        </p:spPr>
        <p:txBody>
          <a:bodyPr>
            <a:normAutofit/>
          </a:bodyPr>
          <a:lstStyle/>
          <a:p>
            <a:pPr marL="0" indent="0">
              <a:buNone/>
            </a:pPr>
            <a:r>
              <a:rPr lang="en-US" sz="2400" dirty="0"/>
              <a:t>A biodome is a closed structure that contains an environment. </a:t>
            </a:r>
          </a:p>
          <a:p>
            <a:pPr marL="0" indent="0">
              <a:buNone/>
            </a:pPr>
            <a:endParaRPr lang="en-US" sz="2400" dirty="0"/>
          </a:p>
          <a:p>
            <a:pPr marL="0" indent="0">
              <a:buNone/>
            </a:pPr>
            <a:r>
              <a:rPr lang="en-US" sz="2400" dirty="0"/>
              <a:t>Engineers create and study biodomes to better understand how things interact with each other in a specific environment. </a:t>
            </a:r>
          </a:p>
          <a:p>
            <a:endParaRPr lang="en-US" sz="2400" dirty="0"/>
          </a:p>
        </p:txBody>
      </p:sp>
    </p:spTree>
    <p:extLst>
      <p:ext uri="{BB962C8B-B14F-4D97-AF65-F5344CB8AC3E}">
        <p14:creationId xmlns:p14="http://schemas.microsoft.com/office/powerpoint/2010/main" val="2932038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160588"/>
            <a:ext cx="8596313" cy="3881437"/>
          </a:xfrm>
        </p:spPr>
        <p:txBody>
          <a:bodyPr>
            <a:normAutofit/>
          </a:bodyPr>
          <a:lstStyle/>
          <a:p>
            <a:pPr marL="0" indent="0" algn="ctr">
              <a:buNone/>
            </a:pPr>
            <a:r>
              <a:rPr lang="en-US" sz="4000" dirty="0">
                <a:solidFill>
                  <a:schemeClr val="accent2">
                    <a:lumMod val="75000"/>
                  </a:schemeClr>
                </a:solidFill>
              </a:rPr>
              <a:t>Activity 4</a:t>
            </a:r>
          </a:p>
          <a:p>
            <a:pPr marL="0" indent="0" algn="ctr">
              <a:buNone/>
            </a:pPr>
            <a:r>
              <a:rPr lang="en-US" sz="4000" dirty="0">
                <a:solidFill>
                  <a:schemeClr val="accent2">
                    <a:lumMod val="75000"/>
                  </a:schemeClr>
                </a:solidFill>
              </a:rPr>
              <a:t>Create Your Own Biodome</a:t>
            </a:r>
          </a:p>
        </p:txBody>
      </p:sp>
    </p:spTree>
    <p:extLst>
      <p:ext uri="{BB962C8B-B14F-4D97-AF65-F5344CB8AC3E}">
        <p14:creationId xmlns:p14="http://schemas.microsoft.com/office/powerpoint/2010/main" val="1007144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84069"/>
          </a:xfrm>
        </p:spPr>
        <p:txBody>
          <a:bodyPr/>
          <a:lstStyle/>
          <a:p>
            <a:pPr algn="ctr"/>
            <a:r>
              <a:rPr lang="en-US" dirty="0">
                <a:solidFill>
                  <a:schemeClr val="accent2"/>
                </a:solidFill>
              </a:rPr>
              <a:t>References</a:t>
            </a:r>
          </a:p>
        </p:txBody>
      </p:sp>
      <p:sp>
        <p:nvSpPr>
          <p:cNvPr id="3" name="Content Placeholder 2"/>
          <p:cNvSpPr>
            <a:spLocks noGrp="1"/>
          </p:cNvSpPr>
          <p:nvPr>
            <p:ph idx="1"/>
          </p:nvPr>
        </p:nvSpPr>
        <p:spPr>
          <a:xfrm>
            <a:off x="677334" y="1776549"/>
            <a:ext cx="8596668" cy="4264813"/>
          </a:xfrm>
        </p:spPr>
        <p:txBody>
          <a:bodyPr/>
          <a:lstStyle/>
          <a:p>
            <a:pPr marL="0" indent="0">
              <a:buNone/>
            </a:pPr>
            <a:r>
              <a:rPr lang="en-US" dirty="0"/>
              <a:t>Bush, Mark B. </a:t>
            </a:r>
            <a:r>
              <a:rPr lang="en-US" i="1" dirty="0"/>
              <a:t>Ecology of a Changing Planet</a:t>
            </a:r>
            <a:r>
              <a:rPr lang="en-US" dirty="0"/>
              <a:t>. Second Edition. Saddle River, NJ: Prentice Hall, 2000.</a:t>
            </a:r>
          </a:p>
          <a:p>
            <a:pPr marL="0" indent="0">
              <a:buNone/>
            </a:pPr>
            <a:endParaRPr lang="en-US" dirty="0"/>
          </a:p>
          <a:p>
            <a:pPr marL="0" indent="0">
              <a:buNone/>
            </a:pPr>
            <a:r>
              <a:rPr lang="en-US" dirty="0"/>
              <a:t>© 2004 by Regents of the University of Colorado.</a:t>
            </a:r>
          </a:p>
        </p:txBody>
      </p:sp>
    </p:spTree>
    <p:extLst>
      <p:ext uri="{BB962C8B-B14F-4D97-AF65-F5344CB8AC3E}">
        <p14:creationId xmlns:p14="http://schemas.microsoft.com/office/powerpoint/2010/main" val="1907603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1189"/>
          </a:xfrm>
        </p:spPr>
        <p:txBody>
          <a:bodyPr/>
          <a:lstStyle/>
          <a:p>
            <a:pPr algn="ctr"/>
            <a:r>
              <a:rPr lang="en-US" dirty="0">
                <a:solidFill>
                  <a:schemeClr val="accent2">
                    <a:lumMod val="75000"/>
                  </a:schemeClr>
                </a:solidFill>
              </a:rPr>
              <a:t>Biodome</a:t>
            </a:r>
          </a:p>
        </p:txBody>
      </p:sp>
      <p:sp>
        <p:nvSpPr>
          <p:cNvPr id="3" name="Content Placeholder 2"/>
          <p:cNvSpPr>
            <a:spLocks noGrp="1"/>
          </p:cNvSpPr>
          <p:nvPr>
            <p:ph idx="1"/>
          </p:nvPr>
        </p:nvSpPr>
        <p:spPr>
          <a:xfrm>
            <a:off x="677334" y="1593669"/>
            <a:ext cx="8596668" cy="4447693"/>
          </a:xfrm>
        </p:spPr>
        <p:txBody>
          <a:bodyPr>
            <a:normAutofit/>
          </a:bodyPr>
          <a:lstStyle/>
          <a:p>
            <a:pPr marL="0" indent="0">
              <a:buNone/>
            </a:pPr>
            <a:r>
              <a:rPr lang="en-US" sz="2400" dirty="0"/>
              <a:t>Biodomes contain both </a:t>
            </a:r>
            <a:r>
              <a:rPr lang="en-US" sz="2400" i="1" dirty="0"/>
              <a:t>biotic </a:t>
            </a:r>
            <a:r>
              <a:rPr lang="en-US" sz="2400" dirty="0"/>
              <a:t>(living) and </a:t>
            </a:r>
            <a:r>
              <a:rPr lang="en-US" sz="2400" i="1" dirty="0"/>
              <a:t>abiotic </a:t>
            </a:r>
            <a:r>
              <a:rPr lang="en-US" sz="2400" dirty="0"/>
              <a:t>(nonliving) factors, just like the biosphere, and are constructed to represent a specific ecosystem or environment. Examples of biotic and abiotic factors include plants, animals, weather and climate, air, soil, water, and sunlight.</a:t>
            </a:r>
          </a:p>
          <a:p>
            <a:pPr marL="0" indent="0">
              <a:buNone/>
            </a:pPr>
            <a:endParaRPr lang="en-US" sz="2400" dirty="0"/>
          </a:p>
          <a:p>
            <a:pPr marL="0" indent="0">
              <a:buNone/>
            </a:pPr>
            <a:r>
              <a:rPr lang="en-US" sz="2400" dirty="0"/>
              <a:t>Some examples of environments found in the biosphere include tropical rain forests, deserts, other forest types (such as deciduous or coniferous), grassland prairie and arctic climates.</a:t>
            </a:r>
          </a:p>
          <a:p>
            <a:pPr marL="0" indent="0">
              <a:buNone/>
            </a:pPr>
            <a:endParaRPr lang="en-US" dirty="0"/>
          </a:p>
        </p:txBody>
      </p:sp>
    </p:spTree>
    <p:extLst>
      <p:ext uri="{BB962C8B-B14F-4D97-AF65-F5344CB8AC3E}">
        <p14:creationId xmlns:p14="http://schemas.microsoft.com/office/powerpoint/2010/main" val="4222990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1189"/>
          </a:xfrm>
        </p:spPr>
        <p:txBody>
          <a:bodyPr/>
          <a:lstStyle/>
          <a:p>
            <a:pPr algn="ctr"/>
            <a:r>
              <a:rPr lang="en-US" dirty="0">
                <a:solidFill>
                  <a:schemeClr val="accent2">
                    <a:lumMod val="75000"/>
                  </a:schemeClr>
                </a:solidFill>
              </a:rPr>
              <a:t>Biodome</a:t>
            </a:r>
          </a:p>
        </p:txBody>
      </p:sp>
      <p:sp>
        <p:nvSpPr>
          <p:cNvPr id="3" name="Content Placeholder 2"/>
          <p:cNvSpPr>
            <a:spLocks noGrp="1"/>
          </p:cNvSpPr>
          <p:nvPr>
            <p:ph idx="1"/>
          </p:nvPr>
        </p:nvSpPr>
        <p:spPr>
          <a:xfrm>
            <a:off x="677334" y="1802675"/>
            <a:ext cx="8596668" cy="4238688"/>
          </a:xfrm>
        </p:spPr>
        <p:txBody>
          <a:bodyPr>
            <a:normAutofit/>
          </a:bodyPr>
          <a:lstStyle/>
          <a:p>
            <a:pPr marL="0" indent="0">
              <a:buNone/>
            </a:pPr>
            <a:r>
              <a:rPr lang="en-US" sz="2400" dirty="0"/>
              <a:t>A biodome acts as an artificial </a:t>
            </a:r>
            <a:r>
              <a:rPr lang="en-US" sz="2400" i="1" dirty="0"/>
              <a:t>habitat </a:t>
            </a:r>
            <a:r>
              <a:rPr lang="en-US" sz="2400" dirty="0"/>
              <a:t>for the plants and organisms that the engineer decides to place within it. </a:t>
            </a:r>
          </a:p>
          <a:p>
            <a:pPr marL="0" indent="0">
              <a:buNone/>
            </a:pPr>
            <a:endParaRPr lang="en-US" sz="2400" dirty="0"/>
          </a:p>
          <a:p>
            <a:pPr marL="0" indent="0">
              <a:buNone/>
            </a:pPr>
            <a:r>
              <a:rPr lang="en-US" sz="2400" dirty="0"/>
              <a:t>Engineers want to determine the conditions in which a biodome environment is in </a:t>
            </a:r>
            <a:r>
              <a:rPr lang="en-US" sz="2400" i="1" dirty="0"/>
              <a:t>equilibrium</a:t>
            </a:r>
            <a:r>
              <a:rPr lang="en-US" sz="2400" dirty="0"/>
              <a:t>, or in a state in which all the different living and nonliving things exist in a balance, without any disappearing.</a:t>
            </a:r>
          </a:p>
          <a:p>
            <a:pPr marL="0" indent="0">
              <a:buNone/>
            </a:pPr>
            <a:endParaRPr lang="en-US" sz="2400" dirty="0"/>
          </a:p>
        </p:txBody>
      </p:sp>
    </p:spTree>
    <p:extLst>
      <p:ext uri="{BB962C8B-B14F-4D97-AF65-F5344CB8AC3E}">
        <p14:creationId xmlns:p14="http://schemas.microsoft.com/office/powerpoint/2010/main" val="3233186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40377"/>
          </a:xfrm>
        </p:spPr>
        <p:txBody>
          <a:bodyPr/>
          <a:lstStyle/>
          <a:p>
            <a:pPr algn="ctr"/>
            <a:r>
              <a:rPr lang="en-US" dirty="0">
                <a:solidFill>
                  <a:schemeClr val="accent2">
                    <a:lumMod val="75000"/>
                  </a:schemeClr>
                </a:solidFill>
              </a:rPr>
              <a:t>Benefits of Biodomes</a:t>
            </a:r>
          </a:p>
        </p:txBody>
      </p:sp>
      <p:sp>
        <p:nvSpPr>
          <p:cNvPr id="3" name="Content Placeholder 2"/>
          <p:cNvSpPr>
            <a:spLocks noGrp="1"/>
          </p:cNvSpPr>
          <p:nvPr>
            <p:ph idx="1"/>
          </p:nvPr>
        </p:nvSpPr>
        <p:spPr>
          <a:xfrm>
            <a:off x="677334" y="1645921"/>
            <a:ext cx="8596668" cy="4506685"/>
          </a:xfrm>
        </p:spPr>
        <p:txBody>
          <a:bodyPr>
            <a:normAutofit fontScale="92500"/>
          </a:bodyPr>
          <a:lstStyle/>
          <a:p>
            <a:pPr>
              <a:buFont typeface="Arial" panose="020B0604020202020204" pitchFamily="34" charset="0"/>
              <a:buChar char="•"/>
            </a:pPr>
            <a:r>
              <a:rPr lang="en-US" sz="2400" dirty="0"/>
              <a:t>It creates its own water, nutrients and survives without any help from the outside.</a:t>
            </a:r>
          </a:p>
          <a:p>
            <a:pPr fontAlgn="base">
              <a:buFont typeface="Arial" panose="020B0604020202020204" pitchFamily="34" charset="0"/>
              <a:buChar char="•"/>
            </a:pPr>
            <a:r>
              <a:rPr lang="en-US" sz="2400" dirty="0"/>
              <a:t>It allows you to learn the behavior of all different kinds of plants, insects and eco-systems.</a:t>
            </a:r>
          </a:p>
          <a:p>
            <a:pPr fontAlgn="base">
              <a:buFont typeface="Arial" panose="020B0604020202020204" pitchFamily="34" charset="0"/>
              <a:buChar char="•"/>
            </a:pPr>
            <a:r>
              <a:rPr lang="en-US" sz="2400" dirty="0"/>
              <a:t>You can replicate different eco-systems such as the Desert, the Arctic, the Amazon jungle and others without actually going to those places.</a:t>
            </a:r>
          </a:p>
          <a:p>
            <a:pPr fontAlgn="base">
              <a:buFont typeface="Arial" panose="020B0604020202020204" pitchFamily="34" charset="0"/>
              <a:buChar char="•"/>
            </a:pPr>
            <a:r>
              <a:rPr lang="en-US" sz="2400" dirty="0"/>
              <a:t>You are given the chance to preserve plants and animals and create an outdoor area that is self-sufficient and sustainable.</a:t>
            </a:r>
          </a:p>
          <a:p>
            <a:pPr fontAlgn="base">
              <a:buFont typeface="Arial" panose="020B0604020202020204" pitchFamily="34" charset="0"/>
              <a:buChar char="•"/>
            </a:pPr>
            <a:r>
              <a:rPr lang="en-US" sz="2400" dirty="0"/>
              <a:t>It also saves money, energy and water because of its regenerative nature.</a:t>
            </a:r>
          </a:p>
          <a:p>
            <a:pPr marL="0" indent="0">
              <a:buNone/>
            </a:pPr>
            <a:endParaRPr lang="en-US" sz="2400" dirty="0"/>
          </a:p>
        </p:txBody>
      </p:sp>
    </p:spTree>
    <p:extLst>
      <p:ext uri="{BB962C8B-B14F-4D97-AF65-F5344CB8AC3E}">
        <p14:creationId xmlns:p14="http://schemas.microsoft.com/office/powerpoint/2010/main" val="1935636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57943"/>
          </a:xfrm>
        </p:spPr>
        <p:txBody>
          <a:bodyPr/>
          <a:lstStyle/>
          <a:p>
            <a:pPr algn="ctr"/>
            <a:r>
              <a:rPr lang="en-US" dirty="0">
                <a:solidFill>
                  <a:schemeClr val="accent2">
                    <a:lumMod val="75000"/>
                  </a:schemeClr>
                </a:solidFill>
              </a:rPr>
              <a:t>Biodomes That Exist Today</a:t>
            </a:r>
          </a:p>
        </p:txBody>
      </p:sp>
      <p:sp>
        <p:nvSpPr>
          <p:cNvPr id="3" name="Content Placeholder 2"/>
          <p:cNvSpPr>
            <a:spLocks noGrp="1"/>
          </p:cNvSpPr>
          <p:nvPr>
            <p:ph idx="1"/>
          </p:nvPr>
        </p:nvSpPr>
        <p:spPr>
          <a:xfrm>
            <a:off x="677334" y="1789612"/>
            <a:ext cx="8596668" cy="2795452"/>
          </a:xfrm>
        </p:spPr>
        <p:txBody>
          <a:bodyPr>
            <a:normAutofit/>
          </a:bodyPr>
          <a:lstStyle/>
          <a:p>
            <a:pPr>
              <a:buFont typeface="Arial" panose="020B0604020202020204" pitchFamily="34" charset="0"/>
              <a:buChar char="•"/>
            </a:pPr>
            <a:r>
              <a:rPr lang="en-US" sz="2400" dirty="0"/>
              <a:t>Biosphere 2 </a:t>
            </a:r>
            <a:r>
              <a:rPr lang="en-US" sz="2400" dirty="0" err="1"/>
              <a:t>Tuscon</a:t>
            </a:r>
            <a:r>
              <a:rPr lang="en-US" sz="2400" dirty="0"/>
              <a:t>, AZ, USA</a:t>
            </a:r>
          </a:p>
          <a:p>
            <a:pPr>
              <a:buFont typeface="Arial" panose="020B0604020202020204" pitchFamily="34" charset="0"/>
              <a:buChar char="•"/>
            </a:pPr>
            <a:r>
              <a:rPr lang="en-US" sz="2400" dirty="0"/>
              <a:t>Montreal, Quebec, Canada</a:t>
            </a:r>
          </a:p>
          <a:p>
            <a:pPr>
              <a:buFont typeface="Arial" panose="020B0604020202020204" pitchFamily="34" charset="0"/>
              <a:buChar char="•"/>
            </a:pPr>
            <a:r>
              <a:rPr lang="en-US" sz="2400" dirty="0"/>
              <a:t>The Eden Project, England, UK</a:t>
            </a:r>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3970150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185" y="34698"/>
            <a:ext cx="8596668" cy="944880"/>
          </a:xfrm>
        </p:spPr>
        <p:txBody>
          <a:bodyPr>
            <a:normAutofit fontScale="90000"/>
          </a:bodyPr>
          <a:lstStyle/>
          <a:p>
            <a:pPr algn="ctr"/>
            <a:r>
              <a:rPr lang="en-US" dirty="0">
                <a:solidFill>
                  <a:schemeClr val="accent2"/>
                </a:solidFill>
              </a:rPr>
              <a:t>Biosphere 2 – Tucson, AZ</a:t>
            </a:r>
            <a:br>
              <a:rPr lang="en-US" dirty="0">
                <a:solidFill>
                  <a:schemeClr val="accent2"/>
                </a:solidFill>
              </a:rPr>
            </a:br>
            <a:r>
              <a:rPr lang="en-US" dirty="0">
                <a:solidFill>
                  <a:schemeClr val="accent2"/>
                </a:solidFill>
              </a:rPr>
              <a:t/>
            </a:r>
            <a:br>
              <a:rPr lang="en-US" dirty="0">
                <a:solidFill>
                  <a:schemeClr val="accent2"/>
                </a:solidFill>
              </a:rPr>
            </a:br>
            <a:r>
              <a:rPr lang="en-US" sz="2700" dirty="0">
                <a:solidFill>
                  <a:schemeClr val="tx1"/>
                </a:solidFill>
              </a:rPr>
              <a:t/>
            </a:r>
            <a:br>
              <a:rPr lang="en-US" sz="2700" dirty="0">
                <a:solidFill>
                  <a:schemeClr val="tx1"/>
                </a:solidFill>
              </a:rPr>
            </a:br>
            <a:r>
              <a:rPr lang="en-US" dirty="0">
                <a:solidFill>
                  <a:schemeClr val="accent2"/>
                </a:solidFill>
              </a:rPr>
              <a:t/>
            </a:r>
            <a:br>
              <a:rPr lang="en-US" dirty="0">
                <a:solidFill>
                  <a:schemeClr val="accent2"/>
                </a:solidFill>
              </a:rPr>
            </a:br>
            <a:endParaRPr lang="en-US" dirty="0">
              <a:solidFill>
                <a:schemeClr val="accent2"/>
              </a:solidFill>
            </a:endParaRPr>
          </a:p>
        </p:txBody>
      </p:sp>
      <p:sp>
        <p:nvSpPr>
          <p:cNvPr id="3" name="Content Placeholder 2"/>
          <p:cNvSpPr>
            <a:spLocks noGrp="1"/>
          </p:cNvSpPr>
          <p:nvPr>
            <p:ph idx="1"/>
          </p:nvPr>
        </p:nvSpPr>
        <p:spPr>
          <a:xfrm>
            <a:off x="1540219" y="2266615"/>
            <a:ext cx="8596668" cy="4591385"/>
          </a:xfrm>
        </p:spPr>
        <p:txBody>
          <a:bodyPr>
            <a:normAutofit fontScale="92500"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Scientists lived for 2 years in this three-acre utopian greenhouse called Biosphere 2.</a:t>
            </a:r>
          </a:p>
          <a:p>
            <a:pPr marL="0" indent="0">
              <a:buNone/>
            </a:pPr>
            <a:endParaRPr lang="en-US" dirty="0"/>
          </a:p>
        </p:txBody>
      </p:sp>
      <p:pic>
        <p:nvPicPr>
          <p:cNvPr id="4" name="Picture 3">
            <a:extLst>
              <a:ext uri="{FF2B5EF4-FFF2-40B4-BE49-F238E27FC236}">
                <a16:creationId xmlns:a16="http://schemas.microsoft.com/office/drawing/2014/main" id="{0143F25A-7EE6-43CD-B167-E5E823D0FE30}"/>
              </a:ext>
            </a:extLst>
          </p:cNvPr>
          <p:cNvPicPr>
            <a:picLocks noChangeAspect="1"/>
          </p:cNvPicPr>
          <p:nvPr/>
        </p:nvPicPr>
        <p:blipFill>
          <a:blip r:embed="rId2"/>
          <a:stretch>
            <a:fillRect/>
          </a:stretch>
        </p:blipFill>
        <p:spPr>
          <a:xfrm>
            <a:off x="1869106" y="750634"/>
            <a:ext cx="7938893" cy="5120351"/>
          </a:xfrm>
          <a:prstGeom prst="rect">
            <a:avLst/>
          </a:prstGeom>
          <a:ln w="57150">
            <a:solidFill>
              <a:srgbClr val="0070C0"/>
            </a:solidFill>
          </a:ln>
        </p:spPr>
      </p:pic>
    </p:spTree>
    <p:extLst>
      <p:ext uri="{BB962C8B-B14F-4D97-AF65-F5344CB8AC3E}">
        <p14:creationId xmlns:p14="http://schemas.microsoft.com/office/powerpoint/2010/main" val="3559650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391E8F-5B15-4469-90EB-8B647421542B}"/>
              </a:ext>
            </a:extLst>
          </p:cNvPr>
          <p:cNvPicPr>
            <a:picLocks noChangeAspect="1"/>
          </p:cNvPicPr>
          <p:nvPr/>
        </p:nvPicPr>
        <p:blipFill>
          <a:blip r:embed="rId2"/>
          <a:stretch>
            <a:fillRect/>
          </a:stretch>
        </p:blipFill>
        <p:spPr>
          <a:xfrm>
            <a:off x="325743" y="170610"/>
            <a:ext cx="5543954" cy="3382354"/>
          </a:xfrm>
          <a:prstGeom prst="rect">
            <a:avLst/>
          </a:prstGeom>
          <a:ln w="57150">
            <a:solidFill>
              <a:srgbClr val="0070C0"/>
            </a:solidFill>
          </a:ln>
        </p:spPr>
      </p:pic>
      <p:sp>
        <p:nvSpPr>
          <p:cNvPr id="5" name="Rectangle 4">
            <a:extLst>
              <a:ext uri="{FF2B5EF4-FFF2-40B4-BE49-F238E27FC236}">
                <a16:creationId xmlns:a16="http://schemas.microsoft.com/office/drawing/2014/main" id="{506BF921-32B5-4262-B746-2E21C8C4D232}"/>
              </a:ext>
            </a:extLst>
          </p:cNvPr>
          <p:cNvSpPr/>
          <p:nvPr/>
        </p:nvSpPr>
        <p:spPr>
          <a:xfrm>
            <a:off x="398126" y="231312"/>
            <a:ext cx="3411511" cy="230832"/>
          </a:xfrm>
          <a:prstGeom prst="rect">
            <a:avLst/>
          </a:prstGeom>
        </p:spPr>
        <p:txBody>
          <a:bodyPr wrap="none">
            <a:spAutoFit/>
          </a:bodyPr>
          <a:lstStyle/>
          <a:p>
            <a:r>
              <a:rPr lang="en-US" sz="900" dirty="0"/>
              <a:t>Image source:  </a:t>
            </a:r>
            <a:r>
              <a:rPr lang="en-US" sz="900" dirty="0">
                <a:hlinkClick r:id="rId3"/>
              </a:rPr>
              <a:t>http://www.panoramio.com/photo/52262308</a:t>
            </a:r>
            <a:r>
              <a:rPr lang="en-US" sz="900" dirty="0"/>
              <a:t> </a:t>
            </a:r>
          </a:p>
        </p:txBody>
      </p:sp>
      <p:pic>
        <p:nvPicPr>
          <p:cNvPr id="6" name="Picture 5">
            <a:extLst>
              <a:ext uri="{FF2B5EF4-FFF2-40B4-BE49-F238E27FC236}">
                <a16:creationId xmlns:a16="http://schemas.microsoft.com/office/drawing/2014/main" id="{316B0625-90E0-45BC-ABEF-CFD1A39B981C}"/>
              </a:ext>
            </a:extLst>
          </p:cNvPr>
          <p:cNvPicPr>
            <a:picLocks noChangeAspect="1"/>
          </p:cNvPicPr>
          <p:nvPr/>
        </p:nvPicPr>
        <p:blipFill>
          <a:blip r:embed="rId4"/>
          <a:stretch>
            <a:fillRect/>
          </a:stretch>
        </p:blipFill>
        <p:spPr>
          <a:xfrm>
            <a:off x="6362163" y="178831"/>
            <a:ext cx="5543954" cy="3434835"/>
          </a:xfrm>
          <a:prstGeom prst="rect">
            <a:avLst/>
          </a:prstGeom>
          <a:ln w="57150">
            <a:solidFill>
              <a:srgbClr val="0070C0"/>
            </a:solidFill>
          </a:ln>
        </p:spPr>
      </p:pic>
      <p:sp>
        <p:nvSpPr>
          <p:cNvPr id="7" name="Rectangle 6">
            <a:extLst>
              <a:ext uri="{FF2B5EF4-FFF2-40B4-BE49-F238E27FC236}">
                <a16:creationId xmlns:a16="http://schemas.microsoft.com/office/drawing/2014/main" id="{084EA701-4C33-432F-8EFC-8EC3E23497C9}"/>
              </a:ext>
            </a:extLst>
          </p:cNvPr>
          <p:cNvSpPr/>
          <p:nvPr/>
        </p:nvSpPr>
        <p:spPr>
          <a:xfrm>
            <a:off x="7474038" y="170610"/>
            <a:ext cx="6096000" cy="230832"/>
          </a:xfrm>
          <a:prstGeom prst="rect">
            <a:avLst/>
          </a:prstGeom>
        </p:spPr>
        <p:txBody>
          <a:bodyPr>
            <a:spAutoFit/>
          </a:bodyPr>
          <a:lstStyle/>
          <a:p>
            <a:r>
              <a:rPr lang="en-US" sz="900" dirty="0"/>
              <a:t>Image source:  </a:t>
            </a:r>
            <a:r>
              <a:rPr lang="en-US" sz="900" dirty="0">
                <a:hlinkClick r:id="rId5"/>
              </a:rPr>
              <a:t>http://www.chrishiggins.com/blog/2008/04/tucson-az-biosp.html</a:t>
            </a:r>
            <a:r>
              <a:rPr lang="en-US" sz="900" dirty="0"/>
              <a:t> </a:t>
            </a:r>
          </a:p>
        </p:txBody>
      </p:sp>
      <p:pic>
        <p:nvPicPr>
          <p:cNvPr id="8" name="Picture 7">
            <a:extLst>
              <a:ext uri="{FF2B5EF4-FFF2-40B4-BE49-F238E27FC236}">
                <a16:creationId xmlns:a16="http://schemas.microsoft.com/office/drawing/2014/main" id="{4B41C34F-3941-4940-B70E-F82B5342C814}"/>
              </a:ext>
            </a:extLst>
          </p:cNvPr>
          <p:cNvPicPr>
            <a:picLocks noChangeAspect="1"/>
          </p:cNvPicPr>
          <p:nvPr/>
        </p:nvPicPr>
        <p:blipFill>
          <a:blip r:embed="rId6"/>
          <a:stretch>
            <a:fillRect/>
          </a:stretch>
        </p:blipFill>
        <p:spPr>
          <a:xfrm>
            <a:off x="3097720" y="3242102"/>
            <a:ext cx="5728445" cy="3437067"/>
          </a:xfrm>
          <a:prstGeom prst="rect">
            <a:avLst/>
          </a:prstGeom>
          <a:ln w="57150">
            <a:solidFill>
              <a:srgbClr val="0070C0"/>
            </a:solidFill>
          </a:ln>
        </p:spPr>
      </p:pic>
      <p:sp>
        <p:nvSpPr>
          <p:cNvPr id="9" name="Rectangle 8">
            <a:extLst>
              <a:ext uri="{FF2B5EF4-FFF2-40B4-BE49-F238E27FC236}">
                <a16:creationId xmlns:a16="http://schemas.microsoft.com/office/drawing/2014/main" id="{9B80BC9C-76CD-4C38-AF46-B93498255CD0}"/>
              </a:ext>
            </a:extLst>
          </p:cNvPr>
          <p:cNvSpPr/>
          <p:nvPr/>
        </p:nvSpPr>
        <p:spPr>
          <a:xfrm>
            <a:off x="3144085" y="6317701"/>
            <a:ext cx="6096000" cy="230832"/>
          </a:xfrm>
          <a:prstGeom prst="rect">
            <a:avLst/>
          </a:prstGeom>
        </p:spPr>
        <p:txBody>
          <a:bodyPr>
            <a:spAutoFit/>
          </a:bodyPr>
          <a:lstStyle/>
          <a:p>
            <a:r>
              <a:rPr lang="en-US" sz="900" dirty="0"/>
              <a:t>Image source:  </a:t>
            </a:r>
            <a:r>
              <a:rPr lang="en-US" sz="900" dirty="0">
                <a:hlinkClick r:id="rId7"/>
              </a:rPr>
              <a:t>http://momvoyage.hilton.com/photo/biosphere-2-tropical-rainforest/</a:t>
            </a:r>
            <a:r>
              <a:rPr lang="en-US" sz="900" dirty="0"/>
              <a:t> </a:t>
            </a:r>
          </a:p>
        </p:txBody>
      </p:sp>
    </p:spTree>
    <p:extLst>
      <p:ext uri="{BB962C8B-B14F-4D97-AF65-F5344CB8AC3E}">
        <p14:creationId xmlns:p14="http://schemas.microsoft.com/office/powerpoint/2010/main" val="220216235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3105</TotalTime>
  <Words>606</Words>
  <Application>Microsoft Office PowerPoint</Application>
  <PresentationFormat>Widescreen</PresentationFormat>
  <Paragraphs>124</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Trebuchet MS</vt:lpstr>
      <vt:lpstr>Wingdings 3</vt:lpstr>
      <vt:lpstr>Facet</vt:lpstr>
      <vt:lpstr>BIODOMES</vt:lpstr>
      <vt:lpstr>Biodome</vt:lpstr>
      <vt:lpstr>Biodome</vt:lpstr>
      <vt:lpstr>Biodome</vt:lpstr>
      <vt:lpstr>Biodome</vt:lpstr>
      <vt:lpstr>Benefits of Biodomes</vt:lpstr>
      <vt:lpstr>Biodomes That Exist Today</vt:lpstr>
      <vt:lpstr>Biosphere 2 – Tucson, AZ    </vt:lpstr>
      <vt:lpstr>PowerPoint Presentation</vt:lpstr>
      <vt:lpstr>PowerPoint Presentation</vt:lpstr>
      <vt:lpstr>Montreal, Quebec, Canada</vt:lpstr>
      <vt:lpstr>PowerPoint Presentation</vt:lpstr>
      <vt:lpstr>PowerPoint Presentation</vt:lpstr>
      <vt:lpstr>The Eden Project – Cornwell, England</vt:lpstr>
      <vt:lpstr>PowerPoint Presentation</vt:lpstr>
      <vt:lpstr>PowerPoint Presentation</vt:lpstr>
      <vt:lpstr>Virtual Biodomes</vt:lpstr>
      <vt:lpstr>How can we, as Nature Camp students, create a biodome to sustain life on Mars?</vt:lpstr>
      <vt:lpstr>Environments and Ecosystems</vt:lpstr>
      <vt:lpstr>PowerPoint Presentation</vt:lpstr>
      <vt:lpstr>Population Density</vt:lpstr>
      <vt:lpstr>Population Density</vt:lpstr>
      <vt:lpstr>PowerPoint Presentation</vt:lpstr>
      <vt:lpstr>Food Chains</vt:lpstr>
      <vt:lpstr>PowerPoint Presentation</vt:lpstr>
      <vt:lpstr>Example of Food Chains:</vt:lpstr>
      <vt:lpstr>Food Web</vt:lpstr>
      <vt:lpstr>Example of a Food Web</vt:lpstr>
      <vt:lpstr>PowerPoint Presentation</vt:lpstr>
      <vt:lpstr>PowerPoint Presentation</vt:lpstr>
      <vt:lpstr>References</vt:lpstr>
    </vt:vector>
  </TitlesOfParts>
  <Company>Bismarck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BIODOMES</dc:title>
  <dc:creator>LeAnn Heid</dc:creator>
  <cp:lastModifiedBy>Kathleen Wahlberg</cp:lastModifiedBy>
  <cp:revision>47</cp:revision>
  <dcterms:created xsi:type="dcterms:W3CDTF">2018-06-05T23:37:39Z</dcterms:created>
  <dcterms:modified xsi:type="dcterms:W3CDTF">2018-08-15T19:08:40Z</dcterms:modified>
</cp:coreProperties>
</file>