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1" r:id="rId3"/>
    <p:sldId id="257" r:id="rId4"/>
    <p:sldId id="259" r:id="rId5"/>
    <p:sldId id="261" r:id="rId6"/>
    <p:sldId id="267" r:id="rId7"/>
    <p:sldId id="263" r:id="rId8"/>
    <p:sldId id="264" r:id="rId9"/>
    <p:sldId id="265" r:id="rId10"/>
    <p:sldId id="266" r:id="rId11"/>
    <p:sldId id="271" r:id="rId12"/>
    <p:sldId id="268" r:id="rId13"/>
    <p:sldId id="270" r:id="rId14"/>
    <p:sldId id="272" r:id="rId15"/>
    <p:sldId id="274" r:id="rId16"/>
    <p:sldId id="275" r:id="rId17"/>
    <p:sldId id="276" r:id="rId18"/>
    <p:sldId id="277" r:id="rId19"/>
    <p:sldId id="280" r:id="rId20"/>
    <p:sldId id="279" r:id="rId21"/>
    <p:sldId id="278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3BDB7-910E-4F4A-8BFF-72A86E4B50E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D6C9E-26FE-6F4F-9BE8-557F7FFF2D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6937B-33F4-BC4D-86EA-BFE3ECD35345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A33EA-1051-6945-B7BD-B363EE7A26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A33EA-1051-6945-B7BD-B363EE7A26B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1CEF-CF9A-44E9-9185-1342F361DDB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547C-A154-4BC8-BC78-5FE25619D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1CEF-CF9A-44E9-9185-1342F361DDB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547C-A154-4BC8-BC78-5FE25619D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1CEF-CF9A-44E9-9185-1342F361DDB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547C-A154-4BC8-BC78-5FE25619D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1CEF-CF9A-44E9-9185-1342F361DDB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547C-A154-4BC8-BC78-5FE25619D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1CEF-CF9A-44E9-9185-1342F361DDB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547C-A154-4BC8-BC78-5FE25619D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1CEF-CF9A-44E9-9185-1342F361DDB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547C-A154-4BC8-BC78-5FE25619D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1CEF-CF9A-44E9-9185-1342F361DDB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547C-A154-4BC8-BC78-5FE25619D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1CEF-CF9A-44E9-9185-1342F361DDB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547C-A154-4BC8-BC78-5FE25619D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1CEF-CF9A-44E9-9185-1342F361DDB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547C-A154-4BC8-BC78-5FE25619D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1CEF-CF9A-44E9-9185-1342F361DDB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547C-A154-4BC8-BC78-5FE25619D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1CEF-CF9A-44E9-9185-1342F361DDB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547C-A154-4BC8-BC78-5FE25619D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51CEF-CF9A-44E9-9185-1342F361DDB4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A547C-A154-4BC8-BC78-5FE25619D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-iut-bv.univ-fcomte.fr/HSEPrjFo/LAURENT/microbes%20page10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hyperlink" Target="http://www.astrosurf.com/lombry/Bio/bact-salmonella.jpg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p9To4L3s7A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dnetwork.com/altons-beef-jerky/video/index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\\localhost\Volumes\KINGSTON\NATURE\Update%202012%20Nature%20files\Water%20Activity%20Video.wmv" TargetMode="Externa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\\localhost\Volumes\KINGSTON\NATURE\Update%202012%20Nature%20files\Minolta%20Colorimeter.wmv" TargetMode="Externa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docrep/003/x6932e/X6932E02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Science and Tradition of Meat Safety and Preservation. 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Deland Myers Sr. and Clifford Hall (NDSU)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 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b="1" dirty="0" err="1">
                <a:solidFill>
                  <a:srgbClr val="0000FF"/>
                </a:solidFill>
              </a:rPr>
              <a:t>Mafany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Mongoh</a:t>
            </a:r>
            <a:r>
              <a:rPr lang="en-US" b="1" dirty="0">
                <a:solidFill>
                  <a:srgbClr val="0000FF"/>
                </a:solidFill>
              </a:rPr>
              <a:t> (Sitting Bull College)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Charles Morin </a:t>
            </a:r>
            <a:r>
              <a:rPr lang="en-US" b="1" dirty="0" smtClean="0">
                <a:solidFill>
                  <a:srgbClr val="0000FF"/>
                </a:solidFill>
              </a:rPr>
              <a:t>(Four Winds Community School)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Meat preservation from other cultures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8534400" cy="46021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r>
              <a:rPr lang="en-US" sz="2400" b="1" dirty="0"/>
              <a:t>Charque </a:t>
            </a:r>
            <a:r>
              <a:rPr lang="en-US" sz="2400" dirty="0" smtClean="0"/>
              <a:t>(</a:t>
            </a:r>
            <a:r>
              <a:rPr lang="en-US" sz="2000" dirty="0"/>
              <a:t>Brazil and other South American countries) </a:t>
            </a:r>
            <a:endParaRPr lang="en-US" sz="2000" dirty="0" smtClean="0"/>
          </a:p>
          <a:p>
            <a:pPr lvl="1"/>
            <a:r>
              <a:rPr lang="en-US" sz="2000" dirty="0" smtClean="0"/>
              <a:t>It consists </a:t>
            </a:r>
            <a:r>
              <a:rPr lang="en-US" sz="2000" dirty="0"/>
              <a:t>of flat pieces of beef preserved by salting and drying. </a:t>
            </a:r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pieces are submerged in a saturated salt solution for about one hour in barrels or cement vats. </a:t>
            </a:r>
            <a:endParaRPr lang="en-US" sz="2000" dirty="0" smtClean="0"/>
          </a:p>
          <a:p>
            <a:r>
              <a:rPr lang="en-US" sz="2400" b="1" dirty="0" smtClean="0"/>
              <a:t>Soya </a:t>
            </a:r>
            <a:r>
              <a:rPr lang="en-US" sz="2400" dirty="0" smtClean="0"/>
              <a:t>(</a:t>
            </a:r>
            <a:r>
              <a:rPr lang="en-US" sz="2000" dirty="0" smtClean="0"/>
              <a:t>Cameroon and other West African countries) </a:t>
            </a:r>
          </a:p>
          <a:p>
            <a:pPr lvl="1"/>
            <a:r>
              <a:rPr lang="en-US" sz="2000" dirty="0" smtClean="0"/>
              <a:t>It consists of cube pieces of beef preserved by spices, roasting, and light drying on a stick or on papyrus paper. </a:t>
            </a:r>
          </a:p>
          <a:p>
            <a:pPr lvl="1"/>
            <a:r>
              <a:rPr lang="en-US" sz="2000" dirty="0" smtClean="0"/>
              <a:t>The pieces are submerged in a mixture of salt, garlic, pepper, and other spices for about one hour in barrels or deep containers. </a:t>
            </a:r>
          </a:p>
          <a:p>
            <a:endParaRPr lang="en-US" dirty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Modern Meat Preservation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8637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U.S. Government definition of Jerky:</a:t>
            </a:r>
          </a:p>
          <a:p>
            <a:pPr lvl="1"/>
            <a:r>
              <a:rPr lang="en-US" dirty="0" smtClean="0"/>
              <a:t>A meat product (Ready-to-eat*) that can be whole or meat strips or ground and molded into a shape and dried (USDA, 2004).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Moisture-to-protein ratio of 0.75 (or less) to 1 (Food Safety Inspection Service or FSIS, 2011)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Final product water activity (a</a:t>
            </a:r>
            <a:r>
              <a:rPr lang="en-US" baseline="-25000" dirty="0" smtClean="0"/>
              <a:t>w</a:t>
            </a:r>
            <a:r>
              <a:rPr lang="en-US" dirty="0" smtClean="0"/>
              <a:t>) of ≤0.85 (FSIS 2012)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Internal meat temperatures of 71.1°C (160°F) must also be achieved during processing</a:t>
            </a:r>
          </a:p>
          <a:p>
            <a:pPr lvl="1">
              <a:lnSpc>
                <a:spcPct val="150000"/>
              </a:lnSpc>
              <a:buClr>
                <a:srgbClr val="00FF00"/>
              </a:buClr>
              <a:buSzPct val="12000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Modern Meat Preservation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8637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Preservation: any unit operation or step that reduces or prevents the deterioration of a food</a:t>
            </a:r>
          </a:p>
          <a:p>
            <a:pPr lvl="1"/>
            <a:r>
              <a:rPr lang="en-US" dirty="0" smtClean="0"/>
              <a:t>Food Safety: elimination of any hazard that can cause an illness if a food is consumed</a:t>
            </a:r>
          </a:p>
          <a:p>
            <a:r>
              <a:rPr lang="en-US" dirty="0" smtClean="0"/>
              <a:t>Deterioration and safety issues can be caused by:</a:t>
            </a:r>
          </a:p>
          <a:p>
            <a:pPr lvl="1">
              <a:lnSpc>
                <a:spcPct val="150000"/>
              </a:lnSpc>
              <a:buClr>
                <a:srgbClr val="00FF00"/>
              </a:buClr>
              <a:buSzPct val="12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 biological </a:t>
            </a:r>
          </a:p>
          <a:p>
            <a:pPr lvl="2">
              <a:lnSpc>
                <a:spcPct val="150000"/>
              </a:lnSpc>
              <a:buClr>
                <a:srgbClr val="00FF00"/>
              </a:buClr>
              <a:buSzPct val="12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 microorganisms (bacteria, mold, etc.)</a:t>
            </a:r>
          </a:p>
          <a:p>
            <a:pPr lvl="2">
              <a:lnSpc>
                <a:spcPct val="150000"/>
              </a:lnSpc>
              <a:buClr>
                <a:srgbClr val="00FF00"/>
              </a:buClr>
              <a:buSzPct val="12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 enzymes</a:t>
            </a:r>
          </a:p>
          <a:p>
            <a:pPr lvl="1">
              <a:lnSpc>
                <a:spcPct val="150000"/>
              </a:lnSpc>
              <a:buClr>
                <a:srgbClr val="00FF00"/>
              </a:buClr>
              <a:buSzPct val="12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 Chemical</a:t>
            </a:r>
          </a:p>
          <a:p>
            <a:pPr lvl="2">
              <a:lnSpc>
                <a:spcPct val="150000"/>
              </a:lnSpc>
              <a:buClr>
                <a:srgbClr val="00FF00"/>
              </a:buClr>
              <a:buSzPct val="12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allergens and toxins</a:t>
            </a:r>
          </a:p>
          <a:p>
            <a:pPr lvl="1">
              <a:lnSpc>
                <a:spcPct val="150000"/>
              </a:lnSpc>
              <a:buClr>
                <a:srgbClr val="00FF00"/>
              </a:buClr>
              <a:buSzPct val="120000"/>
              <a:buFont typeface="Wingdings" pitchFamily="2" charset="2"/>
              <a:buBlip>
                <a:blip r:embed="rId2"/>
              </a:buBlip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7" descr="clostridium biotulinum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477000" y="3962400"/>
            <a:ext cx="2381250" cy="1704975"/>
          </a:xfrm>
          <a:prstGeom prst="rect">
            <a:avLst/>
          </a:prstGeom>
        </p:spPr>
      </p:pic>
      <p:pic>
        <p:nvPicPr>
          <p:cNvPr id="7" name="Picture 9" descr="bact-salmonell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4572000" y="4800600"/>
            <a:ext cx="1752600" cy="1843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Modern Meat Preservation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8637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Methods use by food manufacturers to preserve food or to insure safety include :</a:t>
            </a:r>
          </a:p>
          <a:p>
            <a:pPr lvl="1">
              <a:lnSpc>
                <a:spcPct val="150000"/>
              </a:lnSpc>
              <a:buClr>
                <a:srgbClr val="00FF00"/>
              </a:buClr>
              <a:buSzPct val="12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Temperature</a:t>
            </a:r>
          </a:p>
          <a:p>
            <a:pPr lvl="1">
              <a:lnSpc>
                <a:spcPct val="150000"/>
              </a:lnSpc>
              <a:buClr>
                <a:srgbClr val="00FF00"/>
              </a:buClr>
              <a:buSzPct val="12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 Osmotic Inhibition: drying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pPr marL="457200" lvl="1" indent="0" algn="ctr">
              <a:lnSpc>
                <a:spcPct val="150000"/>
              </a:lnSpc>
              <a:buClr>
                <a:srgbClr val="00FF00"/>
              </a:buClr>
              <a:buSzPct val="120000"/>
              <a:buNone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***The basis for jerky production*** </a:t>
            </a:r>
          </a:p>
          <a:p>
            <a:pPr lvl="1">
              <a:lnSpc>
                <a:spcPct val="150000"/>
              </a:lnSpc>
              <a:buClr>
                <a:srgbClr val="00FF00"/>
              </a:buClr>
              <a:buSzPct val="120000"/>
              <a:buBlip>
                <a:blip r:embed="rId2"/>
              </a:buBlip>
              <a:defRPr/>
            </a:pPr>
            <a:r>
              <a:rPr lang="en-US" dirty="0" smtClean="0"/>
              <a:t> Chemicals: curing, smoking, spices, herbs, and additives</a:t>
            </a:r>
          </a:p>
          <a:p>
            <a:pPr lvl="1">
              <a:lnSpc>
                <a:spcPct val="150000"/>
              </a:lnSpc>
              <a:buClr>
                <a:srgbClr val="00FF00"/>
              </a:buClr>
              <a:buSzPct val="12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 Irradiation</a:t>
            </a:r>
          </a:p>
          <a:p>
            <a:pPr lvl="1">
              <a:lnSpc>
                <a:spcPct val="150000"/>
              </a:lnSpc>
              <a:buClr>
                <a:srgbClr val="00FF00"/>
              </a:buClr>
              <a:buSzPct val="12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Fermentation, etc.</a:t>
            </a:r>
          </a:p>
          <a:p>
            <a:pPr lvl="1">
              <a:lnSpc>
                <a:spcPct val="150000"/>
              </a:lnSpc>
              <a:buClr>
                <a:srgbClr val="00FF00"/>
              </a:buClr>
              <a:buSzPct val="120000"/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Hurdle effect (multiple methods) </a:t>
            </a:r>
          </a:p>
          <a:p>
            <a:pPr lvl="1">
              <a:lnSpc>
                <a:spcPct val="150000"/>
              </a:lnSpc>
              <a:buClr>
                <a:srgbClr val="00FF00"/>
              </a:buClr>
              <a:buSzPct val="120000"/>
              <a:buFont typeface="Wingdings" pitchFamily="2" charset="2"/>
              <a:buBlip>
                <a:blip r:embed="rId2"/>
              </a:buBlip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Modern Meat Preservation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8637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Hurdle effect (technology)</a:t>
            </a:r>
          </a:p>
          <a:p>
            <a:pPr lvl="1">
              <a:lnSpc>
                <a:spcPct val="150000"/>
              </a:lnSpc>
              <a:buClr>
                <a:srgbClr val="00FF00"/>
              </a:buClr>
              <a:buSzPct val="120000"/>
              <a:buFont typeface="Wingdings" pitchFamily="2" charset="2"/>
              <a:buBlip>
                <a:blip r:embed="rId2"/>
              </a:buBlip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438400"/>
            <a:ext cx="6324600" cy="3710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Modern Meat Preservation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8637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Hurdle effect for jerky products</a:t>
            </a:r>
          </a:p>
          <a:p>
            <a:pPr lvl="1"/>
            <a:r>
              <a:rPr lang="en-US" dirty="0" smtClean="0"/>
              <a:t>Water activity (a</a:t>
            </a:r>
            <a:r>
              <a:rPr lang="en-US" baseline="-25000" dirty="0" smtClean="0"/>
              <a:t>w</a:t>
            </a:r>
            <a:r>
              <a:rPr lang="en-US" dirty="0" smtClean="0"/>
              <a:t>) of ≤0.85</a:t>
            </a:r>
          </a:p>
          <a:p>
            <a:pPr lvl="1"/>
            <a:r>
              <a:rPr lang="en-US" dirty="0" smtClean="0"/>
              <a:t>Internal meat temperatures of 71.1°C (160°F)</a:t>
            </a:r>
          </a:p>
          <a:p>
            <a:pPr lvl="1"/>
            <a:r>
              <a:rPr lang="en-US" dirty="0" smtClean="0"/>
              <a:t>Addition of chemical preservatives</a:t>
            </a:r>
          </a:p>
          <a:p>
            <a:pPr lvl="2"/>
            <a:r>
              <a:rPr lang="en-US" dirty="0" smtClean="0"/>
              <a:t>Salt</a:t>
            </a:r>
          </a:p>
          <a:p>
            <a:pPr lvl="2"/>
            <a:r>
              <a:rPr lang="en-US" dirty="0" smtClean="0"/>
              <a:t>Sodium nitrite </a:t>
            </a:r>
          </a:p>
          <a:p>
            <a:pPr lvl="2"/>
            <a:r>
              <a:rPr lang="en-US" dirty="0" smtClean="0"/>
              <a:t>Citric acid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Vacuum Packaging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Storage in freezer/refrigerator (temperature hurdle)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Storage under dry conditions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Modern Meat Preservation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8637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Homemade jerky production video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90800" y="40386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1 1/2 to 2 pounds flank steak</a:t>
            </a:r>
          </a:p>
          <a:p>
            <a:r>
              <a:rPr lang="en-US" dirty="0" smtClean="0"/>
              <a:t>2/3 cup Worcestershire sauce</a:t>
            </a:r>
          </a:p>
          <a:p>
            <a:r>
              <a:rPr lang="en-US" dirty="0" smtClean="0"/>
              <a:t>2/3 cup soy sauce</a:t>
            </a:r>
          </a:p>
          <a:p>
            <a:r>
              <a:rPr lang="en-US" dirty="0" smtClean="0"/>
              <a:t>1 tablespoon honey</a:t>
            </a:r>
          </a:p>
          <a:p>
            <a:r>
              <a:rPr lang="en-US" dirty="0" smtClean="0"/>
              <a:t>2 teaspoons freshly ground black pepper</a:t>
            </a:r>
          </a:p>
          <a:p>
            <a:r>
              <a:rPr lang="en-US" dirty="0" smtClean="0"/>
              <a:t>2 teaspoons onion powder</a:t>
            </a:r>
          </a:p>
          <a:p>
            <a:r>
              <a:rPr lang="en-US" dirty="0" smtClean="0"/>
              <a:t>1 teaspoon liquid smoke</a:t>
            </a:r>
          </a:p>
          <a:p>
            <a:r>
              <a:rPr lang="en-US" dirty="0" smtClean="0"/>
              <a:t>1 teaspoon red pepper flakes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0" y="24384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http://www.youtube.com/watch?v=wp9To4L3s7A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Image D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362200"/>
            <a:ext cx="2362200" cy="2362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Activity 1. Preparation of </a:t>
            </a:r>
            <a:r>
              <a:rPr lang="en-US" b="1" dirty="0" err="1" smtClean="0"/>
              <a:t>Jerkies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Discussion </a:t>
            </a:r>
            <a:r>
              <a:rPr lang="en-US" sz="2400" dirty="0"/>
              <a:t>regarding ingredients </a:t>
            </a:r>
            <a:r>
              <a:rPr lang="en-US" sz="2400" dirty="0" smtClean="0"/>
              <a:t>, drying, etc. preserve </a:t>
            </a:r>
            <a:r>
              <a:rPr lang="en-US" sz="2400" dirty="0"/>
              <a:t>foods.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hlinkClick r:id="rId3"/>
              </a:rPr>
              <a:t>http://www.foodnetwork.com/altons-beef-jerky/video/index.html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hands-on activity will involve preparing </a:t>
            </a:r>
            <a:r>
              <a:rPr lang="en-US" sz="2400" dirty="0" smtClean="0"/>
              <a:t>jerky.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Beef</a:t>
            </a:r>
            <a:r>
              <a:rPr lang="en-US" sz="2000" dirty="0">
                <a:solidFill>
                  <a:srgbClr val="0000FF"/>
                </a:solidFill>
              </a:rPr>
              <a:t>, bison, deer, and </a:t>
            </a:r>
            <a:r>
              <a:rPr lang="en-US" sz="2000" dirty="0" smtClean="0">
                <a:solidFill>
                  <a:srgbClr val="0000FF"/>
                </a:solidFill>
              </a:rPr>
              <a:t>elk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Collect samples </a:t>
            </a:r>
            <a:r>
              <a:rPr lang="en-US" sz="2000" dirty="0">
                <a:solidFill>
                  <a:srgbClr val="0000FF"/>
                </a:solidFill>
              </a:rPr>
              <a:t>at intervals to 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n-US" sz="2000" dirty="0">
                <a:solidFill>
                  <a:srgbClr val="0000FF"/>
                </a:solidFill>
              </a:rPr>
              <a:t>m</a:t>
            </a:r>
            <a:r>
              <a:rPr lang="en-US" sz="2000" dirty="0" smtClean="0">
                <a:solidFill>
                  <a:srgbClr val="0000FF"/>
                </a:solidFill>
              </a:rPr>
              <a:t>onitor  </a:t>
            </a:r>
            <a:r>
              <a:rPr lang="en-US" sz="2000" dirty="0">
                <a:solidFill>
                  <a:srgbClr val="0000FF"/>
                </a:solidFill>
              </a:rPr>
              <a:t>the changes in water </a:t>
            </a:r>
            <a:r>
              <a:rPr lang="en-US" sz="2000" dirty="0" smtClean="0">
                <a:solidFill>
                  <a:srgbClr val="0000FF"/>
                </a:solidFill>
              </a:rPr>
              <a:t>activity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and color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Focus is on drying time as it relates to water activity</a:t>
            </a:r>
          </a:p>
          <a:p>
            <a:pPr>
              <a:buNone/>
            </a:pPr>
            <a:r>
              <a:rPr lang="en-US" sz="2400" dirty="0" smtClean="0"/>
              <a:t> and food safety of the product . 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Plot water activity over time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Determine if meat and ingredients impacted water activity 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and color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ts2.mm.bing.net/images/thumbnail.aspx?q=5004380520055853&amp;id=f0f0ac3fdd1550e2ee16de7a797d3ff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362200"/>
            <a:ext cx="1905000" cy="2857500"/>
          </a:xfrm>
          <a:prstGeom prst="rect">
            <a:avLst/>
          </a:prstGeom>
          <a:noFill/>
        </p:spPr>
      </p:pic>
      <p:pic>
        <p:nvPicPr>
          <p:cNvPr id="3080" name="Picture 8" descr="Image Det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4876800"/>
            <a:ext cx="1360932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303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Activity 2. </a:t>
            </a:r>
            <a:r>
              <a:rPr lang="en-US" sz="3200" b="1" dirty="0"/>
              <a:t>Evaluate the impact of </a:t>
            </a:r>
            <a:r>
              <a:rPr lang="en-US" sz="3200" b="1" dirty="0" smtClean="0"/>
              <a:t>seasoning/salt </a:t>
            </a:r>
            <a:r>
              <a:rPr lang="en-US" sz="3200" b="1" dirty="0"/>
              <a:t>on meat preservation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Samples will be prepared at NDSU with varying season/salt levels  and drying times. We will focus only on beef jerky in this activity.  </a:t>
            </a:r>
          </a:p>
          <a:p>
            <a:endParaRPr lang="en-US" sz="2400" dirty="0"/>
          </a:p>
          <a:p>
            <a:r>
              <a:rPr lang="en-US" sz="2400" dirty="0" smtClean="0"/>
              <a:t>Hands-on Activity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taste testing of samples </a:t>
            </a:r>
            <a:r>
              <a:rPr lang="en-US" sz="2000" dirty="0">
                <a:solidFill>
                  <a:srgbClr val="0000FF"/>
                </a:solidFill>
              </a:rPr>
              <a:t>(outside of the lab</a:t>
            </a:r>
            <a:r>
              <a:rPr lang="en-US" sz="2000" dirty="0" smtClean="0">
                <a:solidFill>
                  <a:srgbClr val="0000FF"/>
                </a:solidFill>
              </a:rPr>
              <a:t>) 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measuring </a:t>
            </a:r>
            <a:r>
              <a:rPr lang="en-US" sz="2000" dirty="0">
                <a:solidFill>
                  <a:srgbClr val="0000FF"/>
                </a:solidFill>
              </a:rPr>
              <a:t>water </a:t>
            </a:r>
            <a:r>
              <a:rPr lang="en-US" sz="2000" dirty="0" smtClean="0">
                <a:solidFill>
                  <a:srgbClr val="0000FF"/>
                </a:solidFill>
              </a:rPr>
              <a:t>activity and color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observing </a:t>
            </a:r>
            <a:r>
              <a:rPr lang="en-US" sz="2000" dirty="0">
                <a:solidFill>
                  <a:srgbClr val="0000FF"/>
                </a:solidFill>
              </a:rPr>
              <a:t>samples for mold </a:t>
            </a:r>
            <a:r>
              <a:rPr lang="en-US" sz="2000" dirty="0" smtClean="0">
                <a:solidFill>
                  <a:srgbClr val="0000FF"/>
                </a:solidFill>
              </a:rPr>
              <a:t>growth</a:t>
            </a:r>
          </a:p>
          <a:p>
            <a:endParaRPr lang="en-US" sz="2400" dirty="0" smtClean="0"/>
          </a:p>
          <a:p>
            <a:r>
              <a:rPr lang="en-US" sz="2400" dirty="0" smtClean="0"/>
              <a:t>Outcome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Understand the impact of partial drying and ingredients on the jerky quality and safety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D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048000"/>
            <a:ext cx="3089187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914400"/>
            <a:ext cx="8991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Just About Right Test: Jerky </a:t>
            </a:r>
            <a:r>
              <a:rPr lang="en-US" b="1" dirty="0" smtClean="0"/>
              <a:t>Evaluation</a:t>
            </a:r>
          </a:p>
          <a:p>
            <a:endParaRPr lang="en-US" dirty="0"/>
          </a:p>
          <a:p>
            <a:r>
              <a:rPr lang="en-US" dirty="0"/>
              <a:t>Sample Code ___________________			</a:t>
            </a:r>
            <a:r>
              <a:rPr lang="en-US" dirty="0" smtClean="0"/>
              <a:t>Date </a:t>
            </a:r>
            <a:r>
              <a:rPr lang="en-US" dirty="0"/>
              <a:t>__________________</a:t>
            </a:r>
          </a:p>
          <a:p>
            <a:r>
              <a:rPr lang="en-US" dirty="0"/>
              <a:t>Please taste the jerky sample provided in cups. Make a check mark in the box that indicates how you feel about the product. You are free to check any of the boxes. Each sample will be evaluated on a separate sheet and there are a total of six (6) samples. Comments are welcome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Color:</a:t>
            </a:r>
            <a:endParaRPr lang="en-US" dirty="0"/>
          </a:p>
          <a:p>
            <a:r>
              <a:rPr lang="en-US" dirty="0"/>
              <a:t>□	</a:t>
            </a:r>
            <a:r>
              <a:rPr lang="en-US" dirty="0" smtClean="0"/>
              <a:t>□</a:t>
            </a:r>
            <a:r>
              <a:rPr lang="en-US" dirty="0"/>
              <a:t>	□	</a:t>
            </a:r>
            <a:r>
              <a:rPr lang="en-US" dirty="0" smtClean="0"/>
              <a:t>□</a:t>
            </a:r>
            <a:r>
              <a:rPr lang="en-US" dirty="0"/>
              <a:t>	</a:t>
            </a:r>
            <a:r>
              <a:rPr lang="en-US" dirty="0" smtClean="0"/>
              <a:t>□</a:t>
            </a:r>
            <a:r>
              <a:rPr lang="en-US" dirty="0"/>
              <a:t>	□	</a:t>
            </a:r>
            <a:r>
              <a:rPr lang="en-US" dirty="0" smtClean="0"/>
              <a:t>□ </a:t>
            </a:r>
            <a:endParaRPr lang="en-US" dirty="0"/>
          </a:p>
          <a:p>
            <a:r>
              <a:rPr lang="en-US" dirty="0"/>
              <a:t>Too </a:t>
            </a:r>
            <a:r>
              <a:rPr lang="en-US" dirty="0" smtClean="0"/>
              <a:t>Brown</a:t>
            </a:r>
            <a:r>
              <a:rPr lang="en-US" dirty="0"/>
              <a:t>	     Just About </a:t>
            </a:r>
            <a:r>
              <a:rPr lang="en-US" dirty="0" smtClean="0"/>
              <a:t>Right</a:t>
            </a:r>
            <a:r>
              <a:rPr lang="en-US" dirty="0"/>
              <a:t>		       Too Red/Pink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Texture:</a:t>
            </a:r>
            <a:endParaRPr lang="en-US" dirty="0"/>
          </a:p>
          <a:p>
            <a:r>
              <a:rPr lang="en-US" dirty="0" smtClean="0"/>
              <a:t>□</a:t>
            </a:r>
            <a:r>
              <a:rPr lang="en-US" dirty="0"/>
              <a:t>	□	</a:t>
            </a:r>
            <a:r>
              <a:rPr lang="en-US" dirty="0" smtClean="0"/>
              <a:t>□</a:t>
            </a:r>
            <a:r>
              <a:rPr lang="en-US" dirty="0"/>
              <a:t>	</a:t>
            </a:r>
            <a:r>
              <a:rPr lang="en-US" dirty="0" smtClean="0"/>
              <a:t>□</a:t>
            </a:r>
            <a:r>
              <a:rPr lang="en-US" dirty="0"/>
              <a:t>	</a:t>
            </a:r>
            <a:r>
              <a:rPr lang="en-US" dirty="0" smtClean="0"/>
              <a:t>□</a:t>
            </a:r>
            <a:r>
              <a:rPr lang="en-US" dirty="0"/>
              <a:t>	</a:t>
            </a:r>
            <a:r>
              <a:rPr lang="en-US" dirty="0" smtClean="0"/>
              <a:t>□</a:t>
            </a:r>
            <a:r>
              <a:rPr lang="en-US" dirty="0"/>
              <a:t>	□ </a:t>
            </a:r>
          </a:p>
          <a:p>
            <a:r>
              <a:rPr lang="en-US" dirty="0"/>
              <a:t>Too Soft		</a:t>
            </a:r>
            <a:r>
              <a:rPr lang="en-US" dirty="0" smtClean="0"/>
              <a:t>     </a:t>
            </a:r>
            <a:r>
              <a:rPr lang="en-US" dirty="0"/>
              <a:t>Just About Right		      Too Tough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894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11:00-11:30   General </a:t>
            </a:r>
            <a:r>
              <a:rPr lang="en-US" sz="2400" dirty="0"/>
              <a:t>organization/Cultural </a:t>
            </a:r>
            <a:r>
              <a:rPr lang="en-US" sz="2400" dirty="0" smtClean="0"/>
              <a:t>connection</a:t>
            </a:r>
            <a:endParaRPr lang="en-US" sz="2400" dirty="0"/>
          </a:p>
          <a:p>
            <a:r>
              <a:rPr lang="en-US" sz="2400" dirty="0" smtClean="0"/>
              <a:t>11:30-12:00   Background </a:t>
            </a:r>
            <a:r>
              <a:rPr lang="en-US" sz="2400" dirty="0"/>
              <a:t>about preservation methods and jerky/dried meat production </a:t>
            </a:r>
          </a:p>
          <a:p>
            <a:r>
              <a:rPr lang="en-US" sz="2400" dirty="0"/>
              <a:t>12:00-1:00	</a:t>
            </a:r>
            <a:r>
              <a:rPr lang="en-US" sz="2400" dirty="0" smtClean="0"/>
              <a:t>  Activity 1 </a:t>
            </a:r>
            <a:r>
              <a:rPr lang="en-US" sz="2400" dirty="0"/>
              <a:t>– Preparation of jerky, place in dehydrator</a:t>
            </a:r>
          </a:p>
          <a:p>
            <a:r>
              <a:rPr lang="en-US" sz="2400" dirty="0"/>
              <a:t>1:00-1:30	Lunch </a:t>
            </a:r>
          </a:p>
          <a:p>
            <a:r>
              <a:rPr lang="en-US" sz="2400" dirty="0"/>
              <a:t>1:30-2:00	Activity </a:t>
            </a:r>
            <a:r>
              <a:rPr lang="en-US" sz="2400" dirty="0" smtClean="0"/>
              <a:t>2 </a:t>
            </a:r>
            <a:r>
              <a:rPr lang="en-US" sz="2400" dirty="0"/>
              <a:t>– Impact of salt on meat preservation </a:t>
            </a:r>
          </a:p>
          <a:p>
            <a:r>
              <a:rPr lang="en-US" sz="2400" dirty="0"/>
              <a:t>2:00-2:30	Activity </a:t>
            </a:r>
            <a:r>
              <a:rPr lang="en-US" sz="2400" dirty="0" smtClean="0"/>
              <a:t>3 </a:t>
            </a:r>
            <a:r>
              <a:rPr lang="en-US" sz="2400" dirty="0"/>
              <a:t>– Sensory Evaluation of dried meats</a:t>
            </a:r>
          </a:p>
          <a:p>
            <a:r>
              <a:rPr lang="en-US" sz="2400" dirty="0"/>
              <a:t>2:30-3:00	Wrap-up and </a:t>
            </a:r>
            <a:r>
              <a:rPr lang="en-US" sz="2400" dirty="0" smtClean="0"/>
              <a:t>Evaluation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Samples will be prepared at NDSU with different meats used in activity 1. One formula will be used in the preparation.</a:t>
            </a:r>
          </a:p>
          <a:p>
            <a:endParaRPr lang="en-US" sz="2400" dirty="0"/>
          </a:p>
          <a:p>
            <a:r>
              <a:rPr lang="en-US" sz="2400" dirty="0" smtClean="0"/>
              <a:t>Hands-on Activity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taste testing of samples </a:t>
            </a:r>
            <a:r>
              <a:rPr lang="en-US" sz="2000" dirty="0">
                <a:solidFill>
                  <a:srgbClr val="0000FF"/>
                </a:solidFill>
              </a:rPr>
              <a:t>(outside of the lab</a:t>
            </a:r>
            <a:r>
              <a:rPr lang="en-US" sz="2000" dirty="0" smtClean="0">
                <a:solidFill>
                  <a:srgbClr val="0000FF"/>
                </a:solidFill>
              </a:rPr>
              <a:t>) 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we will have a discussion about how </a:t>
            </a:r>
            <a:r>
              <a:rPr lang="en-US" sz="2000" dirty="0" smtClean="0">
                <a:solidFill>
                  <a:srgbClr val="0000FF"/>
                </a:solidFill>
              </a:rPr>
              <a:t>students </a:t>
            </a:r>
            <a:r>
              <a:rPr lang="en-US" sz="2000" dirty="0">
                <a:solidFill>
                  <a:srgbClr val="0000FF"/>
                </a:solidFill>
              </a:rPr>
              <a:t>rated the sample and we will reveal the meat </a:t>
            </a:r>
            <a:r>
              <a:rPr lang="en-US" sz="2000" dirty="0" smtClean="0">
                <a:solidFill>
                  <a:srgbClr val="0000FF"/>
                </a:solidFill>
              </a:rPr>
              <a:t>source (samples from </a:t>
            </a:r>
            <a:r>
              <a:rPr lang="en-US" sz="2000" smtClean="0">
                <a:solidFill>
                  <a:srgbClr val="0000FF"/>
                </a:solidFill>
              </a:rPr>
              <a:t>the reservations)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measuring </a:t>
            </a:r>
            <a:r>
              <a:rPr lang="en-US" sz="2000" dirty="0">
                <a:solidFill>
                  <a:srgbClr val="0000FF"/>
                </a:solidFill>
              </a:rPr>
              <a:t>water </a:t>
            </a:r>
            <a:r>
              <a:rPr lang="en-US" sz="2000" dirty="0" smtClean="0">
                <a:solidFill>
                  <a:srgbClr val="0000FF"/>
                </a:solidFill>
              </a:rPr>
              <a:t>activity and color (? – if time permits)</a:t>
            </a:r>
          </a:p>
          <a:p>
            <a:endParaRPr lang="en-US" sz="2400" dirty="0" smtClean="0"/>
          </a:p>
          <a:p>
            <a:r>
              <a:rPr lang="en-US" sz="2400" dirty="0" smtClean="0"/>
              <a:t>Outcome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Understand the influence of meat source on the jerky quality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Activity 3. </a:t>
            </a:r>
            <a:r>
              <a:rPr lang="en-US" b="1" dirty="0"/>
              <a:t>Sensory Evaluation of Dried Meats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22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Sensory Evaluation of Beef Jerky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SAMPLE NUMBER: _________________________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Please evaluate the bread sample for the following qualities: Flavor, Texture, Appearance and Overall Acceptability (i.e. liking). Make an X on the appropriate line. Please give comments in the space provided below each quality if desired.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APPEARANCE: 					FLAVOR:</a:t>
            </a:r>
          </a:p>
          <a:p>
            <a:r>
              <a:rPr lang="en-US" dirty="0"/>
              <a:t>----------- like extremely				----------- like extremely</a:t>
            </a:r>
          </a:p>
          <a:p>
            <a:r>
              <a:rPr lang="en-US" dirty="0"/>
              <a:t>----------- like very much 				----------- like very much</a:t>
            </a:r>
          </a:p>
          <a:p>
            <a:r>
              <a:rPr lang="en-US" dirty="0"/>
              <a:t>----------- like moderately				----------- like moderately</a:t>
            </a:r>
          </a:p>
          <a:p>
            <a:r>
              <a:rPr lang="en-US" dirty="0"/>
              <a:t>----------- like slightly				</a:t>
            </a:r>
            <a:r>
              <a:rPr lang="en-US" dirty="0" smtClean="0"/>
              <a:t>----------- </a:t>
            </a:r>
            <a:r>
              <a:rPr lang="en-US" dirty="0"/>
              <a:t>like slightly</a:t>
            </a:r>
          </a:p>
          <a:p>
            <a:r>
              <a:rPr lang="en-US" dirty="0"/>
              <a:t>----------- neither like nor dislike			----------- neither like nor dislike</a:t>
            </a:r>
          </a:p>
          <a:p>
            <a:r>
              <a:rPr lang="en-US" dirty="0"/>
              <a:t>----------- dislike slightly				----------- dislike slightly</a:t>
            </a:r>
          </a:p>
          <a:p>
            <a:r>
              <a:rPr lang="en-US" dirty="0"/>
              <a:t>----------- dislike moderately				----------- dislike moderately</a:t>
            </a:r>
          </a:p>
          <a:p>
            <a:r>
              <a:rPr lang="en-US" dirty="0"/>
              <a:t>----------- dislike very much				----------- dislike very much</a:t>
            </a:r>
          </a:p>
          <a:p>
            <a:r>
              <a:rPr lang="en-US" dirty="0"/>
              <a:t>----------- dislike extremely				----------- dislike extremely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COMMENTS: 					COMMENTS: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539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Water Activity Video.wmv">
            <a:hlinkClick r:id="" action="ppaction://media"/>
          </p:cNvPr>
          <p:cNvPicPr/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200" y="2286000"/>
            <a:ext cx="5791200" cy="43434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Water Activity</a:t>
            </a:r>
          </a:p>
          <a:p>
            <a:endParaRPr lang="en-US" sz="2400" dirty="0"/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video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Analytical Methods</a:t>
            </a:r>
            <a:endParaRPr lang="en-US" dirty="0"/>
          </a:p>
        </p:txBody>
      </p:sp>
      <p:pic>
        <p:nvPicPr>
          <p:cNvPr id="5" name="Picture 6" descr="mso480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91712" y="1533144"/>
            <a:ext cx="5334000" cy="52149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06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inolta Colorimeter.wmv">
            <a:hlinkClick r:id="" action="ppaction://media"/>
          </p:cNvPr>
          <p:cNvPicPr/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200" y="1962149"/>
            <a:ext cx="6426200" cy="481965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Color </a:t>
            </a:r>
          </a:p>
          <a:p>
            <a:endParaRPr lang="en-US" sz="2400" dirty="0"/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Video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Analytical Methods</a:t>
            </a:r>
            <a:endParaRPr lang="en-US" dirty="0"/>
          </a:p>
        </p:txBody>
      </p:sp>
      <p:pic>
        <p:nvPicPr>
          <p:cNvPr id="1030" name="Picture 6" descr="http://t1.gstatic.com/images?q=tbn:ANd9GcQ3GGY-PkEL5wuqGnhwEJHGjT4ofYha9Lnj3p6-1xZ4lyoQRLX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05000"/>
            <a:ext cx="4219863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2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The project will focus on meat products similar to beef jerky, which is the counterpart to traditional Native American dry meats. </a:t>
            </a:r>
            <a:endParaRPr lang="en-US" dirty="0" smtClean="0"/>
          </a:p>
          <a:p>
            <a:r>
              <a:rPr lang="en-US" dirty="0" smtClean="0"/>
              <a:t>The Sunday Academy will be divided into 4 </a:t>
            </a:r>
            <a:r>
              <a:rPr lang="en-US" dirty="0"/>
              <a:t>parts. 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Traditional </a:t>
            </a:r>
            <a:r>
              <a:rPr lang="en-US" dirty="0">
                <a:solidFill>
                  <a:srgbClr val="0000FF"/>
                </a:solidFill>
              </a:rPr>
              <a:t>meat preservation methods.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Role of Ingredient and drying as preservation methods. Preparation of jerky </a:t>
            </a:r>
            <a:r>
              <a:rPr lang="en-US" dirty="0">
                <a:solidFill>
                  <a:srgbClr val="0000FF"/>
                </a:solidFill>
              </a:rPr>
              <a:t>from beef, bison, deer, and </a:t>
            </a:r>
            <a:r>
              <a:rPr lang="en-US" dirty="0" smtClean="0">
                <a:solidFill>
                  <a:srgbClr val="0000FF"/>
                </a:solidFill>
              </a:rPr>
              <a:t>elk.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Evaluation </a:t>
            </a:r>
            <a:r>
              <a:rPr lang="en-US" dirty="0">
                <a:solidFill>
                  <a:srgbClr val="0000FF"/>
                </a:solidFill>
              </a:rPr>
              <a:t>of samples with different levels of salt in jerky formulas. </a:t>
            </a:r>
            <a:endParaRPr lang="en-US" dirty="0" smtClean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Sensory </a:t>
            </a:r>
            <a:r>
              <a:rPr lang="en-US" dirty="0">
                <a:solidFill>
                  <a:srgbClr val="0000FF"/>
                </a:solidFill>
              </a:rPr>
              <a:t>testing of jerky (to be done outside of the lab</a:t>
            </a:r>
            <a:r>
              <a:rPr lang="en-US" dirty="0" smtClean="0">
                <a:solidFill>
                  <a:srgbClr val="0000FF"/>
                </a:solidFill>
              </a:rPr>
              <a:t>).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Cultural </a:t>
            </a:r>
            <a:r>
              <a:rPr lang="en-US" b="1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Traditional Native American Meat Preservation</a:t>
            </a:r>
          </a:p>
          <a:p>
            <a:endParaRPr lang="en-US" sz="2400" dirty="0" smtClean="0"/>
          </a:p>
          <a:p>
            <a:r>
              <a:rPr lang="en-US" sz="2400" dirty="0" smtClean="0"/>
              <a:t>Meat Preservation from other cultures (e.g., Africa)</a:t>
            </a:r>
          </a:p>
          <a:p>
            <a:pPr marL="0" indent="0" algn="ctr">
              <a:buNone/>
            </a:pPr>
            <a:r>
              <a:rPr lang="en-US" sz="2400" u="sng" dirty="0" smtClean="0">
                <a:hlinkClick r:id="rId3"/>
              </a:rPr>
              <a:t>http</a:t>
            </a:r>
            <a:r>
              <a:rPr lang="en-US" sz="2400" u="sng" dirty="0">
                <a:hlinkClick r:id="rId3"/>
              </a:rPr>
              <a:t>://www.fao.org/docrep/003/x6932e/X6932E02.htm</a:t>
            </a:r>
            <a:r>
              <a:rPr lang="en-US" sz="2400" dirty="0"/>
              <a:t> 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Meat Preservation from other cultures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8637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These developed techniques and procedures usually try to:</a:t>
            </a:r>
          </a:p>
          <a:p>
            <a:pPr lvl="1"/>
            <a:r>
              <a:rPr lang="en-US" dirty="0" smtClean="0"/>
              <a:t>Make the meat last longer</a:t>
            </a:r>
          </a:p>
          <a:p>
            <a:pPr lvl="1"/>
            <a:r>
              <a:rPr lang="en-US" dirty="0" smtClean="0"/>
              <a:t>Prevent  spoilage, decay and microbial growth</a:t>
            </a:r>
          </a:p>
          <a:p>
            <a:pPr lvl="1"/>
            <a:r>
              <a:rPr lang="en-US" dirty="0" smtClean="0"/>
              <a:t>Have good flavor and taste better</a:t>
            </a:r>
          </a:p>
          <a:p>
            <a:pPr lvl="1"/>
            <a:r>
              <a:rPr lang="en-US" dirty="0" smtClean="0"/>
              <a:t>Have nice visually appealing color and structure</a:t>
            </a:r>
          </a:p>
          <a:p>
            <a:pPr lvl="1"/>
            <a:r>
              <a:rPr lang="en-US" dirty="0" smtClean="0"/>
              <a:t>Have an appealing odor or aroma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Meat Preservation from other cultures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8637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Most cultures have developed techniques and procedures for preserving meats that have been handed down for hundreds of years</a:t>
            </a:r>
          </a:p>
          <a:p>
            <a:r>
              <a:rPr lang="en-US" dirty="0" smtClean="0"/>
              <a:t>These techniques can typically be divided into:</a:t>
            </a:r>
          </a:p>
          <a:p>
            <a:pPr lvl="1"/>
            <a:r>
              <a:rPr lang="en-US" dirty="0" smtClean="0"/>
              <a:t>Drying </a:t>
            </a:r>
          </a:p>
          <a:p>
            <a:pPr lvl="1"/>
            <a:r>
              <a:rPr lang="en-US" dirty="0" smtClean="0"/>
              <a:t>Curing </a:t>
            </a:r>
          </a:p>
          <a:p>
            <a:pPr lvl="1"/>
            <a:r>
              <a:rPr lang="en-US" dirty="0" smtClean="0"/>
              <a:t>Smoking</a:t>
            </a:r>
          </a:p>
          <a:p>
            <a:pPr lvl="1"/>
            <a:r>
              <a:rPr lang="en-US" dirty="0" smtClean="0"/>
              <a:t>The use of spices, herbs, and additives</a:t>
            </a:r>
          </a:p>
          <a:p>
            <a:pPr lvl="1"/>
            <a:r>
              <a:rPr lang="en-US" dirty="0" smtClean="0"/>
              <a:t>Or a combination of any two techniques</a:t>
            </a:r>
            <a:r>
              <a:rPr lang="en-US" dirty="0"/>
              <a:t> 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Meat preservation from other cultures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8637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are going to describe examples </a:t>
            </a:r>
            <a:r>
              <a:rPr lang="en-US" dirty="0"/>
              <a:t>of dried meat or dried and further processed meat manufactured </a:t>
            </a:r>
            <a:r>
              <a:rPr lang="en-US" dirty="0" smtClean="0"/>
              <a:t>from several cultures from:</a:t>
            </a:r>
          </a:p>
          <a:p>
            <a:pPr lvl="1"/>
            <a:r>
              <a:rPr lang="en-US" dirty="0" smtClean="0"/>
              <a:t>Africa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Americas</a:t>
            </a:r>
          </a:p>
          <a:p>
            <a:pPr lvl="1"/>
            <a:r>
              <a:rPr lang="en-US" dirty="0" smtClean="0"/>
              <a:t>The Near </a:t>
            </a:r>
            <a:r>
              <a:rPr lang="en-US" dirty="0"/>
              <a:t>East  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Meat preservation from other cultures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8610600" cy="4602163"/>
          </a:xfrm>
        </p:spPr>
        <p:txBody>
          <a:bodyPr>
            <a:normAutofit fontScale="92500"/>
          </a:bodyPr>
          <a:lstStyle/>
          <a:p>
            <a:r>
              <a:rPr lang="en-US" sz="2400" b="1" dirty="0"/>
              <a:t>Odka </a:t>
            </a:r>
            <a:r>
              <a:rPr lang="en-US" sz="2400" b="1" dirty="0" smtClean="0"/>
              <a:t> </a:t>
            </a:r>
            <a:r>
              <a:rPr lang="en-US" sz="2400" dirty="0" smtClean="0"/>
              <a:t>(Somalia </a:t>
            </a:r>
            <a:r>
              <a:rPr lang="en-US" sz="2400" dirty="0"/>
              <a:t>and other East African countries) </a:t>
            </a:r>
            <a:endParaRPr lang="en-US" sz="2400" dirty="0" smtClean="0"/>
          </a:p>
          <a:p>
            <a:pPr lvl="1"/>
            <a:r>
              <a:rPr lang="en-US" sz="2000" dirty="0" smtClean="0"/>
              <a:t>A sun-dried </a:t>
            </a:r>
            <a:r>
              <a:rPr lang="en-US" sz="2000" dirty="0"/>
              <a:t>meat product made of </a:t>
            </a:r>
            <a:r>
              <a:rPr lang="en-US" sz="2000" dirty="0" smtClean="0"/>
              <a:t>dry-salted lean </a:t>
            </a:r>
            <a:r>
              <a:rPr lang="en-US" sz="2000" dirty="0"/>
              <a:t>beef  </a:t>
            </a:r>
            <a:endParaRPr lang="en-US" sz="2000" dirty="0" smtClean="0"/>
          </a:p>
          <a:p>
            <a:pPr lvl="1"/>
            <a:r>
              <a:rPr lang="en-US" sz="2000" dirty="0" smtClean="0"/>
              <a:t>It is </a:t>
            </a:r>
            <a:r>
              <a:rPr lang="en-US" sz="2000" dirty="0"/>
              <a:t>often prepared from drought-stricken livestock.</a:t>
            </a:r>
            <a:endParaRPr lang="en-US" sz="2000" dirty="0" smtClean="0"/>
          </a:p>
          <a:p>
            <a:r>
              <a:rPr lang="en-US" sz="2400" b="1" dirty="0"/>
              <a:t>Qwanta </a:t>
            </a:r>
            <a:r>
              <a:rPr lang="en-US" sz="2400" dirty="0" smtClean="0"/>
              <a:t>(</a:t>
            </a:r>
            <a:r>
              <a:rPr lang="en-US" sz="2400" dirty="0"/>
              <a:t>Ethiopia and other East African countries) </a:t>
            </a:r>
            <a:endParaRPr lang="en-US" dirty="0" smtClean="0"/>
          </a:p>
          <a:p>
            <a:pPr lvl="1"/>
            <a:r>
              <a:rPr lang="en-US" sz="2000" dirty="0" smtClean="0"/>
              <a:t>Made </a:t>
            </a:r>
            <a:r>
              <a:rPr lang="en-US" sz="2000" dirty="0"/>
              <a:t>from lean muscles of beef which are </a:t>
            </a:r>
            <a:r>
              <a:rPr lang="en-US" sz="2000" dirty="0" smtClean="0"/>
              <a:t>air-dried and lightly smoked </a:t>
            </a:r>
          </a:p>
          <a:p>
            <a:pPr lvl="1"/>
            <a:r>
              <a:rPr lang="en-US" sz="2000" dirty="0" smtClean="0"/>
              <a:t>Prior </a:t>
            </a:r>
            <a:r>
              <a:rPr lang="en-US" sz="2000" dirty="0"/>
              <a:t>to drying, the strips are coated with a sauce containing a mixture of salt (25 percent), hot </a:t>
            </a:r>
            <a:r>
              <a:rPr lang="en-US" sz="2000" dirty="0" smtClean="0"/>
              <a:t>pepper/chili </a:t>
            </a:r>
            <a:r>
              <a:rPr lang="en-US" sz="2000" dirty="0"/>
              <a:t>(50 percent) and aromatic seasoning substances (25 percent). </a:t>
            </a:r>
            <a:endParaRPr lang="en-US" sz="2000" dirty="0" smtClean="0"/>
          </a:p>
          <a:p>
            <a:r>
              <a:rPr lang="en-US" sz="2400" b="1" dirty="0" smtClean="0"/>
              <a:t>Kilishi </a:t>
            </a:r>
            <a:r>
              <a:rPr lang="en-US" sz="2000" dirty="0" smtClean="0"/>
              <a:t>(</a:t>
            </a:r>
            <a:r>
              <a:rPr lang="en-US" sz="2400" dirty="0"/>
              <a:t>Nigeria and other arid or semi-arid zones of West Africa) </a:t>
            </a:r>
            <a:endParaRPr lang="en-US" dirty="0"/>
          </a:p>
          <a:p>
            <a:pPr lvl="1"/>
            <a:r>
              <a:rPr lang="en-US" sz="2000" dirty="0" smtClean="0"/>
              <a:t>Made from </a:t>
            </a:r>
            <a:r>
              <a:rPr lang="en-US" sz="2000" dirty="0"/>
              <a:t>sliced lean muscles of beef, goat meat or </a:t>
            </a:r>
            <a:r>
              <a:rPr lang="en-US" sz="2000" dirty="0" smtClean="0"/>
              <a:t>lamb</a:t>
            </a:r>
          </a:p>
          <a:p>
            <a:pPr lvl="1"/>
            <a:r>
              <a:rPr lang="en-US" sz="2000" dirty="0"/>
              <a:t>produced by sun-drying thin slices of meat. </a:t>
            </a:r>
            <a:r>
              <a:rPr lang="en-US" sz="2000" dirty="0" smtClean="0"/>
              <a:t>It can be </a:t>
            </a:r>
            <a:r>
              <a:rPr lang="en-US" sz="2000" dirty="0"/>
              <a:t>produced industrially using tray-drying in a warm air </a:t>
            </a:r>
            <a:r>
              <a:rPr lang="en-US" sz="2000" dirty="0" smtClean="0"/>
              <a:t>oven</a:t>
            </a:r>
          </a:p>
          <a:p>
            <a:pPr lvl="1"/>
            <a:r>
              <a:rPr lang="en-US" sz="2000" dirty="0" smtClean="0"/>
              <a:t>Some roasting is also done to add flavor</a:t>
            </a:r>
            <a:endParaRPr lang="en-US" sz="2000" dirty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Meat preservation from other cultures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8534400" cy="4830763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Biltong </a:t>
            </a:r>
            <a:r>
              <a:rPr lang="en-US" sz="2400" dirty="0" smtClean="0"/>
              <a:t>(</a:t>
            </a:r>
            <a:r>
              <a:rPr lang="en-US" sz="2400" dirty="0"/>
              <a:t>Southern African countries) </a:t>
            </a:r>
            <a:endParaRPr lang="en-US" sz="2400" dirty="0" smtClean="0"/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salted, dried meat prepared from beef or </a:t>
            </a:r>
            <a:r>
              <a:rPr lang="en-US" sz="2000" dirty="0" smtClean="0"/>
              <a:t>antelope </a:t>
            </a:r>
            <a:r>
              <a:rPr lang="en-US" sz="2000" dirty="0"/>
              <a:t>meat. </a:t>
            </a:r>
            <a:r>
              <a:rPr lang="en-US" sz="2000" dirty="0" smtClean="0"/>
              <a:t>All </a:t>
            </a:r>
            <a:r>
              <a:rPr lang="en-US" sz="2000" dirty="0"/>
              <a:t>muscles in the carcass may be </a:t>
            </a:r>
            <a:r>
              <a:rPr lang="en-US" sz="2000" dirty="0" smtClean="0"/>
              <a:t>used to make it </a:t>
            </a:r>
          </a:p>
          <a:p>
            <a:pPr lvl="1"/>
            <a:r>
              <a:rPr lang="en-US" sz="2000" dirty="0" smtClean="0"/>
              <a:t>But the </a:t>
            </a:r>
            <a:r>
              <a:rPr lang="en-US" sz="2000" dirty="0"/>
              <a:t>finest biltong with the best </a:t>
            </a:r>
            <a:r>
              <a:rPr lang="en-US" sz="2000" dirty="0" smtClean="0"/>
              <a:t>flavor </a:t>
            </a:r>
            <a:r>
              <a:rPr lang="en-US" sz="2000" dirty="0"/>
              <a:t>is made from the sirloin strip and the most tender is derived from the </a:t>
            </a:r>
            <a:r>
              <a:rPr lang="en-US" sz="2000" dirty="0" smtClean="0"/>
              <a:t>fillet </a:t>
            </a:r>
          </a:p>
          <a:p>
            <a:pPr lvl="1"/>
            <a:r>
              <a:rPr lang="en-US" sz="2000" dirty="0" smtClean="0"/>
              <a:t>Salt and </a:t>
            </a:r>
            <a:r>
              <a:rPr lang="en-US" sz="2000" dirty="0"/>
              <a:t>pepper are the principal ingredients </a:t>
            </a:r>
            <a:r>
              <a:rPr lang="en-US" sz="2000" dirty="0" smtClean="0"/>
              <a:t>used. Other ingredients </a:t>
            </a:r>
            <a:r>
              <a:rPr lang="en-US" sz="2000" dirty="0"/>
              <a:t>such as sugar, coriander, aniseed, garlic or other spices are </a:t>
            </a:r>
            <a:r>
              <a:rPr lang="en-US" sz="2000" dirty="0" smtClean="0"/>
              <a:t>used to </a:t>
            </a:r>
            <a:r>
              <a:rPr lang="en-US" sz="2000" dirty="0"/>
              <a:t>improve </a:t>
            </a:r>
            <a:r>
              <a:rPr lang="en-US" sz="2000" dirty="0" smtClean="0"/>
              <a:t>flavor.</a:t>
            </a:r>
          </a:p>
          <a:p>
            <a:r>
              <a:rPr lang="en-US" sz="2400" b="1" dirty="0"/>
              <a:t>Pastirma </a:t>
            </a:r>
            <a:r>
              <a:rPr lang="en-US" sz="2400" dirty="0" smtClean="0"/>
              <a:t>(</a:t>
            </a:r>
            <a:r>
              <a:rPr lang="en-US" sz="2400" dirty="0"/>
              <a:t>Turkey, Egypt, Armenia) </a:t>
            </a:r>
            <a:endParaRPr lang="en-US" dirty="0" smtClean="0"/>
          </a:p>
          <a:p>
            <a:pPr lvl="1"/>
            <a:r>
              <a:rPr lang="en-US" sz="2000" dirty="0" smtClean="0"/>
              <a:t>It is </a:t>
            </a:r>
            <a:r>
              <a:rPr lang="en-US" sz="2000" dirty="0"/>
              <a:t>salted and dried beef from not too young animals. In some areas camel meat is also used. </a:t>
            </a:r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meat is taken from the hindquarters and is cut into 50 to 60 cm long strips with a diameter of not more than 5 cm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strips are rubbed and covered with salt and nitrate. 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229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1128</Words>
  <Application>Microsoft Office PowerPoint</Application>
  <PresentationFormat>On-screen Show (4:3)</PresentationFormat>
  <Paragraphs>209</Paragraphs>
  <Slides>23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Science and Tradition of Meat Safety and Preservation.   </vt:lpstr>
      <vt:lpstr>The Schedule</vt:lpstr>
      <vt:lpstr>Summary</vt:lpstr>
      <vt:lpstr>Cultural Activity</vt:lpstr>
      <vt:lpstr>Meat Preservation from other cultures</vt:lpstr>
      <vt:lpstr>Meat Preservation from other cultures</vt:lpstr>
      <vt:lpstr>Meat preservation from other cultures</vt:lpstr>
      <vt:lpstr>Meat preservation from other cultures</vt:lpstr>
      <vt:lpstr>Meat preservation from other cultures</vt:lpstr>
      <vt:lpstr>Meat preservation from other cultures</vt:lpstr>
      <vt:lpstr>Modern Meat Preservation</vt:lpstr>
      <vt:lpstr>Modern Meat Preservation</vt:lpstr>
      <vt:lpstr>Modern Meat Preservation</vt:lpstr>
      <vt:lpstr>Modern Meat Preservation</vt:lpstr>
      <vt:lpstr>Modern Meat Preservation</vt:lpstr>
      <vt:lpstr>Modern Meat Preservation</vt:lpstr>
      <vt:lpstr>Activity 1. Preparation of Jerkies</vt:lpstr>
      <vt:lpstr>Activity 2. Evaluate the impact of seasoning/salt on meat preservation</vt:lpstr>
      <vt:lpstr>PowerPoint Presentation</vt:lpstr>
      <vt:lpstr>Activity 3. Sensory Evaluation of Dried Meats</vt:lpstr>
      <vt:lpstr>PowerPoint Presentation</vt:lpstr>
      <vt:lpstr>Analytical Methods</vt:lpstr>
      <vt:lpstr>Analytical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Tradition of Meat Safety and Preservation.</dc:title>
  <dc:creator>DAD</dc:creator>
  <cp:lastModifiedBy>Kathleen Wahlberg</cp:lastModifiedBy>
  <cp:revision>55</cp:revision>
  <cp:lastPrinted>2012-10-14T00:36:11Z</cp:lastPrinted>
  <dcterms:created xsi:type="dcterms:W3CDTF">2012-10-14T00:33:04Z</dcterms:created>
  <dcterms:modified xsi:type="dcterms:W3CDTF">2018-04-26T03:24:56Z</dcterms:modified>
</cp:coreProperties>
</file>