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  <p:sldId id="263" r:id="rId13"/>
    <p:sldId id="265" r:id="rId14"/>
    <p:sldId id="273" r:id="rId15"/>
    <p:sldId id="266" r:id="rId16"/>
    <p:sldId id="274" r:id="rId17"/>
    <p:sldId id="270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A1C7-0B9E-44C2-B414-E1E659FEC02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3595-B016-4ECD-9592-19880D40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1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6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68F9-72AC-4A95-AD09-F09DE819BA5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F0B7-30F3-4DD2-8D01-0440C4A1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d/de/Comparison_mean_median_mod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Variability and Its Impact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Broadway" pitchFamily="82" charset="0"/>
              </a:rPr>
              <a:t>Sunday Academy</a:t>
            </a:r>
            <a:endParaRPr lang="en-US" b="1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Asymmetric Distribution</a:t>
            </a:r>
            <a:endParaRPr lang="en-US" sz="3200" b="1" dirty="0"/>
          </a:p>
        </p:txBody>
      </p:sp>
      <p:pic>
        <p:nvPicPr>
          <p:cNvPr id="5122" name="Picture 2" descr="File:Comparison mean median mod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209800"/>
                <a:ext cx="7226850" cy="452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Mode</a:t>
                </a:r>
                <a:r>
                  <a:rPr lang="en-US" dirty="0" smtClean="0"/>
                  <a:t>—data point which has highest </a:t>
                </a:r>
              </a:p>
              <a:p>
                <a:r>
                  <a:rPr lang="en-US" dirty="0" smtClean="0"/>
                  <a:t>frequency of occurrences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Median</a:t>
                </a:r>
                <a:r>
                  <a:rPr lang="en-US" dirty="0" smtClean="0"/>
                  <a:t>—data point which divides area</a:t>
                </a:r>
              </a:p>
              <a:p>
                <a:r>
                  <a:rPr lang="en-US" dirty="0" smtClean="0"/>
                  <a:t>under distribution curve in two halves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1600" b="1" dirty="0" smtClean="0"/>
                  <a:t>Calculating median</a:t>
                </a:r>
                <a:endParaRPr lang="en-US" sz="1600" b="1" dirty="0"/>
              </a:p>
              <a:p>
                <a:r>
                  <a:rPr lang="en-US" sz="1600" dirty="0" smtClean="0"/>
                  <a:t>If n number data points are ordered from smallest to largest: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If n is odd, the sample median is the number in position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If n is even, the sample median is the average of the number in positions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16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7226850" cy="4523033"/>
              </a:xfrm>
              <a:prstGeom prst="rect">
                <a:avLst/>
              </a:prstGeom>
              <a:blipFill rotWithShape="1">
                <a:blip r:embed="rId4"/>
                <a:stretch>
                  <a:fillRect l="-759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4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Calculation Example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Given the data set</a:t>
            </a:r>
            <a:br>
              <a:rPr lang="en-US" sz="2000" dirty="0"/>
            </a:br>
            <a:r>
              <a:rPr lang="en-US" sz="2000" dirty="0"/>
              <a:t>{13, 3, 10, 9, 7, 10, 12, 8, 6, 3, 9, 6, 11, 5, 9, 13, 8, 7, 7}</a:t>
            </a:r>
            <a:br>
              <a:rPr lang="en-US" sz="2000" dirty="0"/>
            </a:br>
            <a:r>
              <a:rPr lang="en-US" sz="2000" dirty="0"/>
              <a:t>find the mean, median and mode.</a:t>
            </a:r>
          </a:p>
          <a:p>
            <a:r>
              <a:rPr lang="en-US" sz="2000" dirty="0" smtClean="0"/>
              <a:t>Rearrange data set from smallest to largest</a:t>
            </a:r>
          </a:p>
          <a:p>
            <a:endParaRPr lang="en-US" sz="2000" dirty="0"/>
          </a:p>
          <a:p>
            <a:r>
              <a:rPr lang="en-US" sz="2000" dirty="0" smtClean="0"/>
              <a:t>Mean</a:t>
            </a:r>
          </a:p>
          <a:p>
            <a:endParaRPr lang="en-US" sz="2000" dirty="0"/>
          </a:p>
          <a:p>
            <a:r>
              <a:rPr lang="en-US" sz="2000" dirty="0" smtClean="0"/>
              <a:t>Median</a:t>
            </a:r>
          </a:p>
          <a:p>
            <a:endParaRPr lang="en-US" sz="2000" dirty="0"/>
          </a:p>
          <a:p>
            <a:r>
              <a:rPr lang="en-US" sz="2000" dirty="0" smtClean="0"/>
              <a:t>Mode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4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Another example </a:t>
            </a:r>
            <a:endParaRPr lang="en-US" sz="3200" b="1" dirty="0"/>
          </a:p>
        </p:txBody>
      </p:sp>
      <p:pic>
        <p:nvPicPr>
          <p:cNvPr id="5121" name="Picture 1" descr="http://www.usablestats.com/images/men_women_height_hist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599"/>
            <a:ext cx="38385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www.usablestats.com/images/men_women_he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599"/>
            <a:ext cx="38385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752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population of Fargo city: adult male heights are on average 70 inches (5'10) with a standard deviation of 4 inches. Adult women are on average a bit shorter and less variable in height with a mean height of 65 inches (5'5) and standard deviation of 3.5 inches. If we took a large sample of men and women's heights and graphed the frequency of the heights we'd see something like the following: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Performance Comparison (Impact of Variability)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7559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Two Players A and B </a:t>
            </a:r>
            <a:r>
              <a:rPr lang="en-US" sz="1600" dirty="0" smtClean="0"/>
              <a:t>competing for the 100 meter Olympic race. </a:t>
            </a:r>
          </a:p>
          <a:p>
            <a:r>
              <a:rPr lang="en-US" sz="1600" dirty="0" smtClean="0"/>
              <a:t>Their performance during practice sessions is shown below (30 recorded practice timing)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819400"/>
            <a:ext cx="30575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828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Both players are giving average  run time of 12 seconds with different variability (</a:t>
            </a:r>
            <a:r>
              <a:rPr lang="en-US" sz="1600" b="1" dirty="0" err="1" smtClean="0"/>
              <a:t>Std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Dev</a:t>
            </a:r>
            <a:r>
              <a:rPr lang="en-US" sz="1600" b="1" dirty="0" smtClean="0"/>
              <a:t>). </a:t>
            </a:r>
          </a:p>
          <a:p>
            <a:r>
              <a:rPr lang="en-US" sz="1600" b="1" dirty="0" smtClean="0"/>
              <a:t>For player A standard deviation is (0.5) and for player B Std. Dev. Is (0.25)</a:t>
            </a:r>
            <a:endParaRPr 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-14516" r="407" b="14516"/>
          <a:stretch/>
        </p:blipFill>
        <p:spPr bwMode="auto">
          <a:xfrm>
            <a:off x="365760" y="2057400"/>
            <a:ext cx="3747012" cy="397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Performance Comparison (Impact of Variability)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070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1374"/>
            <a:ext cx="2286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want to bet on any of these two players, who would be your choice and why? A or 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Impact of Variability on Product Quality</a:t>
            </a:r>
            <a:endParaRPr lang="en-US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447800"/>
            <a:ext cx="30575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07" y="1524000"/>
            <a:ext cx="579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different production processes</a:t>
            </a:r>
          </a:p>
          <a:p>
            <a:r>
              <a:rPr lang="en-US" sz="1600" b="1" dirty="0" smtClean="0"/>
              <a:t>Process A performance </a:t>
            </a:r>
            <a:r>
              <a:rPr lang="en-US" sz="1600" dirty="0" smtClean="0"/>
              <a:t>: Mean 20,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Dev</a:t>
            </a:r>
            <a:r>
              <a:rPr lang="en-US" sz="1600" dirty="0" smtClean="0"/>
              <a:t> 1.5</a:t>
            </a:r>
          </a:p>
          <a:p>
            <a:r>
              <a:rPr lang="en-US" sz="1600" b="1" dirty="0" smtClean="0"/>
              <a:t>Process B performance</a:t>
            </a:r>
            <a:r>
              <a:rPr lang="en-US" sz="1600" dirty="0" smtClean="0"/>
              <a:t>: Mean 20,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Dev</a:t>
            </a:r>
            <a:r>
              <a:rPr lang="en-US" sz="1600" dirty="0" smtClean="0"/>
              <a:t> 0.5</a:t>
            </a:r>
          </a:p>
          <a:p>
            <a:endParaRPr lang="en-US" sz="1600" dirty="0"/>
          </a:p>
          <a:p>
            <a:r>
              <a:rPr lang="en-US" sz="1600" dirty="0" smtClean="0"/>
              <a:t>Which process is more effective  to produce good quality products?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24200"/>
            <a:ext cx="5791200" cy="233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/>
              <a:t>Impact of Variability on Product Quality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028700"/>
            <a:ext cx="7096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3382"/>
            <a:ext cx="6019800" cy="474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2600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process produces better quality product? A or 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Impact of Variability on Business Performance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How a defective item affects business performance—chain reaction 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00275"/>
            <a:ext cx="85439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2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activities to demonstrate the concepts</a:t>
            </a:r>
          </a:p>
          <a:p>
            <a:pPr lvl="1"/>
            <a:r>
              <a:rPr lang="en-US" dirty="0" smtClean="0"/>
              <a:t>Die tossing experiment to explain random processes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Sampling experiment to show random inspection process to find defective items and making decision on samples to accept or reject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Helicopter design experiment to build quality into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Activity 1: Die Tossing Experiment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demonstrate random process concept</a:t>
            </a:r>
          </a:p>
          <a:p>
            <a:pPr lvl="1"/>
            <a:r>
              <a:rPr lang="en-US" dirty="0"/>
              <a:t>Toss a die and observe up face</a:t>
            </a:r>
          </a:p>
          <a:p>
            <a:pPr lvl="1"/>
            <a:r>
              <a:rPr lang="en-US" dirty="0"/>
              <a:t>Record the outcome in the table (mark each outcome as star in appropriate column </a:t>
            </a:r>
            <a:r>
              <a:rPr lang="en-US" dirty="0" smtClean="0"/>
              <a:t>of </a:t>
            </a:r>
            <a:r>
              <a:rPr lang="en-US" dirty="0"/>
              <a:t>the table)</a:t>
            </a:r>
          </a:p>
          <a:p>
            <a:pPr lvl="1"/>
            <a:r>
              <a:rPr lang="en-US" dirty="0"/>
              <a:t>Repeat the exercise 50 </a:t>
            </a:r>
            <a:r>
              <a:rPr lang="en-US" dirty="0" smtClean="0"/>
              <a:t>times and record the outcome</a:t>
            </a:r>
            <a:endParaRPr lang="en-US" dirty="0"/>
          </a:p>
          <a:p>
            <a:pPr lvl="1"/>
            <a:r>
              <a:rPr lang="en-US" dirty="0"/>
              <a:t>Compare the distribution on outcomes </a:t>
            </a:r>
            <a:r>
              <a:rPr lang="en-US" dirty="0" smtClean="0"/>
              <a:t>of each group</a:t>
            </a:r>
            <a:endParaRPr lang="en-US" dirty="0"/>
          </a:p>
          <a:p>
            <a:pPr lvl="1"/>
            <a:r>
              <a:rPr lang="en-US" dirty="0"/>
              <a:t>Combined the outcome from each group and observe the distribution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Randomness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word randomness is used to express uncertainty or lack of predictability</a:t>
            </a:r>
          </a:p>
          <a:p>
            <a:endParaRPr lang="en-US" sz="2800" dirty="0" smtClean="0"/>
          </a:p>
          <a:p>
            <a:r>
              <a:rPr lang="en-US" sz="2800" dirty="0" smtClean="0"/>
              <a:t>There is randomness in every activity or event of the nature</a:t>
            </a:r>
          </a:p>
          <a:p>
            <a:endParaRPr lang="en-US" sz="2800" dirty="0" smtClean="0"/>
          </a:p>
          <a:p>
            <a:r>
              <a:rPr lang="en-US" sz="2800" dirty="0" smtClean="0"/>
              <a:t>A random process is a repeating process whose outcome is going to be different every time you repeat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3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Activity 1: Die Tossing Experiment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7914"/>
            <a:ext cx="7895285" cy="41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Activity 2: </a:t>
            </a:r>
            <a:r>
              <a:rPr lang="en-US" sz="3200" b="1" dirty="0"/>
              <a:t>Sampling </a:t>
            </a:r>
            <a:r>
              <a:rPr lang="en-US" sz="3200" b="1" dirty="0" smtClean="0"/>
              <a:t>experiment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Demonstrating </a:t>
            </a:r>
            <a:r>
              <a:rPr lang="en-US" dirty="0"/>
              <a:t>quality inspection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Decide the decision rule (more than </a:t>
            </a:r>
            <a:r>
              <a:rPr lang="en-US" dirty="0" smtClean="0"/>
              <a:t>5 </a:t>
            </a:r>
            <a:r>
              <a:rPr lang="en-US" dirty="0"/>
              <a:t>% defective will result in rejecting the lot)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the appropriate lot size (25, 50 or 100)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Determine the sample size (say 10% of the of the lot size)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appropriate bowl paddle to get lot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Randomly pick a row from paddle for considering as a sample (say row 4),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Count the number of bad parts (colored beads)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decision on the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Activity 2: Sampling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Table to sampling data collection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91200" cy="399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6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Activity 3: </a:t>
            </a:r>
            <a:r>
              <a:rPr lang="en-US" sz="3200" b="1" dirty="0"/>
              <a:t>Helicopter </a:t>
            </a:r>
            <a:r>
              <a:rPr lang="en-US" sz="3200" b="1" dirty="0" smtClean="0"/>
              <a:t>Design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49400"/>
            <a:ext cx="6324600" cy="469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1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Activity 3: Helicopter Design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390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5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Activity 3: Helicopter Design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34200" cy="4622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15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Activity 3: Helicopter Design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0837"/>
            <a:ext cx="6858000" cy="485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60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imagine the impact of variability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Questions and Discussion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7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Randomness (Examples)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Following examples represent random processes showing randomness (uncertainty) in outcome:</a:t>
            </a:r>
          </a:p>
          <a:p>
            <a:pPr lvl="1"/>
            <a:r>
              <a:rPr lang="en-US" sz="2400" dirty="0" smtClean="0"/>
              <a:t>Die tossing experiment </a:t>
            </a:r>
          </a:p>
          <a:p>
            <a:pPr lvl="2"/>
            <a:r>
              <a:rPr lang="en-US" sz="2000" dirty="0" smtClean="0"/>
              <a:t>There are six possible outcomes</a:t>
            </a:r>
          </a:p>
          <a:p>
            <a:pPr lvl="1"/>
            <a:r>
              <a:rPr lang="en-US" sz="2400" dirty="0" smtClean="0"/>
              <a:t>Coin tossing experiment (tossing one coin or two coins)</a:t>
            </a:r>
          </a:p>
          <a:p>
            <a:pPr lvl="2"/>
            <a:r>
              <a:rPr lang="en-US" sz="2000" dirty="0" smtClean="0"/>
              <a:t>In one coin tossing experiments—two possible outcomes</a:t>
            </a:r>
          </a:p>
          <a:p>
            <a:pPr lvl="2"/>
            <a:r>
              <a:rPr lang="en-US" sz="2000" dirty="0" smtClean="0"/>
              <a:t>In two coin tossing experiment—four possible outcome</a:t>
            </a:r>
          </a:p>
          <a:p>
            <a:pPr lvl="1"/>
            <a:r>
              <a:rPr lang="en-US" sz="2400" dirty="0" smtClean="0"/>
              <a:t>100 meter race</a:t>
            </a:r>
          </a:p>
          <a:p>
            <a:pPr lvl="2"/>
            <a:r>
              <a:rPr lang="en-US" sz="2000" dirty="0" smtClean="0"/>
              <a:t>Infinite number of outcomes</a:t>
            </a:r>
          </a:p>
          <a:p>
            <a:pPr lvl="1"/>
            <a:r>
              <a:rPr lang="en-US" sz="2400" dirty="0" smtClean="0"/>
              <a:t>Manufacturing process</a:t>
            </a:r>
          </a:p>
          <a:p>
            <a:pPr lvl="2"/>
            <a:r>
              <a:rPr lang="en-US" sz="2000" dirty="0" smtClean="0"/>
              <a:t>Infinite number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Variability in Data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randomness in the process introduces variability in output</a:t>
            </a:r>
          </a:p>
          <a:p>
            <a:r>
              <a:rPr lang="en-US" sz="2400" dirty="0" smtClean="0"/>
              <a:t>Variability in process output can be visualized by plotting output data</a:t>
            </a:r>
          </a:p>
          <a:p>
            <a:r>
              <a:rPr lang="en-US" sz="2400" dirty="0" smtClean="0"/>
              <a:t>Consider an example of 100 meter race (50 data points)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27967"/>
              </p:ext>
            </p:extLst>
          </p:nvPr>
        </p:nvGraphicFramePr>
        <p:xfrm>
          <a:off x="4419600" y="3657600"/>
          <a:ext cx="3581400" cy="280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2447945" imgH="1914570" progId="Excel.Sheet.12">
                  <p:embed/>
                </p:oleObj>
              </mc:Choice>
              <mc:Fallback>
                <p:oleObj name="Worksheet" r:id="rId3" imgW="2447945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3657600"/>
                        <a:ext cx="3581400" cy="2801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857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Distribution of 100 Meter Race Data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035551" cy="266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Variability in Data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example of manufacturing  process A</a:t>
            </a:r>
          </a:p>
          <a:p>
            <a:pPr lvl="1"/>
            <a:r>
              <a:rPr lang="en-US" sz="2400" dirty="0" smtClean="0"/>
              <a:t>Process mean 20 mm and standard deviation is 1.5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36376"/>
              </p:ext>
            </p:extLst>
          </p:nvPr>
        </p:nvGraphicFramePr>
        <p:xfrm>
          <a:off x="5562600" y="2590798"/>
          <a:ext cx="3352800" cy="415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20.31283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19.39501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19.45106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20.29773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19.56457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21.71206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22.24744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21.97172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19.01167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19.31147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19.99444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20.14174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19.00415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20.14216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17.85418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17.68678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17.78977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17.57981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20.03864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21.23031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20.08266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21.75335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17.01412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20.51639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23.07748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20.17881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19.39453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22.56767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19.2325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18.08875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20.17125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19.66035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18.47756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22.35663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20.35358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21.59685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18.60307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22.37291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21.18782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21.17005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21.15641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20.5086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21.33769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22.39374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18.77972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21.44364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21.42701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18.14275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20.10102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19.65607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18.43716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22.39732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20.54415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18.91548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18.41701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19.77752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20.13256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20.05614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20.65762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20.07871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19.70502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21.70513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20.6592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19.8837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21.19967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17.55707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20.47762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20.07277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20.35808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19.81505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19.96561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21.28724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20.38178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18.71393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19.46477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22.72691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19.75854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18.75741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19.92768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21.13898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19.91633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20.2415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18.82761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17.42401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20.73688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15.97425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22.67455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18.26199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19.71511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19.57007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21.14534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21.4372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23.17713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5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19.40244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18.33874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18.74523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19.34256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20.62399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953000" cy="415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Distribution of Manufacturing Process Output 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Distribution Parameters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measure the central tendency:</a:t>
            </a:r>
          </a:p>
          <a:p>
            <a:pPr lvl="1"/>
            <a:r>
              <a:rPr lang="en-US" dirty="0" smtClean="0"/>
              <a:t>Mean, Median, and 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measure the total spread of the data:</a:t>
            </a:r>
          </a:p>
          <a:p>
            <a:pPr lvl="1"/>
            <a:r>
              <a:rPr lang="en-US" dirty="0" smtClean="0"/>
              <a:t>Range and Standard Deviation (Std. Dev.)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Symmetric Distribution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5200"/>
            <a:ext cx="31623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373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Considering  n number of data points:</a:t>
            </a:r>
          </a:p>
          <a:p>
            <a:r>
              <a:rPr lang="en-US" dirty="0" smtClean="0"/>
              <a:t>X1, X2, X3, … , </a:t>
            </a:r>
            <a:r>
              <a:rPr lang="en-US" dirty="0" err="1" smtClean="0"/>
              <a:t>Xn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2743200"/>
                <a:ext cx="3954544" cy="310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Mean</a:t>
                </a:r>
                <a:r>
                  <a:rPr lang="en-US" dirty="0" smtClean="0"/>
                  <a:t>—Average value of all data points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Range</a:t>
                </a:r>
                <a:r>
                  <a:rPr lang="en-US" dirty="0" smtClean="0"/>
                  <a:t>—difference between largest and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smallest data points</a:t>
                </a:r>
              </a:p>
              <a:p>
                <a:r>
                  <a:rPr lang="en-US" b="1" dirty="0" smtClean="0"/>
                  <a:t>Standard Deviation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pt-BR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/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200"/>
                <a:ext cx="3954544" cy="3103735"/>
              </a:xfrm>
              <a:prstGeom prst="rect">
                <a:avLst/>
              </a:prstGeom>
              <a:blipFill rotWithShape="1">
                <a:blip r:embed="rId3"/>
                <a:stretch>
                  <a:fillRect l="-1233" t="-982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0" y="6019800"/>
            <a:ext cx="747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symmetric distribution mean, median, and mode will have the same value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15015</TotalTime>
  <Words>898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Berlin Sans FB</vt:lpstr>
      <vt:lpstr>Bernard MT Condensed</vt:lpstr>
      <vt:lpstr>Broadway</vt:lpstr>
      <vt:lpstr>Calibri</vt:lpstr>
      <vt:lpstr>Cambria Math</vt:lpstr>
      <vt:lpstr>Office Theme</vt:lpstr>
      <vt:lpstr>Worksheet</vt:lpstr>
      <vt:lpstr>Variability and Its Impact</vt:lpstr>
      <vt:lpstr>Randomness</vt:lpstr>
      <vt:lpstr>Randomness (Examples)</vt:lpstr>
      <vt:lpstr>Variability in Data</vt:lpstr>
      <vt:lpstr>Distribution of 100 Meter Race Data</vt:lpstr>
      <vt:lpstr>Variability in Data</vt:lpstr>
      <vt:lpstr>Distribution of Manufacturing Process Output </vt:lpstr>
      <vt:lpstr>Distribution Parameters</vt:lpstr>
      <vt:lpstr>Symmetric Distribution</vt:lpstr>
      <vt:lpstr>Asymmetric Distribution</vt:lpstr>
      <vt:lpstr>Calculation Example</vt:lpstr>
      <vt:lpstr>Another example </vt:lpstr>
      <vt:lpstr>Performance Comparison (Impact of Variability)</vt:lpstr>
      <vt:lpstr>Performance Comparison (Impact of Variability)</vt:lpstr>
      <vt:lpstr>Impact of Variability on Product Quality</vt:lpstr>
      <vt:lpstr>Impact of Variability on Product Quality</vt:lpstr>
      <vt:lpstr>Impact of Variability on Business Performance</vt:lpstr>
      <vt:lpstr>Activities</vt:lpstr>
      <vt:lpstr>Activity 1: Die Tossing Experiment</vt:lpstr>
      <vt:lpstr>Activity 1: Die Tossing Experiment</vt:lpstr>
      <vt:lpstr>Activity 2: Sampling experiment</vt:lpstr>
      <vt:lpstr>Activity 2: Sampling experiment</vt:lpstr>
      <vt:lpstr>Activity 3: Helicopter Design</vt:lpstr>
      <vt:lpstr>Activity 3: Helicopter Design</vt:lpstr>
      <vt:lpstr>Activity 3: Helicopter Design</vt:lpstr>
      <vt:lpstr>Activity 3: Helicopter Design</vt:lpstr>
      <vt:lpstr>Just imagine the impact of variability here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and Its Impact</dc:title>
  <dc:creator>Om Parakash Yadav</dc:creator>
  <cp:lastModifiedBy>Kathleen Wahlberg</cp:lastModifiedBy>
  <cp:revision>38</cp:revision>
  <cp:lastPrinted>2012-06-13T13:58:06Z</cp:lastPrinted>
  <dcterms:created xsi:type="dcterms:W3CDTF">2012-06-12T15:55:51Z</dcterms:created>
  <dcterms:modified xsi:type="dcterms:W3CDTF">2018-04-26T03:15:01Z</dcterms:modified>
</cp:coreProperties>
</file>