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307" r:id="rId4"/>
    <p:sldId id="308" r:id="rId5"/>
    <p:sldId id="309" r:id="rId6"/>
    <p:sldId id="310" r:id="rId7"/>
    <p:sldId id="311" r:id="rId8"/>
    <p:sldId id="32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83" r:id="rId18"/>
    <p:sldId id="32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D1"/>
    <a:srgbClr val="FF0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118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D3104-7C32-464C-9EAF-D5ADE0F0C997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6D96-6BB4-4A0D-AB67-089331ACE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AB3B1F-2656-4E3D-8231-7D80EF5B0B2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774173-5491-45AB-AABE-6923A2F84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1124CD22-BD2E-4041-A351-C288E34DFA4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9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209800"/>
            <a:ext cx="7848600" cy="1588"/>
          </a:xfrm>
          <a:prstGeom prst="line">
            <a:avLst/>
          </a:prstGeom>
          <a:ln w="25400" cmpd="dbl">
            <a:solidFill>
              <a:schemeClr val="tx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9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4"/>
            <a:ext cx="8534400" cy="5173581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1000" y="457200"/>
            <a:ext cx="8305800" cy="457200"/>
          </a:xfrm>
        </p:spPr>
        <p:txBody>
          <a:bodyPr>
            <a:noAutofit/>
          </a:bodyPr>
          <a:lstStyle>
            <a:lvl1pPr marL="0" indent="0" algn="ctr">
              <a:buNone/>
              <a:defRPr sz="2700" b="1">
                <a:solidFill>
                  <a:srgbClr val="331D19"/>
                </a:solidFill>
                <a:latin typeface="Cambria" pitchFamily="18" charset="0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1066800"/>
            <a:ext cx="8305800" cy="0"/>
          </a:xfrm>
          <a:prstGeom prst="line">
            <a:avLst/>
          </a:prstGeom>
          <a:ln w="88900" cmpd="tri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42231" y="5376448"/>
            <a:ext cx="3925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WCSMO-10, Orlando,</a:t>
            </a:r>
            <a:r>
              <a:rPr lang="en-US" sz="1200" baseline="0" dirty="0">
                <a:solidFill>
                  <a:schemeClr val="bg1"/>
                </a:solidFill>
              </a:rPr>
              <a:t> FL | May 19-24, 2013 | </a:t>
            </a:r>
            <a:fld id="{D2522AC4-51BB-4F3D-BAB4-9BE1638E94DD}" type="slidenum">
              <a:rPr lang="en-US" sz="1200" baseline="0" smtClean="0">
                <a:solidFill>
                  <a:schemeClr val="bg1"/>
                </a:solidFill>
              </a:rPr>
              <a:pPr/>
              <a:t>‹#›</a:t>
            </a:fld>
            <a:r>
              <a:rPr lang="en-US" sz="1200" baseline="0" dirty="0">
                <a:solidFill>
                  <a:schemeClr val="bg1"/>
                </a:solidFill>
              </a:rPr>
              <a:t> of 30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08" y="6179224"/>
            <a:ext cx="1048569" cy="28976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North Dakota State University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84319" y="6536323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| </a:t>
            </a:r>
            <a:fld id="{F49D5A2B-A034-4ADA-9C94-414682632169}" type="slidenum">
              <a:rPr lang="en-US" sz="1600" baseline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pPr/>
              <a:t>‹#›</a:t>
            </a:fld>
            <a:r>
              <a:rPr lang="en-US" sz="1600" baseline="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|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95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7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7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8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2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90532" y="6534509"/>
            <a:ext cx="3696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EMI 2017, UC San Diego, California| June 4-7</a:t>
            </a:r>
            <a:r>
              <a:rPr lang="en-US" sz="1200" baseline="0" dirty="0">
                <a:solidFill>
                  <a:schemeClr val="bg1"/>
                </a:solidFill>
                <a:latin typeface="Calibri" pitchFamily="34" charset="0"/>
              </a:rPr>
              <a:t>, 2017 | </a:t>
            </a:r>
            <a:fld id="{F49D5A2B-A034-4ADA-9C94-414682632169}" type="slidenum">
              <a:rPr lang="en-US" sz="1200" baseline="0" smtClean="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tx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ordcloud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depscor@ndus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8995"/>
            <a:ext cx="9144000" cy="116128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Probability, Games &amp; Sentiment 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3167"/>
            <a:ext cx="68580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NATURE Sunday Academy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Ravi </a:t>
            </a:r>
            <a:r>
              <a:rPr lang="en-US" sz="2200" dirty="0">
                <a:solidFill>
                  <a:srgbClr val="000000"/>
                </a:solidFill>
              </a:rPr>
              <a:t>Kiran </a:t>
            </a:r>
            <a:r>
              <a:rPr lang="en-US" sz="2200" dirty="0" smtClean="0">
                <a:solidFill>
                  <a:srgbClr val="000000"/>
                </a:solidFill>
              </a:rPr>
              <a:t>Yellavajjala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North Dakota State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45" y="5900290"/>
            <a:ext cx="4413799" cy="445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" y="78377"/>
            <a:ext cx="9022080" cy="6714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21" y="5636433"/>
            <a:ext cx="2503243" cy="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Let’s play Roulette Wheel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31" y="1192731"/>
            <a:ext cx="3137338" cy="256491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7" y="3848198"/>
            <a:ext cx="9113006" cy="2733911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Option-1: Straight Up bet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	Bet on a single number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Option-2: Bet on black/ red</a:t>
            </a:r>
          </a:p>
          <a:p>
            <a:pPr algn="ctr" defTabSz="457200"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Everyone gets 5 chances to play.</a:t>
            </a:r>
          </a:p>
          <a:p>
            <a:pPr algn="ctr" defTabSz="457200"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You can choose either option-1 or 2</a:t>
            </a:r>
          </a:p>
          <a:p>
            <a:pPr algn="ctr" defTabSz="457200"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You will play with me with the fake currency you were given.</a:t>
            </a:r>
          </a:p>
          <a:p>
            <a:pPr algn="ctr" defTabSz="457200">
              <a:spcBef>
                <a:spcPts val="0"/>
              </a:spcBef>
              <a:buClrTx/>
              <a:buSzTx/>
            </a:pPr>
            <a:endParaRPr lang="en-US" sz="2000" dirty="0">
              <a:latin typeface="Arial"/>
            </a:endParaRP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078349" y="2475187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(45 </a:t>
            </a:r>
            <a:r>
              <a:rPr lang="en-US" b="1" dirty="0"/>
              <a:t>mins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9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How Can Casinos Make Money</a:t>
            </a:r>
            <a:endParaRPr lang="en-US" sz="4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E4AFDB2-1397-4671-B44F-389940806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041" y="1301590"/>
                <a:ext cx="8601414" cy="5173581"/>
              </a:xfrm>
            </p:spPr>
            <p:txBody>
              <a:bodyPr>
                <a:normAutofit/>
              </a:bodyPr>
              <a:lstStyle/>
              <a:p>
                <a:pPr marL="0" indent="0" algn="ctr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  <a:latin typeface="Arial"/>
                  </a:rPr>
                  <a:t>Straight Up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Arial"/>
                  </a:rPr>
                  <a:t>Bet</a:t>
                </a:r>
                <a:endParaRPr lang="en-US" sz="2400" b="1" dirty="0">
                  <a:solidFill>
                    <a:srgbClr val="C00000"/>
                  </a:solidFill>
                  <a:latin typeface="Arial"/>
                </a:endParaRPr>
              </a:p>
              <a:p>
                <a:pPr marL="0" indent="0" algn="just" defTabSz="457200">
                  <a:spcBef>
                    <a:spcPts val="0"/>
                  </a:spcBef>
                  <a:buClrTx/>
                  <a:buSzTx/>
                  <a:buNone/>
                </a:pPr>
                <a:endParaRPr lang="en-US" sz="2400" b="1" dirty="0" smtClean="0">
                  <a:solidFill>
                    <a:schemeClr val="tx1"/>
                  </a:solidFill>
                  <a:latin typeface="Arial"/>
                </a:endParaRP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Number of possibilities – 38;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,…….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Arial"/>
                </a:endParaRP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For example if you choose a number, say K and bet $1 on it</a:t>
                </a:r>
              </a:p>
              <a:p>
                <a:pPr marL="0" indent="0" algn="just" defTabSz="457200">
                  <a:spcBef>
                    <a:spcPts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𝒑𝒓𝒐𝒇𝒊𝒕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𝒏𝒖𝒎𝒃𝒆𝒓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𝒏𝒖𝒎𝒃𝒆𝒓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Arial"/>
                </a:endParaRP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For instance, if you play roulette 38 times and assuming that each outcome is equally likely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You will loose 37 times and win 1 time. That is you will win $35 and loose $37. 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If you play 380 times, casino earns at least $20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endParaRPr lang="en-US" sz="2000" dirty="0">
                  <a:solidFill>
                    <a:schemeClr val="tx1"/>
                  </a:solidFill>
                  <a:latin typeface="Arial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="" xmlns:a16="http://schemas.microsoft.com/office/drawing/2014/main" id="{8E4AFDB2-1397-4671-B44F-389940806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041" y="1301590"/>
                <a:ext cx="8601414" cy="5173581"/>
              </a:xfrm>
              <a:blipFill rotWithShape="0">
                <a:blip r:embed="rId2"/>
                <a:stretch>
                  <a:fillRect l="-992" t="-825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How Can Casinos Make Money</a:t>
            </a:r>
            <a:endParaRPr lang="en-US" sz="4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E4AFDB2-1397-4671-B44F-389940806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041" y="1301590"/>
                <a:ext cx="8601414" cy="5173581"/>
              </a:xfrm>
            </p:spPr>
            <p:txBody>
              <a:bodyPr>
                <a:normAutofit/>
              </a:bodyPr>
              <a:lstStyle/>
              <a:p>
                <a:pPr marL="0" indent="0" algn="ctr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Arial"/>
                  </a:rPr>
                  <a:t>Bet on Black/ Red</a:t>
                </a:r>
                <a:endParaRPr lang="en-US" sz="2400" b="1" dirty="0">
                  <a:solidFill>
                    <a:srgbClr val="C00000"/>
                  </a:solidFill>
                  <a:latin typeface="Arial"/>
                </a:endParaRPr>
              </a:p>
              <a:p>
                <a:pPr marL="0" indent="0" algn="just" defTabSz="457200">
                  <a:spcBef>
                    <a:spcPts val="0"/>
                  </a:spcBef>
                  <a:buClrTx/>
                  <a:buSzTx/>
                  <a:buNone/>
                </a:pPr>
                <a:endParaRPr lang="en-US" sz="2400" b="1" dirty="0" smtClean="0">
                  <a:solidFill>
                    <a:schemeClr val="tx1"/>
                  </a:solidFill>
                  <a:latin typeface="Arial"/>
                </a:endParaRP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Number of possibilities – 18 – black; 18 – red. 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For example if you choose black, and bet $1 on it</a:t>
                </a:r>
              </a:p>
              <a:p>
                <a:pPr marL="0" indent="0" algn="just" defTabSz="457200">
                  <a:spcBef>
                    <a:spcPts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𝒑𝒓𝒐𝒇𝒊𝒕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𝒄𝒐𝒍𝒐𝒓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𝒃𝒍𝒂𝒄𝒌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𝒄𝒐𝒍𝒐𝒓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𝒃𝒍𝒂𝒄𝒌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Arial"/>
                </a:endParaRP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For instance, if you bet on black/ red 38 </a:t>
                </a:r>
                <a:r>
                  <a:rPr lang="en-US" sz="2400" b="1" dirty="0">
                    <a:latin typeface="Arial"/>
                  </a:rPr>
                  <a:t>times and assuming that each outcome is equally likely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You will loose 20 times and win 18 times (remember the two green slots). That is you will win $18 and loose $20. 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</a:rPr>
                  <a:t>If you play 380 times, casino earns at least $20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endParaRPr lang="en-US" sz="2000" dirty="0">
                  <a:solidFill>
                    <a:schemeClr val="tx1"/>
                  </a:solidFill>
                  <a:latin typeface="Arial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="" xmlns:a16="http://schemas.microsoft.com/office/drawing/2014/main" id="{8E4AFDB2-1397-4671-B44F-389940806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041" y="1301590"/>
                <a:ext cx="8601414" cy="5173581"/>
              </a:xfrm>
              <a:blipFill rotWithShape="0">
                <a:blip r:embed="rId2"/>
                <a:stretch>
                  <a:fillRect l="-992" t="-825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5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Gambler’s Fallacy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41" y="1301590"/>
            <a:ext cx="8601414" cy="5173581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Strategy-1: I saw some of you betting on numbers that did not win the bet previously thinking that their turn is due.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endParaRPr lang="en-US" sz="2400" b="1" dirty="0" smtClean="0">
              <a:solidFill>
                <a:srgbClr val="C00000"/>
              </a:solidFill>
              <a:latin typeface="Arial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latin typeface="Arial"/>
              </a:rPr>
              <a:t>Will this strategy-1 work?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srgbClr val="C00000"/>
              </a:solidFill>
              <a:latin typeface="Arial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Strategy-2</a:t>
            </a:r>
            <a:r>
              <a:rPr lang="en-US" sz="2400" b="1" dirty="0">
                <a:solidFill>
                  <a:srgbClr val="C00000"/>
                </a:solidFill>
                <a:latin typeface="Arial"/>
              </a:rPr>
              <a:t>: I saw some of you betting on numbers </a:t>
            </a: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won </a:t>
            </a:r>
            <a:r>
              <a:rPr lang="en-US" sz="2400" b="1" dirty="0">
                <a:solidFill>
                  <a:srgbClr val="C00000"/>
                </a:solidFill>
                <a:latin typeface="Arial"/>
              </a:rPr>
              <a:t>the bet previously thinking that </a:t>
            </a: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they are lucky/ more probable.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srgbClr val="C00000"/>
              </a:solidFill>
              <a:latin typeface="Arial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>
                <a:latin typeface="Arial"/>
              </a:rPr>
              <a:t>Will this </a:t>
            </a:r>
            <a:r>
              <a:rPr lang="en-US" sz="2400" b="1" dirty="0" smtClean="0">
                <a:latin typeface="Arial"/>
              </a:rPr>
              <a:t>strategy-2 </a:t>
            </a:r>
            <a:r>
              <a:rPr lang="en-US" sz="2400" b="1" dirty="0">
                <a:latin typeface="Arial"/>
              </a:rPr>
              <a:t>work?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srgbClr val="C00000"/>
              </a:solidFill>
              <a:latin typeface="Arial"/>
            </a:endParaRPr>
          </a:p>
          <a:p>
            <a:pPr algn="just" defTabSz="457200">
              <a:spcBef>
                <a:spcPts val="0"/>
              </a:spcBef>
              <a:buClrTx/>
              <a:buSzTx/>
            </a:pPr>
            <a:endParaRPr lang="en-US" sz="200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1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Sentiment Analysis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Sentiment Analysis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41" y="1216352"/>
            <a:ext cx="8601414" cy="472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Do you see online reviews before you purchase a product online? 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Image result for conflicting numeric ratings for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11" y="1689318"/>
            <a:ext cx="4911778" cy="27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 txBox="1">
            <a:spLocks/>
          </p:cNvSpPr>
          <p:nvPr/>
        </p:nvSpPr>
        <p:spPr>
          <a:xfrm>
            <a:off x="279041" y="4956609"/>
            <a:ext cx="8601414" cy="104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5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+mj-lt"/>
              </a:rPr>
              <a:t>Numeric ratings versus actual reviews – which is better?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+mj-lt"/>
              </a:rPr>
              <a:t>How can we make life easier for prospective customers/ users?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02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Sentiment Analysis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Review of Reviews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41" y="1216351"/>
            <a:ext cx="8601414" cy="261173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Please go through the reviews for Iphone-7 and a restaurant.</a:t>
            </a:r>
          </a:p>
          <a:p>
            <a:pPr algn="just"/>
            <a:r>
              <a:rPr lang="en-US" sz="2000" b="1" dirty="0" smtClean="0">
                <a:latin typeface="+mj-lt"/>
              </a:rPr>
              <a:t>Identify the keywords used by the reviewers to describe the product, customer service, packaging and delivery. (look for adjectives)</a:t>
            </a:r>
          </a:p>
          <a:p>
            <a:pPr algn="just"/>
            <a:r>
              <a:rPr lang="en-US" sz="2000" b="1" dirty="0">
                <a:latin typeface="+mj-lt"/>
              </a:rPr>
              <a:t>Now open </a:t>
            </a:r>
            <a:r>
              <a:rPr lang="en-US" sz="2000" b="1" dirty="0">
                <a:latin typeface="+mj-lt"/>
                <a:hlinkClick r:id="rId2"/>
              </a:rPr>
              <a:t>https://www.wordclouds.com</a:t>
            </a:r>
            <a:r>
              <a:rPr lang="en-US" sz="2000" b="1" dirty="0" smtClean="0">
                <a:latin typeface="+mj-lt"/>
                <a:hlinkClick r:id="rId2"/>
              </a:rPr>
              <a:t>/</a:t>
            </a:r>
            <a:r>
              <a:rPr lang="en-US" sz="2000" b="1" dirty="0" smtClean="0">
                <a:latin typeface="+mj-lt"/>
              </a:rPr>
              <a:t> and input all the keywords and create a word cloud</a:t>
            </a:r>
            <a:r>
              <a:rPr lang="en-US" sz="2000" b="1" dirty="0">
                <a:latin typeface="+mj-lt"/>
              </a:rPr>
              <a:t>.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806" t="32674" r="60932" b="26347"/>
          <a:stretch/>
        </p:blipFill>
        <p:spPr>
          <a:xfrm>
            <a:off x="70753" y="2948122"/>
            <a:ext cx="4008994" cy="2280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402" t="41871" r="59145" b="21358"/>
          <a:stretch/>
        </p:blipFill>
        <p:spPr>
          <a:xfrm>
            <a:off x="4390375" y="2805721"/>
            <a:ext cx="3809834" cy="1836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812" t="33362" r="76325" b="18015"/>
          <a:stretch/>
        </p:blipFill>
        <p:spPr>
          <a:xfrm>
            <a:off x="2915138" y="4349473"/>
            <a:ext cx="2790092" cy="21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Sentiment Analysis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Word Cloud of my Lab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33" r="10834" b="25555"/>
          <a:stretch/>
        </p:blipFill>
        <p:spPr>
          <a:xfrm>
            <a:off x="1215650" y="1165843"/>
            <a:ext cx="6703984" cy="451637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93" y="5713209"/>
            <a:ext cx="8601414" cy="6589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Go home and create word clouds for your family businesses/ services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17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65513" y="5918662"/>
            <a:ext cx="8329352" cy="1"/>
          </a:xfrm>
          <a:prstGeom prst="line">
            <a:avLst/>
          </a:prstGeom>
          <a:ln w="9207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2">
            <a:extLst>
              <a:ext uri="{FF2B5EF4-FFF2-40B4-BE49-F238E27FC236}">
                <a16:creationId xmlns:a16="http://schemas.microsoft.com/office/drawing/2014/main" id="{DE3266D9-4C85-44BA-90D6-4C118A267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381" y="4558508"/>
            <a:ext cx="2743200" cy="93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067" y="2660073"/>
            <a:ext cx="8276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2018-2019 NATURE Sunday Academy program is supported by the National Science Foundation under NSF </a:t>
            </a:r>
            <a:r>
              <a:rPr lang="en-US" dirty="0" err="1" smtClean="0"/>
              <a:t>EPSCoR</a:t>
            </a:r>
            <a:r>
              <a:rPr lang="en-US" dirty="0" smtClean="0"/>
              <a:t> Track-1 Award OIA-1355466.</a:t>
            </a:r>
            <a:br>
              <a:rPr lang="en-US" dirty="0" smtClean="0"/>
            </a:br>
            <a:r>
              <a:rPr lang="en-US" dirty="0" smtClean="0"/>
              <a:t>Any opinions, findings, and conclusions or recommendations</a:t>
            </a:r>
            <a:br>
              <a:rPr lang="en-US" dirty="0" smtClean="0"/>
            </a:br>
            <a:r>
              <a:rPr lang="en-US" dirty="0" smtClean="0"/>
              <a:t>expressed in this material are those of the author(s) and do not</a:t>
            </a:r>
            <a:br>
              <a:rPr lang="en-US" dirty="0" smtClean="0"/>
            </a:br>
            <a:r>
              <a:rPr lang="en-US" dirty="0" smtClean="0"/>
              <a:t>necessarily reflect the views of the National Science Foundation.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0836" y="1321087"/>
            <a:ext cx="352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information,</a:t>
            </a:r>
            <a:br>
              <a:rPr lang="en-US" dirty="0" smtClean="0"/>
            </a:br>
            <a:r>
              <a:rPr lang="en-US" dirty="0" smtClean="0"/>
              <a:t>701-231-8400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ndepscor@ndus.edu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65513" y="5918662"/>
            <a:ext cx="8329352" cy="1"/>
          </a:xfrm>
          <a:prstGeom prst="line">
            <a:avLst/>
          </a:prstGeom>
          <a:ln w="9207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8996" y="2186247"/>
            <a:ext cx="2884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THANK YOU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2328" y="3550187"/>
            <a:ext cx="3283528" cy="12878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599966" rev="0"/>
              </a:camera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en-US" sz="4000" dirty="0"/>
              <a:t>Questions</a:t>
            </a:r>
            <a:r>
              <a:rPr lang="en-US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0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0" y="1246882"/>
            <a:ext cx="8534400" cy="5173581"/>
          </a:xfrm>
        </p:spPr>
        <p:txBody>
          <a:bodyPr>
            <a:normAutofit lnSpcReduction="10000"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Objectives and Learning Outcomes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457200" lvl="1" indent="0" defTabSz="457200">
              <a:spcBef>
                <a:spcPts val="0"/>
              </a:spcBef>
              <a:buClrTx/>
              <a:buSzTx/>
              <a:buNone/>
            </a:pP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Probability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Definition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Activity-1: Coin flipping experiment</a:t>
            </a: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Activity-2: Rolling dice experiments</a:t>
            </a: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Activity-3: Rolling biased dice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457200" lvl="1" indent="0" defTabSz="457200">
              <a:spcBef>
                <a:spcPts val="0"/>
              </a:spcBef>
              <a:buClrTx/>
              <a:buSzTx/>
              <a:buNone/>
            </a:pP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Monty Hall Game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Activity-4: Find the candy bag game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627063" lvl="1" indent="-169863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Explanation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300" b="1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Gambler’s Fallacy 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628650" lvl="1" indent="-171450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Activity-5: Roulette game</a:t>
            </a:r>
          </a:p>
          <a:p>
            <a:pPr marL="628650" lvl="1" indent="-171450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Explanation: how casinos make money and mistakes while betting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457200" lvl="1" indent="0" defTabSz="457200">
              <a:spcBef>
                <a:spcPts val="0"/>
              </a:spcBef>
              <a:buClrTx/>
              <a:buSzTx/>
              <a:buNone/>
            </a:pPr>
            <a:endParaRPr lang="en-US" sz="1300" b="1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Sentiment Analysis</a:t>
            </a:r>
          </a:p>
          <a:p>
            <a:pPr marL="628650" lvl="1" indent="-171450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Activity-6: analyze online reviews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628650" lvl="1" indent="-171450" defTabSz="457200">
              <a:spcBef>
                <a:spcPts val="0"/>
              </a:spcBef>
              <a:buClrTx/>
              <a:buSzTx/>
            </a:pPr>
            <a:r>
              <a:rPr lang="en-US" sz="1700" dirty="0" smtClean="0">
                <a:solidFill>
                  <a:srgbClr val="000000"/>
                </a:solidFill>
                <a:latin typeface="Arial"/>
              </a:rPr>
              <a:t>Activity-7: building online word clouds  </a:t>
            </a:r>
            <a:endParaRPr lang="en-US" sz="17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240" y="435429"/>
            <a:ext cx="8305800" cy="457200"/>
          </a:xfrm>
        </p:spPr>
        <p:txBody>
          <a:bodyPr lIns="0" tIns="0" rIns="0" bIns="0"/>
          <a:lstStyle/>
          <a:p>
            <a:r>
              <a:rPr lang="en-US" sz="4000" dirty="0">
                <a:solidFill>
                  <a:srgbClr val="000000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22279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3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240" y="381186"/>
            <a:ext cx="8305800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Objectives and Learning Outcomes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22279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Obj.s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0" y="1246882"/>
            <a:ext cx="8534400" cy="517358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latin typeface="Arial"/>
              </a:rPr>
              <a:t>Objectives:</a:t>
            </a:r>
          </a:p>
          <a:p>
            <a:pPr algn="just" defTabSz="457200">
              <a:spcBef>
                <a:spcPts val="0"/>
              </a:spcBef>
              <a:buClrTx/>
              <a:buSzTx/>
            </a:pPr>
            <a:r>
              <a:rPr lang="en-US" sz="2400" b="1" dirty="0">
                <a:latin typeface="Arial"/>
              </a:rPr>
              <a:t>	</a:t>
            </a:r>
            <a:r>
              <a:rPr lang="en-US" sz="2400" dirty="0" smtClean="0">
                <a:latin typeface="Arial"/>
              </a:rPr>
              <a:t>Introduce probability and use this concept to understand Monty Hall game and Roulette.</a:t>
            </a:r>
          </a:p>
          <a:p>
            <a:pPr algn="just" defTabSz="457200">
              <a:spcBef>
                <a:spcPts val="0"/>
              </a:spcBef>
              <a:buClrTx/>
              <a:buSzTx/>
            </a:pPr>
            <a:r>
              <a:rPr lang="en-US" sz="2400" dirty="0">
                <a:latin typeface="Arial"/>
              </a:rPr>
              <a:t>	</a:t>
            </a:r>
            <a:r>
              <a:rPr lang="en-US" sz="2400" dirty="0" smtClean="0">
                <a:latin typeface="Arial"/>
              </a:rPr>
              <a:t>Introduce sentiment analysis and use this concept to understand online reviews. </a:t>
            </a:r>
            <a:r>
              <a:rPr lang="en-US" sz="2400" b="1" dirty="0" smtClean="0">
                <a:latin typeface="Arial"/>
              </a:rPr>
              <a:t> </a:t>
            </a:r>
          </a:p>
          <a:p>
            <a:pPr algn="just" defTabSz="457200">
              <a:spcBef>
                <a:spcPts val="0"/>
              </a:spcBef>
              <a:buClrTx/>
              <a:buSzTx/>
            </a:pPr>
            <a:endParaRPr lang="en-US" sz="2400" b="1" dirty="0" smtClean="0"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latin typeface="Arial"/>
              </a:rPr>
              <a:t>Learning Outcomes:</a:t>
            </a:r>
            <a:endParaRPr lang="en-US" sz="1300" dirty="0">
              <a:latin typeface="Arial"/>
            </a:endParaRPr>
          </a:p>
          <a:p>
            <a:pPr algn="just" defTabSz="457200"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/>
              </a:rPr>
              <a:t>	The participants will be able to use probability concepts in games and gambling. 	</a:t>
            </a:r>
          </a:p>
          <a:p>
            <a:pPr algn="just" defTabSz="457200">
              <a:spcBef>
                <a:spcPts val="0"/>
              </a:spcBef>
              <a:buClrTx/>
              <a:buSzTx/>
            </a:pPr>
            <a:r>
              <a:rPr lang="en-US" sz="2800" dirty="0" smtClean="0"/>
              <a:t>	</a:t>
            </a: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participants will be able to make better decisions based on the information they get from online resources.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22279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Probability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240" y="381186"/>
            <a:ext cx="8305800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Probability</a:t>
            </a:r>
            <a:endParaRPr lang="en-US" sz="4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E4AFDB2-1397-4671-B44F-389940806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940" y="1246882"/>
                <a:ext cx="8534400" cy="5173581"/>
              </a:xfrm>
            </p:spPr>
            <p:txBody>
              <a:bodyPr>
                <a:normAutofit/>
              </a:bodyPr>
              <a:lstStyle/>
              <a:p>
                <a:pPr marL="0" lvl="0" indent="0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800" b="1" dirty="0" smtClean="0">
                    <a:latin typeface="Arial"/>
                  </a:rPr>
                  <a:t>Definition: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b="1" dirty="0">
                    <a:latin typeface="Arial"/>
                  </a:rPr>
                  <a:t>	</a:t>
                </a:r>
                <a:r>
                  <a:rPr lang="en-US" sz="2400" dirty="0" smtClean="0">
                    <a:latin typeface="Arial"/>
                  </a:rPr>
                  <a:t>Probability is the measure of the likelihood that an event will occur.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endParaRPr lang="en-US" sz="2400" dirty="0">
                  <a:latin typeface="Arial"/>
                </a:endParaRPr>
              </a:p>
              <a:p>
                <a:pPr marL="0" indent="0" algn="just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800" b="1" dirty="0" smtClean="0">
                    <a:latin typeface="Arial"/>
                  </a:rPr>
                  <a:t>Mathematical definition: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dirty="0" smtClean="0">
                    <a:latin typeface="Arial"/>
                  </a:rPr>
                  <a:t>	Probability of an event ranges between ‘0’ and ‘1’. </a:t>
                </a:r>
                <a:r>
                  <a:rPr lang="en-US" sz="2400" b="1" dirty="0" smtClean="0">
                    <a:latin typeface="Arial"/>
                  </a:rPr>
                  <a:t> 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r>
                  <a:rPr lang="en-US" sz="2400" dirty="0" smtClean="0">
                    <a:latin typeface="Arial"/>
                  </a:rPr>
                  <a:t>	Higher probability means that the event is highly likely.</a:t>
                </a:r>
              </a:p>
              <a:p>
                <a:pPr algn="just" defTabSz="457200">
                  <a:spcBef>
                    <a:spcPts val="0"/>
                  </a:spcBef>
                  <a:buClrTx/>
                  <a:buSzTx/>
                </a:pPr>
                <a:endParaRPr lang="en-US" sz="2400" b="1" dirty="0" smtClean="0">
                  <a:latin typeface="Arial"/>
                </a:endParaRPr>
              </a:p>
              <a:p>
                <a:pPr marL="0" lvl="0" indent="0" algn="ctr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400" b="1" dirty="0" smtClean="0">
                    <a:latin typeface="+mj-lt"/>
                  </a:rPr>
                  <a:t>P(E)=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possibilities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meet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equally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likely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possibilities</m:t>
                        </m:r>
                      </m:den>
                    </m:f>
                  </m:oMath>
                </a14:m>
                <a:endParaRPr lang="en-US" sz="2400" b="1" dirty="0" smtClean="0">
                  <a:latin typeface="+mj-lt"/>
                </a:endParaRPr>
              </a:p>
              <a:p>
                <a:pPr marL="0" lvl="0" indent="0" algn="ctr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400" b="1" dirty="0"/>
                  <a:t>P(E</a:t>
                </a:r>
                <a:r>
                  <a:rPr lang="en-US" sz="2400" b="1" dirty="0" smtClean="0"/>
                  <a:t>)- probability of an event ‘E’</a:t>
                </a:r>
              </a:p>
              <a:p>
                <a:pPr marL="0" lvl="0" indent="0" algn="ctr" defTabSz="457200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2400" b="1" dirty="0" smtClean="0">
                    <a:latin typeface="+mj-lt"/>
                  </a:rPr>
                  <a:t>Note: P(E)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="" xmlns:a16="http://schemas.microsoft.com/office/drawing/2014/main" id="{8E4AFDB2-1397-4671-B44F-389940806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940" y="1246882"/>
                <a:ext cx="8534400" cy="5173581"/>
              </a:xfrm>
              <a:blipFill rotWithShape="0">
                <a:blip r:embed="rId2"/>
                <a:stretch>
                  <a:fillRect l="-1500" t="-1297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7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" y="381186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Probability Activity-1: Coin Flipping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0" y="1246882"/>
            <a:ext cx="8534400" cy="5173581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latin typeface="Arial"/>
              </a:rPr>
              <a:t>Flipping a quarter (5 mins):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Find a neighbor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One of you will flip the quarter 100 times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The other one will count the number of heads and tails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Report the number of heads, number of tails 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Report the probability of getting heads/ tails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Use worksheet-1</a:t>
            </a:r>
          </a:p>
          <a:p>
            <a:pPr marL="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Arial"/>
            </a:endParaRP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endParaRPr lang="en-US" sz="2400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Probability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Image result for quarter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75" y="1313040"/>
            <a:ext cx="1817618" cy="18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4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Probability Activity-2: Rolling Dice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0" y="1246882"/>
            <a:ext cx="8534400" cy="5173581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latin typeface="Arial"/>
              </a:rPr>
              <a:t>Roll a dice (10 mins):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Find a neighbor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One of you will roll the dice 100 times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The other one will count the number of 1’s, 2’s, 3’s, 4’s, 5’s and 6’s.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b="1" dirty="0" smtClean="0">
                <a:latin typeface="Arial"/>
              </a:rPr>
              <a:t>Report the probability of getting </a:t>
            </a:r>
            <a:r>
              <a:rPr lang="en-US" sz="2400" b="1" dirty="0">
                <a:latin typeface="Arial"/>
              </a:rPr>
              <a:t>1’s, 2’s, 3’s, 4’s, 5’s and 6’s</a:t>
            </a:r>
            <a:r>
              <a:rPr lang="en-US" sz="2400" b="1" dirty="0" smtClean="0">
                <a:latin typeface="Arial"/>
              </a:rPr>
              <a:t>. Use worksheet-2.</a:t>
            </a:r>
          </a:p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Now test your skills on a this new dice (10 mins)</a:t>
            </a:r>
          </a:p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Use worksheet-3</a:t>
            </a:r>
            <a:endParaRPr lang="en-US" sz="2400" dirty="0" smtClean="0">
              <a:solidFill>
                <a:srgbClr val="C00000"/>
              </a:solidFill>
              <a:latin typeface="Arial"/>
            </a:endParaRP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ClrTx/>
              <a:buSzTx/>
            </a:pPr>
            <a:endParaRPr lang="en-US" sz="2400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050" name="Picture 2" descr="Image result for d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52" y="1315365"/>
            <a:ext cx="1582226" cy="158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Probability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11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Monty Hall Game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51" y="1976034"/>
            <a:ext cx="3668148" cy="244098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27" y="1742829"/>
            <a:ext cx="5061972" cy="3852060"/>
          </a:xfrm>
        </p:spPr>
        <p:txBody>
          <a:bodyPr>
            <a:normAutofit fontScale="92500" lnSpcReduction="10000"/>
          </a:bodyPr>
          <a:lstStyle/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2400" b="1" dirty="0" smtClean="0">
                <a:latin typeface="Arial"/>
              </a:rPr>
              <a:t>One of the three gift boxes has a candy bag/ gold coin and the other two boxes are empty.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2400" b="1" dirty="0" smtClean="0">
                <a:latin typeface="Arial"/>
              </a:rPr>
              <a:t>Guess the right box to win the candy bag/ gold coin.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2400" b="1" dirty="0" smtClean="0">
                <a:latin typeface="Arial"/>
              </a:rPr>
              <a:t>After you choose your box, I will reveal one empty box out of the other two boxes.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You can flip your choice after I reveal the empty box. </a:t>
            </a:r>
          </a:p>
          <a:p>
            <a:pPr algn="just" defTabSz="457200">
              <a:spcBef>
                <a:spcPts val="0"/>
              </a:spcBef>
              <a:buClrTx/>
              <a:buSzTx/>
            </a:pPr>
            <a:endParaRPr lang="en-US" sz="2400" b="1" dirty="0" smtClean="0">
              <a:solidFill>
                <a:srgbClr val="C00000"/>
              </a:solidFill>
              <a:latin typeface="Arial"/>
            </a:endParaRPr>
          </a:p>
          <a:p>
            <a:pPr algn="just" defTabSz="457200">
              <a:spcBef>
                <a:spcPts val="0"/>
              </a:spcBef>
              <a:buClrTx/>
              <a:buSzTx/>
            </a:pPr>
            <a:endParaRPr lang="en-US" sz="2000" dirty="0">
              <a:latin typeface="Arial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 txBox="1">
            <a:spLocks/>
          </p:cNvSpPr>
          <p:nvPr/>
        </p:nvSpPr>
        <p:spPr>
          <a:xfrm>
            <a:off x="5435546" y="3363132"/>
            <a:ext cx="3692957" cy="261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5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3142" y="430032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(30 </a:t>
            </a:r>
            <a:r>
              <a:rPr lang="en-US" b="1" dirty="0"/>
              <a:t>mins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0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Monty Hall Game </a:t>
            </a:r>
            <a:r>
              <a:rPr lang="en-US" sz="2800" dirty="0" smtClean="0">
                <a:solidFill>
                  <a:srgbClr val="000000"/>
                </a:solidFill>
              </a:rPr>
              <a:t>(contd.)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78" y="1246882"/>
            <a:ext cx="8499663" cy="4642473"/>
          </a:xfrm>
        </p:spPr>
        <p:txBody>
          <a:bodyPr>
            <a:noAutofit/>
          </a:bodyPr>
          <a:lstStyle/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Now play this game yourself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Find a neighbor to play this game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One of you will play the role of host and the other one is the player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The host will hide a gold coin below one of the three cups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Host will ask the guest to guess the cup with gold coin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The host will then reveal a cup other than the cup chosen by the player that does not have the gold coin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The player can either stay with their initial choice or switch their choice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Use worksheet-4 to record the options made by the player and the final outcome of the game.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Repeat this game at least 10 times</a:t>
            </a:r>
          </a:p>
          <a:p>
            <a:pPr algn="ctr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800" b="1" dirty="0" smtClean="0">
                <a:latin typeface="Arial"/>
              </a:rPr>
              <a:t>Did you observe a trend?</a:t>
            </a:r>
          </a:p>
          <a:p>
            <a:pPr algn="just" defTabSz="457200">
              <a:spcBef>
                <a:spcPts val="0"/>
              </a:spcBef>
              <a:spcAft>
                <a:spcPts val="1200"/>
              </a:spcAft>
              <a:buClrTx/>
              <a:buSzTx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774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AD0B2-C045-4EF2-A753-A5C6941F81D0}"/>
              </a:ext>
            </a:extLst>
          </p:cNvPr>
          <p:cNvSpPr txBox="1"/>
          <p:nvPr/>
        </p:nvSpPr>
        <p:spPr>
          <a:xfrm>
            <a:off x="6781" y="100885"/>
            <a:ext cx="91217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Obj.s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Outcomes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Probability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Monty Hall Game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Gambler’s Fallacy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Sentiment Analysis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97" y="373439"/>
            <a:ext cx="9128503" cy="457200"/>
          </a:xfrm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Monty Hall Game: Explanation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39" y="1168732"/>
            <a:ext cx="8487097" cy="5173581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/>
              </a:rPr>
              <a:t>Why Flipping helped you win? (use probability)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E4AFDB2-1397-4671-B44F-389940806D11}"/>
              </a:ext>
            </a:extLst>
          </p:cNvPr>
          <p:cNvSpPr txBox="1">
            <a:spLocks/>
          </p:cNvSpPr>
          <p:nvPr/>
        </p:nvSpPr>
        <p:spPr>
          <a:xfrm>
            <a:off x="5435546" y="3363132"/>
            <a:ext cx="3692957" cy="261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5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b="1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77085"/>
              </p:ext>
            </p:extLst>
          </p:nvPr>
        </p:nvGraphicFramePr>
        <p:xfrm>
          <a:off x="315936" y="1677692"/>
          <a:ext cx="8554525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choice box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Box with candy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Open box without candy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Stay with choice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Switch choice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Box-1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 or 3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Loose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Box-2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Box-3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Box-3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D8CFC8-107A-4E6C-97B5-F05B4A489DC1}"/>
              </a:ext>
            </a:extLst>
          </p:cNvPr>
          <p:cNvSpPr txBox="1">
            <a:spLocks/>
          </p:cNvSpPr>
          <p:nvPr/>
        </p:nvSpPr>
        <p:spPr>
          <a:xfrm>
            <a:off x="7407" y="5599567"/>
            <a:ext cx="9128503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itchFamily="34" charset="0"/>
              <a:buNone/>
              <a:defRPr sz="2700" b="1" kern="1200">
                <a:solidFill>
                  <a:srgbClr val="331D19"/>
                </a:solidFill>
                <a:latin typeface="Cambria" pitchFamily="18" charset="0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No switching – probability – ___/9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Switching – probability – ___/9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288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ge_paper.pptx" id="{95E938F2-641C-4B6D-BCE2-ECF1D8887496}" vid="{9B0B1C82-21AC-4928-B5A2-1744C4937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16540</TotalTime>
  <Words>975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Clarity</vt:lpstr>
      <vt:lpstr>Probability, Games &amp; Sentiment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processing parameters on mechanical properties of stereolithography based 3d printed parts</dc:title>
  <dc:creator>Daya Naik</dc:creator>
  <cp:lastModifiedBy>Kathleen Wahlberg</cp:lastModifiedBy>
  <cp:revision>188</cp:revision>
  <cp:lastPrinted>2018-05-22T17:43:15Z</cp:lastPrinted>
  <dcterms:created xsi:type="dcterms:W3CDTF">2018-05-19T07:13:54Z</dcterms:created>
  <dcterms:modified xsi:type="dcterms:W3CDTF">2018-12-14T18:22:50Z</dcterms:modified>
</cp:coreProperties>
</file>