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1" r:id="rId2"/>
  </p:sldMasterIdLst>
  <p:sldIdLst>
    <p:sldId id="256" r:id="rId3"/>
    <p:sldId id="260" r:id="rId4"/>
    <p:sldId id="262" r:id="rId5"/>
    <p:sldId id="263" r:id="rId6"/>
    <p:sldId id="264" r:id="rId7"/>
    <p:sldId id="258" r:id="rId8"/>
    <p:sldId id="257" r:id="rId9"/>
    <p:sldId id="268" r:id="rId10"/>
    <p:sldId id="259" r:id="rId11"/>
    <p:sldId id="269" r:id="rId12"/>
    <p:sldId id="261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U:\Forms\EPSCoR logo\VPRC 8669 EPSCOR logo Full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4032200" y="5511054"/>
            <a:ext cx="4166421" cy="120985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1524001" y="3978275"/>
            <a:ext cx="9144000" cy="140335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567D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8486479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24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1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5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50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U:\Forms\EPSCoR logo\VPRC 8669 EPSCOR logo Full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4032200" y="5511054"/>
            <a:ext cx="4166421" cy="120985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1524001" y="3978275"/>
            <a:ext cx="9144000" cy="140335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567D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581412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24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4622" y="365125"/>
            <a:ext cx="10739887" cy="599254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452927"/>
            <a:ext cx="10515600" cy="5792598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9" name="Picture 8" descr="U:\Forms\EPSCoR logo\VPRC 8669 EPSCOR logo Full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5037268" y="5877232"/>
            <a:ext cx="2083281" cy="63308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57275" y="647700"/>
            <a:ext cx="10048875" cy="966769"/>
          </a:xfrm>
        </p:spPr>
        <p:txBody>
          <a:bodyPr/>
          <a:lstStyle>
            <a:lvl1pPr marL="0" indent="0">
              <a:buNone/>
              <a:defRPr sz="4000">
                <a:solidFill>
                  <a:srgbClr val="00567D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 hasCustomPrompt="1"/>
          </p:nvPr>
        </p:nvSpPr>
        <p:spPr>
          <a:xfrm>
            <a:off x="1047750" y="1905000"/>
            <a:ext cx="10048875" cy="3760788"/>
          </a:xfrm>
        </p:spPr>
        <p:txBody>
          <a:bodyPr/>
          <a:lstStyle>
            <a:lvl1pPr>
              <a:defRPr sz="3200">
                <a:solidFill>
                  <a:srgbClr val="00567D"/>
                </a:solidFill>
              </a:defRPr>
            </a:lvl1pPr>
            <a:lvl2pPr>
              <a:defRPr sz="2800">
                <a:solidFill>
                  <a:srgbClr val="00567D"/>
                </a:solidFill>
              </a:defRPr>
            </a:lvl2pPr>
            <a:lvl3pPr>
              <a:defRPr sz="2600">
                <a:solidFill>
                  <a:srgbClr val="00567D"/>
                </a:solidFill>
              </a:defRPr>
            </a:lvl3pPr>
            <a:lvl4pPr>
              <a:defRPr sz="2400">
                <a:solidFill>
                  <a:srgbClr val="00567D"/>
                </a:solidFill>
              </a:defRPr>
            </a:lvl4pPr>
            <a:lvl5pPr>
              <a:defRPr>
                <a:solidFill>
                  <a:srgbClr val="00567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56165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02272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00567D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0227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567D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791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59737"/>
            <a:ext cx="10515600" cy="1330952"/>
          </a:xfrm>
        </p:spPr>
        <p:txBody>
          <a:bodyPr/>
          <a:lstStyle>
            <a:lvl1pPr>
              <a:defRPr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solidFill>
                  <a:srgbClr val="0056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371850"/>
          </a:xfrm>
        </p:spPr>
        <p:txBody>
          <a:bodyPr/>
          <a:lstStyle>
            <a:lvl1pPr>
              <a:defRPr>
                <a:solidFill>
                  <a:srgbClr val="00567D"/>
                </a:solidFill>
              </a:defRPr>
            </a:lvl1pPr>
            <a:lvl2pPr>
              <a:defRPr>
                <a:solidFill>
                  <a:srgbClr val="00567D"/>
                </a:solidFill>
              </a:defRPr>
            </a:lvl2pPr>
          </a:lstStyle>
          <a:p>
            <a:pPr lvl="0"/>
            <a:r>
              <a:rPr lang="en-US" dirty="0"/>
              <a:t>Edit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solidFill>
                  <a:srgbClr val="0056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71850"/>
          </a:xfrm>
        </p:spPr>
        <p:txBody>
          <a:bodyPr/>
          <a:lstStyle>
            <a:lvl1pPr>
              <a:defRPr>
                <a:solidFill>
                  <a:srgbClr val="00567D"/>
                </a:solidFill>
              </a:defRPr>
            </a:lvl1pPr>
            <a:lvl2pPr>
              <a:defRPr>
                <a:solidFill>
                  <a:srgbClr val="00567D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8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4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72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>
                <a:solidFill>
                  <a:srgbClr val="00567D"/>
                </a:solidFill>
              </a:defRPr>
            </a:lvl1pPr>
            <a:lvl2pPr>
              <a:defRPr sz="2800">
                <a:solidFill>
                  <a:srgbClr val="00567D"/>
                </a:solidFill>
              </a:defRPr>
            </a:lvl2pPr>
            <a:lvl3pPr>
              <a:defRPr sz="2400">
                <a:solidFill>
                  <a:srgbClr val="00567D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567D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1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4622" y="365125"/>
            <a:ext cx="10739887" cy="599254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452927"/>
            <a:ext cx="10515600" cy="5792598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9" name="Picture 8" descr="U:\Forms\EPSCoR logo\VPRC 8669 EPSCOR logo Full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5037268" y="5877232"/>
            <a:ext cx="2083281" cy="63308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57275" y="647700"/>
            <a:ext cx="10048875" cy="966769"/>
          </a:xfrm>
        </p:spPr>
        <p:txBody>
          <a:bodyPr/>
          <a:lstStyle>
            <a:lvl1pPr marL="0" indent="0">
              <a:buNone/>
              <a:defRPr sz="4000">
                <a:solidFill>
                  <a:srgbClr val="00567D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 hasCustomPrompt="1"/>
          </p:nvPr>
        </p:nvSpPr>
        <p:spPr>
          <a:xfrm>
            <a:off x="1047750" y="1905000"/>
            <a:ext cx="10048875" cy="3760788"/>
          </a:xfrm>
        </p:spPr>
        <p:txBody>
          <a:bodyPr/>
          <a:lstStyle>
            <a:lvl1pPr>
              <a:defRPr sz="3200">
                <a:solidFill>
                  <a:srgbClr val="00567D"/>
                </a:solidFill>
              </a:defRPr>
            </a:lvl1pPr>
            <a:lvl2pPr>
              <a:defRPr sz="2800">
                <a:solidFill>
                  <a:srgbClr val="00567D"/>
                </a:solidFill>
              </a:defRPr>
            </a:lvl2pPr>
            <a:lvl3pPr>
              <a:defRPr sz="2600">
                <a:solidFill>
                  <a:srgbClr val="00567D"/>
                </a:solidFill>
              </a:defRPr>
            </a:lvl3pPr>
            <a:lvl4pPr>
              <a:defRPr sz="2400">
                <a:solidFill>
                  <a:srgbClr val="00567D"/>
                </a:solidFill>
              </a:defRPr>
            </a:lvl4pPr>
            <a:lvl5pPr>
              <a:defRPr>
                <a:solidFill>
                  <a:srgbClr val="00567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449927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666751"/>
            <a:ext cx="6172200" cy="5194300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00567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567D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1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33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89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77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4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02272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00567D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0227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567D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705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59737"/>
            <a:ext cx="10515600" cy="1330952"/>
          </a:xfrm>
        </p:spPr>
        <p:txBody>
          <a:bodyPr/>
          <a:lstStyle>
            <a:lvl1pPr>
              <a:defRPr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solidFill>
                  <a:srgbClr val="0056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371850"/>
          </a:xfrm>
        </p:spPr>
        <p:txBody>
          <a:bodyPr/>
          <a:lstStyle>
            <a:lvl1pPr>
              <a:defRPr>
                <a:solidFill>
                  <a:srgbClr val="00567D"/>
                </a:solidFill>
              </a:defRPr>
            </a:lvl1pPr>
            <a:lvl2pPr>
              <a:defRPr>
                <a:solidFill>
                  <a:srgbClr val="00567D"/>
                </a:solidFill>
              </a:defRPr>
            </a:lvl2pPr>
          </a:lstStyle>
          <a:p>
            <a:pPr lvl="0"/>
            <a:r>
              <a:rPr lang="en-US" dirty="0"/>
              <a:t>Edit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solidFill>
                  <a:srgbClr val="0056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71850"/>
          </a:xfrm>
        </p:spPr>
        <p:txBody>
          <a:bodyPr/>
          <a:lstStyle>
            <a:lvl1pPr>
              <a:defRPr>
                <a:solidFill>
                  <a:srgbClr val="00567D"/>
                </a:solidFill>
              </a:defRPr>
            </a:lvl1pPr>
            <a:lvl2pPr>
              <a:defRPr>
                <a:solidFill>
                  <a:srgbClr val="00567D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421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8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>
                <a:solidFill>
                  <a:srgbClr val="00567D"/>
                </a:solidFill>
              </a:defRPr>
            </a:lvl1pPr>
            <a:lvl2pPr>
              <a:defRPr sz="2800">
                <a:solidFill>
                  <a:srgbClr val="00567D"/>
                </a:solidFill>
              </a:defRPr>
            </a:lvl2pPr>
            <a:lvl3pPr>
              <a:defRPr sz="2400">
                <a:solidFill>
                  <a:srgbClr val="00567D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567D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6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67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666751"/>
            <a:ext cx="6172200" cy="5194300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00567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567D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1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4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8862" y="444749"/>
            <a:ext cx="10754276" cy="59685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8599" y="552449"/>
            <a:ext cx="10534801" cy="57245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53492" y="5858587"/>
            <a:ext cx="2085013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5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0BF1A-2241-4579-80B5-DEDB316F850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A5CE-9C14-4128-B76E-66636518BD8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8862" y="444749"/>
            <a:ext cx="10754276" cy="59685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8599" y="552449"/>
            <a:ext cx="10534801" cy="57245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53492" y="5858587"/>
            <a:ext cx="2085013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7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hGj0lgfbik8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260909"/>
            <a:ext cx="9144000" cy="182554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Senses and Perception in Nature</a:t>
            </a:r>
            <a:br>
              <a:rPr lang="en-US" b="1" dirty="0"/>
            </a:br>
            <a:br>
              <a:rPr lang="en-US" sz="3200" dirty="0"/>
            </a:br>
            <a:r>
              <a:rPr lang="en-US" sz="4000" b="1" dirty="0"/>
              <a:t>(From Perception to Understanding to Empathy)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524001" y="3978275"/>
            <a:ext cx="9144000" cy="892108"/>
          </a:xfrm>
        </p:spPr>
        <p:txBody>
          <a:bodyPr>
            <a:normAutofit/>
          </a:bodyPr>
          <a:lstStyle/>
          <a:p>
            <a:r>
              <a:rPr lang="en-US" sz="3600" b="1" dirty="0"/>
              <a:t>NATURE Sunday Academy 2019-2020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904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0" y="423512"/>
            <a:ext cx="10018713" cy="1119738"/>
          </a:xfrm>
        </p:spPr>
        <p:txBody>
          <a:bodyPr/>
          <a:lstStyle/>
          <a:p>
            <a:r>
              <a:rPr lang="en-US" dirty="0"/>
              <a:t>Empathy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1632" y="1329890"/>
            <a:ext cx="9920793" cy="4217469"/>
          </a:xfrm>
        </p:spPr>
        <p:txBody>
          <a:bodyPr>
            <a:noAutofit/>
          </a:bodyPr>
          <a:lstStyle/>
          <a:p>
            <a:r>
              <a:rPr lang="en-US" sz="2400" dirty="0"/>
              <a:t>Empathy is the experience of understanding another person's thoughts, feelings, and condition from his or her point of view, rather than from one's own. </a:t>
            </a:r>
          </a:p>
          <a:p>
            <a:r>
              <a:rPr lang="en-US" sz="2400" dirty="0"/>
              <a:t>It is the capacity to understand or feel what another person is experiencing from within their frame of reference, or to place oneself in another's position. </a:t>
            </a:r>
          </a:p>
          <a:p>
            <a:r>
              <a:rPr lang="en-US" sz="2400" dirty="0"/>
              <a:t>It therefore encompasses a number of emotional states. </a:t>
            </a:r>
          </a:p>
          <a:p>
            <a:r>
              <a:rPr lang="en-US" sz="2400" dirty="0"/>
              <a:t>Compassion and sympathy are terms associated with empathy. </a:t>
            </a:r>
          </a:p>
          <a:p>
            <a:pPr lvl="1"/>
            <a:r>
              <a:rPr lang="en-US" sz="2000" dirty="0"/>
              <a:t>Compassion refers to an emotion we feel when others are in need, and it motivates us to help them. </a:t>
            </a:r>
          </a:p>
          <a:p>
            <a:pPr lvl="1"/>
            <a:r>
              <a:rPr lang="en-US" sz="2000" dirty="0"/>
              <a:t>Sympathy is a feeling of care and understanding for someone in need.</a:t>
            </a:r>
          </a:p>
        </p:txBody>
      </p:sp>
    </p:spTree>
    <p:extLst>
      <p:ext uri="{BB962C8B-B14F-4D97-AF65-F5344CB8AC3E}">
        <p14:creationId xmlns:p14="http://schemas.microsoft.com/office/powerpoint/2010/main" val="172291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7255"/>
            <a:ext cx="10515600" cy="1055461"/>
          </a:xfrm>
        </p:spPr>
        <p:txBody>
          <a:bodyPr>
            <a:normAutofit/>
          </a:bodyPr>
          <a:lstStyle/>
          <a:p>
            <a:r>
              <a:rPr lang="en-US" b="1" dirty="0"/>
              <a:t>Learning Objectives: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118" y="1622716"/>
            <a:ext cx="9663764" cy="4123565"/>
          </a:xfrm>
        </p:spPr>
        <p:txBody>
          <a:bodyPr>
            <a:noAutofit/>
          </a:bodyPr>
          <a:lstStyle/>
          <a:p>
            <a:r>
              <a:rPr lang="en-US" sz="3200" b="1" dirty="0"/>
              <a:t>After this lesson, students should be able to:</a:t>
            </a:r>
            <a:endParaRPr lang="en-US" sz="3200" dirty="0"/>
          </a:p>
          <a:p>
            <a:pPr lvl="1"/>
            <a:r>
              <a:rPr lang="en-US" sz="2800" dirty="0"/>
              <a:t>Discuss the 5 traditional senses most living things possess.</a:t>
            </a:r>
          </a:p>
          <a:p>
            <a:pPr lvl="1"/>
            <a:r>
              <a:rPr lang="en-US" sz="2800" dirty="0"/>
              <a:t>Discuss the nontraditional senses most living things possess.</a:t>
            </a:r>
          </a:p>
          <a:p>
            <a:pPr lvl="1"/>
            <a:r>
              <a:rPr lang="en-US" sz="2800" dirty="0"/>
              <a:t>Explain how senses work.</a:t>
            </a:r>
          </a:p>
          <a:p>
            <a:pPr lvl="1"/>
            <a:r>
              <a:rPr lang="en-US" sz="2800" dirty="0"/>
              <a:t>Demonstrate some senses and how it is used by some animals to survive in nature. </a:t>
            </a:r>
            <a:endParaRPr lang="en-US" sz="2800" dirty="0">
              <a:effectLst/>
            </a:endParaRPr>
          </a:p>
          <a:p>
            <a:pPr lvl="1"/>
            <a:r>
              <a:rPr lang="en-US" sz="2800" dirty="0"/>
              <a:t>Perform activities to stimulate thought and answer critical thinking questions.</a:t>
            </a:r>
          </a:p>
        </p:txBody>
      </p:sp>
    </p:spTree>
    <p:extLst>
      <p:ext uri="{BB962C8B-B14F-4D97-AF65-F5344CB8AC3E}">
        <p14:creationId xmlns:p14="http://schemas.microsoft.com/office/powerpoint/2010/main" val="3561737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9581" y="875264"/>
            <a:ext cx="10515600" cy="104978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Description of the hands-on activities: 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9411" y="1584810"/>
            <a:ext cx="9753600" cy="40723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/>
              <a:t>Activities related to simple human perception</a:t>
            </a:r>
            <a:endParaRPr lang="en-US" sz="3200" dirty="0"/>
          </a:p>
          <a:p>
            <a:pPr lvl="1"/>
            <a:r>
              <a:rPr lang="en-US" sz="2800" b="1" dirty="0"/>
              <a:t>Touch of Genius</a:t>
            </a:r>
            <a:endParaRPr lang="en-US" sz="2800" dirty="0"/>
          </a:p>
          <a:p>
            <a:pPr lvl="1"/>
            <a:r>
              <a:rPr lang="en-US" sz="2800" b="1" dirty="0"/>
              <a:t>I see the light</a:t>
            </a:r>
            <a:endParaRPr lang="en-US" sz="2800" dirty="0"/>
          </a:p>
          <a:p>
            <a:pPr lvl="1"/>
            <a:r>
              <a:rPr lang="en-US" sz="2800" b="1" dirty="0"/>
              <a:t>Tasty treats</a:t>
            </a:r>
            <a:endParaRPr lang="en-US" sz="2800" dirty="0"/>
          </a:p>
          <a:p>
            <a:pPr lvl="1"/>
            <a:r>
              <a:rPr lang="en-US" sz="2800" b="1" dirty="0"/>
              <a:t>Bells and whistles </a:t>
            </a:r>
            <a:endParaRPr lang="en-US" sz="2800" dirty="0"/>
          </a:p>
          <a:p>
            <a:pPr lvl="1"/>
            <a:r>
              <a:rPr lang="en-US" sz="2800" b="1" dirty="0"/>
              <a:t>Fee-fi-</a:t>
            </a:r>
            <a:r>
              <a:rPr lang="en-US" sz="2800" b="1" dirty="0" err="1"/>
              <a:t>fo</a:t>
            </a:r>
            <a:r>
              <a:rPr lang="en-US" sz="2800" b="1" dirty="0"/>
              <a:t>-</a:t>
            </a:r>
            <a:r>
              <a:rPr lang="en-US" sz="2800" b="1" dirty="0" err="1"/>
              <a:t>fum</a:t>
            </a:r>
            <a:r>
              <a:rPr lang="en-US" sz="2800" b="1" dirty="0"/>
              <a:t>, I smell…</a:t>
            </a: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9967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7451" y="798898"/>
            <a:ext cx="10515600" cy="1049152"/>
          </a:xfrm>
        </p:spPr>
        <p:txBody>
          <a:bodyPr>
            <a:normAutofit/>
          </a:bodyPr>
          <a:lstStyle/>
          <a:p>
            <a:r>
              <a:rPr lang="en-US" b="1" dirty="0"/>
              <a:t>Description of the hands-on activities: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6498" y="2030931"/>
            <a:ext cx="9717505" cy="34626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Activities related to complex human perception </a:t>
            </a:r>
            <a:endParaRPr lang="en-US" dirty="0"/>
          </a:p>
          <a:p>
            <a:pPr lvl="1"/>
            <a:r>
              <a:rPr lang="en-US" b="1" dirty="0"/>
              <a:t>Flavor test (Nose, Mouth)</a:t>
            </a:r>
            <a:endParaRPr lang="en-US" dirty="0"/>
          </a:p>
          <a:p>
            <a:pPr lvl="1"/>
            <a:r>
              <a:rPr lang="en-US" b="1" dirty="0"/>
              <a:t>Coke or Pepsi (Mouth, Nose, Eyes)</a:t>
            </a:r>
            <a:endParaRPr lang="en-US" dirty="0"/>
          </a:p>
          <a:p>
            <a:pPr lvl="1"/>
            <a:r>
              <a:rPr lang="en-US" b="1" dirty="0"/>
              <a:t>Balance and Direction (Brain, eyes, and inner 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41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4282" y="885524"/>
            <a:ext cx="9852258" cy="110690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Description of the hands-on activities: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6382" y="1722921"/>
            <a:ext cx="9928058" cy="3501139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Activities related to applied aspects of the senses in our daily lives </a:t>
            </a:r>
            <a:endParaRPr lang="en-US" dirty="0"/>
          </a:p>
          <a:p>
            <a:pPr lvl="1"/>
            <a:r>
              <a:rPr lang="en-US" b="1" dirty="0"/>
              <a:t>How the senses have shaped our languages</a:t>
            </a:r>
            <a:endParaRPr lang="en-US" dirty="0"/>
          </a:p>
          <a:p>
            <a:pPr lvl="1"/>
            <a:r>
              <a:rPr lang="en-US" b="1" dirty="0"/>
              <a:t>Senses and understanding</a:t>
            </a:r>
            <a:endParaRPr lang="en-US" dirty="0"/>
          </a:p>
          <a:p>
            <a:pPr lvl="1"/>
            <a:r>
              <a:rPr lang="en-US" b="1" dirty="0"/>
              <a:t>Empathy (online emotional IQ quiz)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307" y="502921"/>
            <a:ext cx="9297411" cy="1008246"/>
          </a:xfrm>
        </p:spPr>
        <p:txBody>
          <a:bodyPr/>
          <a:lstStyle/>
          <a:p>
            <a:r>
              <a:rPr lang="en-US" b="1" dirty="0"/>
              <a:t>The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406" y="1463039"/>
            <a:ext cx="9817769" cy="42351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 sense is a physiological capacity of organisms that provides data for perception.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nervous system has a specific sensory nervous system, and a sense organ, or sensor, dedicated to each sense.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Humans have a multitude of sensors: Sight (vision), Hearing (audition), Taste (gustation), Smell (olfaction), and Touch (somatosensation). These are the five traditionally recognized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The senses are frequently divided into </a:t>
            </a:r>
            <a:r>
              <a:rPr lang="en-US" b="1" dirty="0" err="1"/>
              <a:t>exteroceptive</a:t>
            </a:r>
            <a:r>
              <a:rPr lang="en-US" dirty="0"/>
              <a:t> and </a:t>
            </a:r>
            <a:r>
              <a:rPr lang="en-US" b="1" dirty="0" err="1"/>
              <a:t>interoceptive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3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318" y="666551"/>
            <a:ext cx="9892751" cy="1008246"/>
          </a:xfrm>
        </p:spPr>
        <p:txBody>
          <a:bodyPr/>
          <a:lstStyle/>
          <a:p>
            <a:r>
              <a:rPr lang="en-US" dirty="0"/>
              <a:t>Other Senses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801" y="1347538"/>
            <a:ext cx="10018713" cy="4061860"/>
          </a:xfrm>
        </p:spPr>
        <p:txBody>
          <a:bodyPr>
            <a:noAutofit/>
          </a:bodyPr>
          <a:lstStyle/>
          <a:p>
            <a:r>
              <a:rPr lang="en-US" sz="2800" dirty="0"/>
              <a:t>The ability to detect other stimuli also exists, and these include: </a:t>
            </a:r>
          </a:p>
          <a:p>
            <a:pPr lvl="1"/>
            <a:r>
              <a:rPr lang="en-US" sz="2400" dirty="0"/>
              <a:t>Temperature (thermoception), </a:t>
            </a:r>
          </a:p>
          <a:p>
            <a:pPr lvl="1"/>
            <a:r>
              <a:rPr lang="en-US" sz="2400" dirty="0"/>
              <a:t>Kinesthetic sense (proprioception), </a:t>
            </a:r>
          </a:p>
          <a:p>
            <a:pPr lvl="1"/>
            <a:r>
              <a:rPr lang="en-US" sz="2400" dirty="0"/>
              <a:t>Pain (nociception), </a:t>
            </a:r>
          </a:p>
          <a:p>
            <a:pPr lvl="1"/>
            <a:r>
              <a:rPr lang="en-US" sz="2400" dirty="0"/>
              <a:t>Balance (equilibrioception), </a:t>
            </a:r>
          </a:p>
          <a:p>
            <a:pPr lvl="1"/>
            <a:r>
              <a:rPr lang="en-US" sz="2400" dirty="0"/>
              <a:t>Vibration (</a:t>
            </a:r>
            <a:r>
              <a:rPr lang="en-US" sz="2400" dirty="0" err="1"/>
              <a:t>mechanoreception</a:t>
            </a:r>
            <a:r>
              <a:rPr lang="en-US" sz="2400" dirty="0"/>
              <a:t>), and </a:t>
            </a:r>
          </a:p>
          <a:p>
            <a:pPr lvl="1"/>
            <a:r>
              <a:rPr lang="en-US" sz="2400" dirty="0"/>
              <a:t>Various internal stimuli (e.g. the different chemoreceptors for detecting salt and carbon dioxide concentrations in the blood, or sense of hunger and sense of thirst). </a:t>
            </a:r>
          </a:p>
        </p:txBody>
      </p:sp>
    </p:spTree>
    <p:extLst>
      <p:ext uri="{BB962C8B-B14F-4D97-AF65-F5344CB8AC3E}">
        <p14:creationId xmlns:p14="http://schemas.microsoft.com/office/powerpoint/2010/main" val="285116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6" y="702009"/>
            <a:ext cx="9865093" cy="1348172"/>
          </a:xfrm>
        </p:spPr>
        <p:txBody>
          <a:bodyPr/>
          <a:lstStyle/>
          <a:p>
            <a:r>
              <a:rPr lang="en-US" dirty="0"/>
              <a:t>Other Senses from other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901"/>
          </a:xfrm>
        </p:spPr>
        <p:txBody>
          <a:bodyPr>
            <a:noAutofit/>
          </a:bodyPr>
          <a:lstStyle/>
          <a:p>
            <a:r>
              <a:rPr lang="en-US" sz="3200" dirty="0"/>
              <a:t>Other organisms have unique ways of detecting stimuli, and these include: </a:t>
            </a:r>
          </a:p>
          <a:p>
            <a:pPr lvl="1"/>
            <a:r>
              <a:rPr lang="en-US" dirty="0"/>
              <a:t>Most animals have advanced senses of electroreception and detection of polarized light, smell, taste, sight, touch, echolocation, balance, magnetic alignment, and many other senses they use in nature. </a:t>
            </a:r>
          </a:p>
          <a:p>
            <a:pPr lvl="1"/>
            <a:r>
              <a:rPr lang="en-US" dirty="0"/>
              <a:t>Plants also have a whole set of senses that closely mirror what animals have. Plants sense light, gravity, temperature, humidity, chemical substances, chemical gradients, reorientation, magnetic fields, infections, tissue damage and mechanical pressure.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854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possible to lose senses?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803" y="1421364"/>
            <a:ext cx="10208394" cy="4351338"/>
          </a:xfrm>
        </p:spPr>
        <p:txBody>
          <a:bodyPr/>
          <a:lstStyle/>
          <a:p>
            <a:r>
              <a:rPr lang="en-US" dirty="0"/>
              <a:t>It is possible to lose a sense due to disease, an accident, or deterioration over time. </a:t>
            </a:r>
          </a:p>
          <a:p>
            <a:r>
              <a:rPr lang="en-US" dirty="0"/>
              <a:t>It is also possible to be born without the capacity to use a sense. </a:t>
            </a:r>
          </a:p>
          <a:p>
            <a:r>
              <a:rPr lang="en-US" dirty="0"/>
              <a:t>Some people have the ability to have one sense that is highly developed.</a:t>
            </a:r>
          </a:p>
          <a:p>
            <a:r>
              <a:rPr lang="en-US" dirty="0"/>
              <a:t>some people without the ability to use a sense can compensate by highly developing another sense. </a:t>
            </a:r>
          </a:p>
        </p:txBody>
      </p:sp>
    </p:spTree>
    <p:extLst>
      <p:ext uri="{BB962C8B-B14F-4D97-AF65-F5344CB8AC3E}">
        <p14:creationId xmlns:p14="http://schemas.microsoft.com/office/powerpoint/2010/main" val="329483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65" y="1432689"/>
            <a:ext cx="6771566" cy="270101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Senses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0823" y="4032984"/>
            <a:ext cx="10515600" cy="13739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Perception leads to Understanding, which leads to Empathy</a:t>
            </a:r>
          </a:p>
        </p:txBody>
      </p:sp>
    </p:spTree>
    <p:extLst>
      <p:ext uri="{BB962C8B-B14F-4D97-AF65-F5344CB8AC3E}">
        <p14:creationId xmlns:p14="http://schemas.microsoft.com/office/powerpoint/2010/main" val="288168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945" y="815700"/>
            <a:ext cx="6723590" cy="49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22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634" y="666551"/>
            <a:ext cx="8394064" cy="1008246"/>
          </a:xfrm>
        </p:spPr>
        <p:txBody>
          <a:bodyPr/>
          <a:lstStyle/>
          <a:p>
            <a:r>
              <a:rPr lang="en-US" dirty="0"/>
              <a:t>Understanding….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675" y="1916229"/>
            <a:ext cx="10018713" cy="3124201"/>
          </a:xfrm>
        </p:spPr>
        <p:txBody>
          <a:bodyPr>
            <a:normAutofit/>
          </a:bodyPr>
          <a:lstStyle/>
          <a:p>
            <a:r>
              <a:rPr lang="en-US" sz="2800" dirty="0"/>
              <a:t>Understanding refers to the ability to grasp or be perceptive of our surrounding. Complete understanding is the end goal of perception. </a:t>
            </a:r>
          </a:p>
          <a:p>
            <a:r>
              <a:rPr lang="en-US" dirty="0"/>
              <a:t>The use of sensory terminology to define levels of understanding is a common trait shared by many languages and cultures.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190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8259" y="4831758"/>
            <a:ext cx="8315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2"/>
              </a:rPr>
              <a:t>https://www.youtube.com/watch?v=hGj0lgfbik8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92" y="1564227"/>
            <a:ext cx="7144747" cy="3267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Senses in our language</a:t>
            </a:r>
          </a:p>
        </p:txBody>
      </p:sp>
    </p:spTree>
    <p:extLst>
      <p:ext uri="{BB962C8B-B14F-4D97-AF65-F5344CB8AC3E}">
        <p14:creationId xmlns:p14="http://schemas.microsoft.com/office/powerpoint/2010/main" val="42637487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D EPSCoR">
      <a:dk1>
        <a:srgbClr val="00567D"/>
      </a:dk1>
      <a:lt1>
        <a:sysClr val="window" lastClr="FFFFFF"/>
      </a:lt1>
      <a:dk2>
        <a:srgbClr val="000000"/>
      </a:dk2>
      <a:lt2>
        <a:srgbClr val="80BC00"/>
      </a:lt2>
      <a:accent1>
        <a:srgbClr val="5B9BD5"/>
      </a:accent1>
      <a:accent2>
        <a:srgbClr val="80BC00"/>
      </a:accent2>
      <a:accent3>
        <a:srgbClr val="A5A5A5"/>
      </a:accent3>
      <a:accent4>
        <a:srgbClr val="954F72"/>
      </a:accent4>
      <a:accent5>
        <a:srgbClr val="4472C4"/>
      </a:accent5>
      <a:accent6>
        <a:srgbClr val="80BC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14EB482-F30B-4448-A1C4-BDCA01D43CE9}" vid="{5EEEBC68-AD59-4129-81A2-C22A91E571B8}"/>
    </a:ext>
  </a:extLst>
</a:theme>
</file>

<file path=ppt/theme/theme2.xml><?xml version="1.0" encoding="utf-8"?>
<a:theme xmlns:a="http://schemas.openxmlformats.org/drawingml/2006/main" name="1_Theme1">
  <a:themeElements>
    <a:clrScheme name="ND EPSCoR">
      <a:dk1>
        <a:srgbClr val="00567D"/>
      </a:dk1>
      <a:lt1>
        <a:sysClr val="window" lastClr="FFFFFF"/>
      </a:lt1>
      <a:dk2>
        <a:srgbClr val="000000"/>
      </a:dk2>
      <a:lt2>
        <a:srgbClr val="80BC00"/>
      </a:lt2>
      <a:accent1>
        <a:srgbClr val="5B9BD5"/>
      </a:accent1>
      <a:accent2>
        <a:srgbClr val="80BC00"/>
      </a:accent2>
      <a:accent3>
        <a:srgbClr val="A5A5A5"/>
      </a:accent3>
      <a:accent4>
        <a:srgbClr val="954F72"/>
      </a:accent4>
      <a:accent5>
        <a:srgbClr val="4472C4"/>
      </a:accent5>
      <a:accent6>
        <a:srgbClr val="80BC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14EB482-F30B-4448-A1C4-BDCA01D43CE9}" vid="{5EEEBC68-AD59-4129-81A2-C22A91E571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133</TotalTime>
  <Words>687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Theme1</vt:lpstr>
      <vt:lpstr>1_Theme1</vt:lpstr>
      <vt:lpstr>Senses and Perception in Nature  (From Perception to Understanding to Empathy)</vt:lpstr>
      <vt:lpstr>The Senses</vt:lpstr>
      <vt:lpstr>Other Senses</vt:lpstr>
      <vt:lpstr>Other Senses from other organisms</vt:lpstr>
      <vt:lpstr>Is it possible to lose senses?</vt:lpstr>
      <vt:lpstr>The Five Senses</vt:lpstr>
      <vt:lpstr>PowerPoint Presentation</vt:lpstr>
      <vt:lpstr>Understanding….</vt:lpstr>
      <vt:lpstr>The Senses in our language</vt:lpstr>
      <vt:lpstr>Empathy …</vt:lpstr>
      <vt:lpstr>Learning Objectives: </vt:lpstr>
      <vt:lpstr>Description of the hands-on activities:  </vt:lpstr>
      <vt:lpstr>Description of the hands-on activities: </vt:lpstr>
      <vt:lpstr>Description of the hands-on activities:  </vt:lpstr>
    </vt:vector>
  </TitlesOfParts>
  <Company>Sitting Bull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 Middle School Science Sunday Academy  The Human Senses and Perception</dc:title>
  <dc:creator>Mafany Mongoh</dc:creator>
  <cp:lastModifiedBy>Megan Even</cp:lastModifiedBy>
  <cp:revision>14</cp:revision>
  <dcterms:created xsi:type="dcterms:W3CDTF">2019-04-09T06:42:14Z</dcterms:created>
  <dcterms:modified xsi:type="dcterms:W3CDTF">2019-10-30T15:34:08Z</dcterms:modified>
</cp:coreProperties>
</file>