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sldIdLst>
    <p:sldId id="257" r:id="rId2"/>
    <p:sldId id="268" r:id="rId3"/>
    <p:sldId id="258" r:id="rId4"/>
    <p:sldId id="275" r:id="rId5"/>
    <p:sldId id="273" r:id="rId6"/>
    <p:sldId id="269" r:id="rId7"/>
    <p:sldId id="272" r:id="rId8"/>
    <p:sldId id="271" r:id="rId9"/>
    <p:sldId id="282" r:id="rId10"/>
    <p:sldId id="281" r:id="rId11"/>
    <p:sldId id="280" r:id="rId12"/>
    <p:sldId id="276" r:id="rId13"/>
    <p:sldId id="274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7D"/>
    <a:srgbClr val="80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E0A6DE-8E70-455D-81E4-8898E64F5D83}" v="834" dt="2019-06-12T16:14:54.057"/>
    <p1510:client id="{E137284A-8505-419F-B71B-84F6B3711868}" v="1693" dt="2019-06-11T21:28:19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7520" autoAdjust="0"/>
  </p:normalViewPr>
  <p:slideViewPr>
    <p:cSldViewPr snapToGrid="0" showGuides="1">
      <p:cViewPr varScale="1">
        <p:scale>
          <a:sx n="64" d="100"/>
          <a:sy n="64" d="100"/>
        </p:scale>
        <p:origin x="600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157DD-D0F7-4F8C-A4A2-843CAB9736CF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6E280-104B-40C2-8F7C-A96F9A421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4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days activities. One activity in class before lunch, two lab activities after lunch.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2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Parts used, how light travels/is detected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6E280-104B-40C2-8F7C-A96F9A4219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01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Mission of the CSMS is developing more sustainable materials using chemistry and engineering. Multiple research topics including: 1) synthesis of polymers from bio-based monomers, 2) development of self-degrading polymers, and 3) incorporation of natural materials into materials to develop new properties.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97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Mission of the CSMS is developing more sustainable materials using chemistry and engineering. Multiple research topics including: 1) synthesis of polymers from bio-based monomers, 2) development of self-degrading polymers, and 3) incorporation of natural materials into materials to develop new properties.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39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days activities. One activity in class before lunch, two lab activities after lunch.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55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days activities. One activity in class before lunch, two lab activities after lunch.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89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days activities. One activity in class before lunch, two lab activities after lunch.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27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days activities. One activity in class before lunch, two lab activities after lunch.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5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40D2-BF58-465D-8282-B59BC9A150F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U:\Forms\EPSCoR logo\VPRC 8669 EPSCOR logo Full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3" b="8520"/>
          <a:stretch/>
        </p:blipFill>
        <p:spPr bwMode="auto">
          <a:xfrm>
            <a:off x="4032200" y="5511054"/>
            <a:ext cx="4166421" cy="120985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1524001" y="3978275"/>
            <a:ext cx="9144000" cy="140335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00567D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95165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40D2-BF58-465D-8282-B59BC9A150F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24622" y="365125"/>
            <a:ext cx="10739887" cy="599254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ln w="28575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38200" y="452927"/>
            <a:ext cx="10515600" cy="5792598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ln w="28575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9" name="Picture 8" descr="U:\Forms\EPSCoR logo\VPRC 8669 EPSCOR logo Full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3" b="8520"/>
          <a:stretch/>
        </p:blipFill>
        <p:spPr bwMode="auto">
          <a:xfrm>
            <a:off x="5037268" y="5877232"/>
            <a:ext cx="2083281" cy="63308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57275" y="647700"/>
            <a:ext cx="10048875" cy="966769"/>
          </a:xfrm>
        </p:spPr>
        <p:txBody>
          <a:bodyPr/>
          <a:lstStyle>
            <a:lvl1pPr marL="0" indent="0">
              <a:buNone/>
              <a:defRPr sz="4000">
                <a:solidFill>
                  <a:srgbClr val="00567D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1047750" y="1905000"/>
            <a:ext cx="10048875" cy="3760788"/>
          </a:xfrm>
        </p:spPr>
        <p:txBody>
          <a:bodyPr/>
          <a:lstStyle>
            <a:lvl1pPr>
              <a:defRPr sz="3200">
                <a:solidFill>
                  <a:srgbClr val="00567D"/>
                </a:solidFill>
              </a:defRPr>
            </a:lvl1pPr>
            <a:lvl2pPr>
              <a:defRPr sz="2800">
                <a:solidFill>
                  <a:srgbClr val="00567D"/>
                </a:solidFill>
              </a:defRPr>
            </a:lvl2pPr>
            <a:lvl3pPr>
              <a:defRPr sz="2600">
                <a:solidFill>
                  <a:srgbClr val="00567D"/>
                </a:solidFill>
              </a:defRPr>
            </a:lvl3pPr>
            <a:lvl4pPr>
              <a:defRPr sz="2400">
                <a:solidFill>
                  <a:srgbClr val="00567D"/>
                </a:solidFill>
              </a:defRPr>
            </a:lvl4pPr>
            <a:lvl5pPr>
              <a:defRPr>
                <a:solidFill>
                  <a:srgbClr val="00567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03357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22725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00567D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227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567D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67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40D2-BF58-465D-8282-B59BC9A15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3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59737"/>
            <a:ext cx="10515600" cy="1330952"/>
          </a:xfrm>
        </p:spPr>
        <p:txBody>
          <a:bodyPr/>
          <a:lstStyle>
            <a:lvl1pPr>
              <a:defRPr>
                <a:solidFill>
                  <a:srgbClr val="00567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rgbClr val="0056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371850"/>
          </a:xfrm>
        </p:spPr>
        <p:txBody>
          <a:bodyPr/>
          <a:lstStyle>
            <a:lvl1pPr>
              <a:defRPr>
                <a:solidFill>
                  <a:srgbClr val="00567D"/>
                </a:solidFill>
              </a:defRPr>
            </a:lvl1pPr>
            <a:lvl2pPr>
              <a:defRPr>
                <a:solidFill>
                  <a:srgbClr val="00567D"/>
                </a:solidFill>
              </a:defRPr>
            </a:lvl2pPr>
          </a:lstStyle>
          <a:p>
            <a:pPr lvl="0"/>
            <a:r>
              <a:rPr lang="en-US" dirty="0"/>
              <a:t>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rgbClr val="0056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71850"/>
          </a:xfrm>
        </p:spPr>
        <p:txBody>
          <a:bodyPr/>
          <a:lstStyle>
            <a:lvl1pPr>
              <a:defRPr>
                <a:solidFill>
                  <a:srgbClr val="00567D"/>
                </a:solidFill>
              </a:defRPr>
            </a:lvl1pPr>
            <a:lvl2pPr>
              <a:defRPr>
                <a:solidFill>
                  <a:srgbClr val="00567D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40D2-BF58-465D-8282-B59BC9A15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7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67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40D2-BF58-465D-8282-B59BC9A15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7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40D2-BF58-465D-8282-B59BC9A15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6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00567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>
                <a:solidFill>
                  <a:srgbClr val="00567D"/>
                </a:solidFill>
              </a:defRPr>
            </a:lvl1pPr>
            <a:lvl2pPr>
              <a:defRPr sz="2800">
                <a:solidFill>
                  <a:srgbClr val="00567D"/>
                </a:solidFill>
              </a:defRPr>
            </a:lvl2pPr>
            <a:lvl3pPr>
              <a:defRPr sz="2400">
                <a:solidFill>
                  <a:srgbClr val="00567D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567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40D2-BF58-465D-8282-B59BC9A15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567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666751"/>
            <a:ext cx="6172200" cy="5194300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00567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567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40D2-BF58-465D-8282-B59BC9A15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24414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203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10/17/2018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A40D2-BF58-465D-8282-B59BC9A150F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8862" y="444749"/>
            <a:ext cx="10754276" cy="59685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28599" y="552449"/>
            <a:ext cx="10534801" cy="5724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53492" y="5858587"/>
            <a:ext cx="2085013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1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78" r:id="rId4"/>
    <p:sldLayoutId id="2147483686" r:id="rId5"/>
    <p:sldLayoutId id="2147483679" r:id="rId6"/>
    <p:sldLayoutId id="2147483681" r:id="rId7"/>
    <p:sldLayoutId id="2147483682" r:id="rId8"/>
    <p:sldLayoutId id="2147483687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phet.colorado.edu/sims/html/wave-interference/latest/wave-interference_e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uvm.edu/~dahammon/Structural_Colors/Structural_Colors/Blue_Morpho_Movi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Characterization of Gold Nanoparticles with a Papercraft Spectrometer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6/11/2019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40D2-BF58-465D-8282-B59BC9A150F5}" type="slidenum">
              <a:rPr lang="en-US" smtClean="0"/>
              <a:t>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Alexander Parent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Center for Sustainable Materials Science 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North Dakota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87482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0" y="617002"/>
            <a:ext cx="10515600" cy="966788"/>
          </a:xfrm>
        </p:spPr>
        <p:txBody>
          <a:bodyPr>
            <a:normAutofit fontScale="90000"/>
          </a:bodyPr>
          <a:lstStyle/>
          <a:p>
            <a:r>
              <a:rPr lang="en-US" dirty="0"/>
              <a:t>CSMS: Center for Sustainable Materials Science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11148"/>
          <a:stretch/>
        </p:blipFill>
        <p:spPr>
          <a:xfrm>
            <a:off x="1193799" y="1641642"/>
            <a:ext cx="2990153" cy="1552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895" y="1536092"/>
            <a:ext cx="2588209" cy="1941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549" y="3760572"/>
            <a:ext cx="8587210" cy="180783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7205"/>
            <a:ext cx="10515600" cy="104348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Nanoparticles and How are They Made?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00683"/>
            <a:ext cx="10058400" cy="44721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Particles with three dimensions between 1 and 100 nm</a:t>
            </a:r>
          </a:p>
          <a:p>
            <a:r>
              <a:rPr lang="en-US" dirty="0"/>
              <a:t>Produced naturally during combustion (of wood, coal,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Can be made synthetically via a top-down (wearing-away) or bottom-up (growing) approach</a:t>
            </a:r>
          </a:p>
          <a:p>
            <a:r>
              <a:rPr lang="en-US" dirty="0"/>
              <a:t>Colloids are suspensions of nanoparticles in a solution</a:t>
            </a:r>
          </a:p>
          <a:p>
            <a:r>
              <a:rPr lang="en-US" dirty="0"/>
              <a:t>Typically formed via bottom-up approach</a:t>
            </a:r>
          </a:p>
          <a:p>
            <a:r>
              <a:rPr lang="en-US" dirty="0"/>
              <a:t>To make a colloid need to keep nanoparticles from: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Getting too big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Sticking to one another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Precipitating out of solution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8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8659"/>
            <a:ext cx="10515600" cy="1043483"/>
          </a:xfrm>
        </p:spPr>
        <p:txBody>
          <a:bodyPr>
            <a:normAutofit/>
          </a:bodyPr>
          <a:lstStyle/>
          <a:p>
            <a:r>
              <a:rPr lang="en-US" dirty="0"/>
              <a:t>Making Colloids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9792"/>
            <a:ext cx="10058400" cy="4472194"/>
          </a:xfrm>
        </p:spPr>
        <p:txBody>
          <a:bodyPr>
            <a:normAutofit/>
          </a:bodyPr>
          <a:lstStyle/>
          <a:p>
            <a:r>
              <a:rPr lang="en-US" dirty="0"/>
              <a:t>To make a colloid need to keep nanoparticles from: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Getting too big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Sticking to one another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Precipitating out of solution</a:t>
            </a:r>
          </a:p>
          <a:p>
            <a:r>
              <a:rPr lang="en-US" dirty="0"/>
              <a:t>Capping molecules can keep nanoparticles from getting too big and sticking to one another</a:t>
            </a:r>
          </a:p>
          <a:p>
            <a:r>
              <a:rPr lang="en-US" dirty="0"/>
              <a:t>Surfactants keep nanoparticles from precipitating</a:t>
            </a:r>
          </a:p>
          <a:p>
            <a:r>
              <a:rPr lang="en-US" dirty="0"/>
              <a:t>What is a surfactant?</a:t>
            </a:r>
          </a:p>
          <a:p>
            <a:r>
              <a:rPr lang="en-US" dirty="0"/>
              <a:t>Molecule that stabilizes the interaction between a liquid and another substance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987906-50AE-4A0C-98ED-6757495F8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55" b="73686"/>
          <a:stretch/>
        </p:blipFill>
        <p:spPr>
          <a:xfrm>
            <a:off x="8960832" y="622539"/>
            <a:ext cx="2164368" cy="16271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3DD00A-954D-4707-9AB8-0D3B0016D654}"/>
              </a:ext>
            </a:extLst>
          </p:cNvPr>
          <p:cNvSpPr/>
          <p:nvPr/>
        </p:nvSpPr>
        <p:spPr>
          <a:xfrm>
            <a:off x="8756613" y="2136506"/>
            <a:ext cx="2597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Lee, H.-Y.; Shin, S. H. R.; </a:t>
            </a:r>
            <a:r>
              <a:rPr lang="en-US" sz="1200" dirty="0" err="1"/>
              <a:t>Abezgauz</a:t>
            </a:r>
            <a:r>
              <a:rPr lang="en-US" sz="1200" dirty="0"/>
              <a:t>, L. L.; Lewis, S. A.; </a:t>
            </a:r>
            <a:r>
              <a:rPr lang="en-US" sz="1200" dirty="0" err="1"/>
              <a:t>Chirsan</a:t>
            </a:r>
            <a:r>
              <a:rPr lang="en-US" sz="1200" dirty="0"/>
              <a:t>, A. M.; </a:t>
            </a:r>
            <a:r>
              <a:rPr lang="en-US" sz="1200" dirty="0" err="1"/>
              <a:t>Danino</a:t>
            </a:r>
            <a:r>
              <a:rPr lang="en-US" sz="1200" dirty="0"/>
              <a:t>, D. D.; Bishop, K. J. M. </a:t>
            </a:r>
            <a:r>
              <a:rPr lang="en-US" sz="1200" i="1" dirty="0"/>
              <a:t>J. Am. Chem. Soc.</a:t>
            </a:r>
            <a:r>
              <a:rPr lang="en-US" sz="1200" dirty="0"/>
              <a:t> </a:t>
            </a:r>
            <a:r>
              <a:rPr lang="en-US" sz="1200" b="1" dirty="0"/>
              <a:t>2013</a:t>
            </a:r>
            <a:r>
              <a:rPr lang="en-US" sz="1200" dirty="0"/>
              <a:t>, </a:t>
            </a:r>
            <a:r>
              <a:rPr lang="en-US" sz="1200" i="1" dirty="0"/>
              <a:t>135</a:t>
            </a:r>
            <a:r>
              <a:rPr lang="en-US" sz="1200" dirty="0"/>
              <a:t> (16), 5950–5953.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12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7205"/>
            <a:ext cx="10515600" cy="1043483"/>
          </a:xfrm>
        </p:spPr>
        <p:txBody>
          <a:bodyPr>
            <a:normAutofit/>
          </a:bodyPr>
          <a:lstStyle/>
          <a:p>
            <a:r>
              <a:rPr lang="en-US" dirty="0"/>
              <a:t>Making Gold Nanoparticles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00683"/>
            <a:ext cx="10058400" cy="4472194"/>
          </a:xfrm>
        </p:spPr>
        <p:txBody>
          <a:bodyPr>
            <a:normAutofit/>
          </a:bodyPr>
          <a:lstStyle/>
          <a:p>
            <a:r>
              <a:rPr lang="en-US" dirty="0"/>
              <a:t>Start from a molecular gold source: HAuCl</a:t>
            </a:r>
            <a:r>
              <a:rPr lang="en-US" baseline="-25000" dirty="0"/>
              <a:t>4</a:t>
            </a:r>
          </a:p>
          <a:p>
            <a:r>
              <a:rPr lang="en-US" dirty="0"/>
              <a:t>React with tea, which contains:</a:t>
            </a:r>
          </a:p>
          <a:p>
            <a:pPr lvl="1"/>
            <a:r>
              <a:rPr lang="en-US" dirty="0"/>
              <a:t>A) Antioxidants</a:t>
            </a:r>
          </a:p>
          <a:p>
            <a:pPr lvl="1"/>
            <a:r>
              <a:rPr lang="en-US" dirty="0"/>
              <a:t>B) Surfactants</a:t>
            </a:r>
          </a:p>
          <a:p>
            <a:r>
              <a:rPr lang="en-US" dirty="0"/>
              <a:t>What will happen when the gold and tea are mixed?</a:t>
            </a:r>
          </a:p>
          <a:p>
            <a:r>
              <a:rPr lang="en-US" dirty="0"/>
              <a:t>HAuCl</a:t>
            </a:r>
            <a:r>
              <a:rPr lang="en-US" baseline="-25000" dirty="0"/>
              <a:t>4 </a:t>
            </a:r>
            <a:r>
              <a:rPr lang="en-US" dirty="0"/>
              <a:t>will </a:t>
            </a:r>
            <a:r>
              <a:rPr lang="en-US" i="1" dirty="0"/>
              <a:t>oxidize</a:t>
            </a:r>
            <a:r>
              <a:rPr lang="en-US" dirty="0"/>
              <a:t> (remove electrons from) the antioxidants in the tea, forming gold metal</a:t>
            </a:r>
          </a:p>
          <a:p>
            <a:r>
              <a:rPr lang="en-US" dirty="0"/>
              <a:t>As gold metal forms, it will be capped by surfactants, preventing the gold from growing larger than the nanoscale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8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265" y="302460"/>
            <a:ext cx="10515600" cy="1100138"/>
          </a:xfrm>
        </p:spPr>
        <p:txBody>
          <a:bodyPr/>
          <a:lstStyle/>
          <a:p>
            <a:r>
              <a:rPr lang="en-US" dirty="0"/>
              <a:t>Activity 2: Synthesizing Gold Nanoparticles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6/11/2019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40D2-BF58-465D-8282-B59BC9A150F5}" type="slidenum">
              <a:rPr lang="en-US" smtClean="0"/>
              <a:t>14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A645AD-84A6-4446-AC5F-B9E5277E3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709"/>
            <a:ext cx="10515600" cy="5006254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Put on your gloves and safety glasses.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Collect 5 mL of chloroauric acid solution, 5 mL of tea, and 100 mL of deionized water from the front of the room using 3 of your flasks/beakers.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Measure the light absorption of the HAuCl</a:t>
            </a:r>
            <a:r>
              <a:rPr lang="en-US" baseline="-25000" dirty="0"/>
              <a:t>4</a:t>
            </a:r>
            <a:r>
              <a:rPr lang="en-US" dirty="0"/>
              <a:t> solution.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Using your graduated cylinders, add 1 mL of tea and 20 mL of water to a small flask or beaker and stir gently.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While stirring, add dropwise 1.0 mL of 5 mM chloroauric acid to your diluted tea using your graduated pipette.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Record your observations.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Using your graduated cylinders, add 1 mL of tea and 40 mL of water to a small flask and stir gently.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While stirring, add dropwise 1.0 mL of 5 mM chloroauric acid to your diluted tea using your graduated pipette.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Record your observations.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Place the beakers containing your gold nanoparticle solutions between your papercraft spectrometers and your light source and take a picture. (Note, it can be difficult to get a good picture, try different positions for your spectrometer/beakers).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Compare your pictures to your picture of the light source using </a:t>
            </a:r>
            <a:r>
              <a:rPr lang="en-US" dirty="0" err="1"/>
              <a:t>spectralworkbench</a:t>
            </a:r>
            <a:r>
              <a:rPr lang="en-US" dirty="0"/>
              <a:t> or </a:t>
            </a:r>
            <a:r>
              <a:rPr lang="en-US" dirty="0" err="1"/>
              <a:t>imageJ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934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1"/>
            <a:ext cx="10515600" cy="914400"/>
          </a:xfrm>
        </p:spPr>
        <p:txBody>
          <a:bodyPr>
            <a:normAutofit/>
          </a:bodyPr>
          <a:lstStyle/>
          <a:p>
            <a:r>
              <a:rPr lang="en-US" dirty="0"/>
              <a:t>Wrap-up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1"/>
            <a:ext cx="10058400" cy="4601276"/>
          </a:xfrm>
        </p:spPr>
        <p:txBody>
          <a:bodyPr>
            <a:normAutofit/>
          </a:bodyPr>
          <a:lstStyle/>
          <a:p>
            <a:r>
              <a:rPr lang="en-US" dirty="0"/>
              <a:t>How did the colors of the gold nanoparticle solutions differ between the two solutions?</a:t>
            </a:r>
          </a:p>
          <a:p>
            <a:r>
              <a:rPr lang="en-US" dirty="0"/>
              <a:t>Why were the colors different?</a:t>
            </a:r>
          </a:p>
          <a:p>
            <a:r>
              <a:rPr lang="en-US" dirty="0"/>
              <a:t>Could you detect these differences using your spectrometer?</a:t>
            </a:r>
          </a:p>
          <a:p>
            <a:r>
              <a:rPr lang="en-US" dirty="0"/>
              <a:t>What was the greatest limitation of your spectrometer for measuring the color of the solutions?</a:t>
            </a:r>
          </a:p>
          <a:p>
            <a:r>
              <a:rPr lang="en-US" dirty="0"/>
              <a:t>What are some other experiments you could use your spectrometer for?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17859"/>
            <a:ext cx="10058400" cy="4745023"/>
          </a:xfrm>
        </p:spPr>
        <p:txBody>
          <a:bodyPr>
            <a:normAutofit/>
          </a:bodyPr>
          <a:lstStyle/>
          <a:p>
            <a:r>
              <a:rPr lang="en-US" dirty="0"/>
              <a:t>Cultural Connection	</a:t>
            </a:r>
          </a:p>
          <a:p>
            <a:r>
              <a:rPr lang="en-US" dirty="0"/>
              <a:t>How Does Light Interact with Matter?</a:t>
            </a:r>
          </a:p>
          <a:p>
            <a:r>
              <a:rPr lang="en-US" dirty="0"/>
              <a:t>Activity 1: Building a Papercraft Spectrometer</a:t>
            </a:r>
          </a:p>
          <a:p>
            <a:r>
              <a:rPr lang="en-US" dirty="0"/>
              <a:t>Lunch</a:t>
            </a:r>
          </a:p>
          <a:p>
            <a:r>
              <a:rPr lang="en-US" dirty="0"/>
              <a:t>What are Nanoparticles and how are they Made?</a:t>
            </a:r>
          </a:p>
          <a:p>
            <a:r>
              <a:rPr lang="en-US" dirty="0"/>
              <a:t>Activity 2: Synthesizing Gold Nanoparticles with Tea and Charactering their Interactions with Light</a:t>
            </a:r>
          </a:p>
          <a:p>
            <a:r>
              <a:rPr lang="en-US" dirty="0"/>
              <a:t>Wrap-up and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8968"/>
            <a:ext cx="10515600" cy="1100138"/>
          </a:xfrm>
        </p:spPr>
        <p:txBody>
          <a:bodyPr/>
          <a:lstStyle/>
          <a:p>
            <a:r>
              <a:rPr lang="en-US" dirty="0"/>
              <a:t>How Does Light Interact with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455" y="1361858"/>
            <a:ext cx="8270966" cy="4436269"/>
          </a:xfrm>
        </p:spPr>
        <p:txBody>
          <a:bodyPr>
            <a:normAutofit/>
          </a:bodyPr>
          <a:lstStyle/>
          <a:p>
            <a:r>
              <a:rPr lang="en-US" dirty="0"/>
              <a:t>Light has multiple components (colors)</a:t>
            </a:r>
          </a:p>
          <a:p>
            <a:r>
              <a:rPr lang="en-US" dirty="0"/>
              <a:t>What happens when light interacts with matter?</a:t>
            </a:r>
          </a:p>
          <a:p>
            <a:r>
              <a:rPr lang="en-US" dirty="0"/>
              <a:t>What color do objects appear to us?</a:t>
            </a:r>
          </a:p>
          <a:p>
            <a:r>
              <a:rPr lang="en-US" dirty="0"/>
              <a:t>How do different light sources affect color?</a:t>
            </a:r>
          </a:p>
          <a:p>
            <a:r>
              <a:rPr lang="en-US" dirty="0"/>
              <a:t>Predict the difference between sunlight and a fluorescent light bulb.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6/11/2019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40D2-BF58-465D-8282-B59BC9A150F5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91B8F3-2843-4577-A697-0A7D2C7947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34"/>
          <a:stretch/>
        </p:blipFill>
        <p:spPr>
          <a:xfrm>
            <a:off x="8610600" y="1133258"/>
            <a:ext cx="2354588" cy="229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9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8967"/>
            <a:ext cx="10515600" cy="955964"/>
          </a:xfrm>
        </p:spPr>
        <p:txBody>
          <a:bodyPr/>
          <a:lstStyle/>
          <a:p>
            <a:r>
              <a:rPr lang="en-US" dirty="0"/>
              <a:t>How Does Light Interact with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0865"/>
            <a:ext cx="8270966" cy="4436269"/>
          </a:xfrm>
        </p:spPr>
        <p:txBody>
          <a:bodyPr>
            <a:normAutofit/>
          </a:bodyPr>
          <a:lstStyle/>
          <a:p>
            <a:r>
              <a:rPr lang="en-US" dirty="0"/>
              <a:t>Light behaves as a wave</a:t>
            </a:r>
          </a:p>
          <a:p>
            <a:r>
              <a:rPr lang="en-US" dirty="0"/>
              <a:t>When waves pass through slits, they diffract</a:t>
            </a:r>
          </a:p>
          <a:p>
            <a:r>
              <a:rPr lang="en-US" dirty="0">
                <a:hlinkClick r:id="rId2"/>
              </a:rPr>
              <a:t>https://phet.colorado.edu/sims/html/wave-interference/latest/wave-interference_en.html</a:t>
            </a:r>
            <a:endParaRPr lang="en-US" dirty="0"/>
          </a:p>
          <a:p>
            <a:r>
              <a:rPr lang="en-US" dirty="0"/>
              <a:t>Different wavelengths (colors) of light diffract to different extents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6/11/2019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40D2-BF58-465D-8282-B59BC9A150F5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chem7e_fig_07_02.jpg">
            <a:extLst>
              <a:ext uri="{FF2B5EF4-FFF2-40B4-BE49-F238E27FC236}">
                <a16:creationId xmlns:a16="http://schemas.microsoft.com/office/drawing/2014/main" id="{5BD16062-1F63-497F-BAB2-C808CE869C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96" b="14309"/>
          <a:stretch/>
        </p:blipFill>
        <p:spPr>
          <a:xfrm>
            <a:off x="8362910" y="1354931"/>
            <a:ext cx="2545853" cy="1767909"/>
          </a:xfrm>
          <a:prstGeom prst="rect">
            <a:avLst/>
          </a:prstGeom>
        </p:spPr>
      </p:pic>
      <p:pic>
        <p:nvPicPr>
          <p:cNvPr id="8" name="Picture 7" descr="chem7e_fig_07_03b.jpg">
            <a:extLst>
              <a:ext uri="{FF2B5EF4-FFF2-40B4-BE49-F238E27FC236}">
                <a16:creationId xmlns:a16="http://schemas.microsoft.com/office/drawing/2014/main" id="{51F91C0B-2D74-4A58-9076-B6435AD9D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24" y="4078804"/>
            <a:ext cx="7366286" cy="17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1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8113"/>
            <a:ext cx="10515600" cy="988905"/>
          </a:xfrm>
        </p:spPr>
        <p:txBody>
          <a:bodyPr/>
          <a:lstStyle/>
          <a:p>
            <a:r>
              <a:rPr lang="en-US" dirty="0"/>
              <a:t>Interactions of Light and Nanomaterials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309" y="1270906"/>
            <a:ext cx="5060691" cy="34742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Visible light - between 400 and 700 nm</a:t>
            </a:r>
          </a:p>
          <a:p>
            <a:r>
              <a:rPr lang="en-US" dirty="0"/>
              <a:t>Nanomaterials about the same size as light</a:t>
            </a:r>
          </a:p>
          <a:p>
            <a:r>
              <a:rPr lang="en-US" dirty="0"/>
              <a:t>Nanomaterials can diffract light</a:t>
            </a:r>
          </a:p>
          <a:p>
            <a:r>
              <a:rPr lang="en-US" dirty="0"/>
              <a:t>Structural Color</a:t>
            </a:r>
          </a:p>
          <a:p>
            <a:r>
              <a:rPr lang="en-US" dirty="0">
                <a:hlinkClick r:id="rId2"/>
              </a:rPr>
              <a:t>Blue Morpho Movie</a:t>
            </a:r>
            <a:endParaRPr lang="en-US" dirty="0"/>
          </a:p>
          <a:p>
            <a:r>
              <a:rPr lang="en-US" dirty="0"/>
              <a:t>DVDs have same type of structure!</a:t>
            </a:r>
          </a:p>
          <a:p>
            <a:r>
              <a:rPr lang="en-US" dirty="0"/>
              <a:t>Other Examples?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6/11/2019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40D2-BF58-465D-8282-B59BC9A150F5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chem7e_fig_07_03b.jpg">
            <a:extLst>
              <a:ext uri="{FF2B5EF4-FFF2-40B4-BE49-F238E27FC236}">
                <a16:creationId xmlns:a16="http://schemas.microsoft.com/office/drawing/2014/main" id="{FF9DB1FC-D9A1-45FE-8C6D-556857146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153"/>
          <a:stretch/>
        </p:blipFill>
        <p:spPr>
          <a:xfrm>
            <a:off x="1035309" y="4320504"/>
            <a:ext cx="7366286" cy="1553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DBD22C-3B65-4C20-A5CD-13D9168A0B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33750"/>
          <a:stretch/>
        </p:blipFill>
        <p:spPr>
          <a:xfrm>
            <a:off x="6096000" y="1270906"/>
            <a:ext cx="4959512" cy="2535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CFEA96-8702-449B-9D47-BD08BC0FAB48}"/>
              </a:ext>
            </a:extLst>
          </p:cNvPr>
          <p:cNvSpPr txBox="1"/>
          <p:nvPr/>
        </p:nvSpPr>
        <p:spPr>
          <a:xfrm>
            <a:off x="6228699" y="3800716"/>
            <a:ext cx="4977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“Nanoscale Analysis – Harvard CNS” </a:t>
            </a:r>
            <a:r>
              <a:rPr lang="en-US" sz="1200" i="1" dirty="0"/>
              <a:t>Harvard University </a:t>
            </a:r>
            <a:r>
              <a:rPr lang="en-US" sz="1200" dirty="0"/>
              <a:t>09/2016 Web 07/28/2019 https://cns1.rc.fas.harvard.edu/nanoscale-analysis/</a:t>
            </a:r>
          </a:p>
        </p:txBody>
      </p:sp>
    </p:spTree>
    <p:extLst>
      <p:ext uri="{BB962C8B-B14F-4D97-AF65-F5344CB8AC3E}">
        <p14:creationId xmlns:p14="http://schemas.microsoft.com/office/powerpoint/2010/main" val="308740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265" y="302460"/>
            <a:ext cx="10515600" cy="1100138"/>
          </a:xfrm>
        </p:spPr>
        <p:txBody>
          <a:bodyPr/>
          <a:lstStyle/>
          <a:p>
            <a:r>
              <a:rPr lang="en-US" dirty="0"/>
              <a:t>Activity 1: Building a Papercraft Spectrometer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64" y="1219199"/>
            <a:ext cx="7331109" cy="445930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Construct your light entry slit using the black cardstock (see screen).</a:t>
            </a:r>
          </a:p>
          <a:p>
            <a:pPr lvl="0"/>
            <a:r>
              <a:rPr lang="en-US" dirty="0"/>
              <a:t>Carefully cut out the papercraft spectrometer along the solid shaded lines.</a:t>
            </a:r>
          </a:p>
          <a:p>
            <a:pPr lvl="0"/>
            <a:r>
              <a:rPr lang="en-US" dirty="0"/>
              <a:t>Crease the lines on windows A1, A2, and A3, with a pen, then cut them out.</a:t>
            </a:r>
          </a:p>
          <a:p>
            <a:pPr lvl="0"/>
            <a:r>
              <a:rPr lang="en-US" dirty="0"/>
              <a:t>Fold the spectrometer on the dashed and dotted lines.</a:t>
            </a:r>
          </a:p>
          <a:p>
            <a:pPr lvl="0"/>
            <a:r>
              <a:rPr lang="en-US" dirty="0"/>
              <a:t>Tape the slit over window A2.</a:t>
            </a:r>
          </a:p>
          <a:p>
            <a:pPr lvl="0"/>
            <a:r>
              <a:rPr lang="en-US" dirty="0"/>
              <a:t>Cut a DVD wedge to match the marking on window A3.</a:t>
            </a:r>
          </a:p>
          <a:p>
            <a:pPr lvl="0"/>
            <a:r>
              <a:rPr lang="en-US" dirty="0"/>
              <a:t>Tape the wedge on the window.</a:t>
            </a:r>
          </a:p>
          <a:p>
            <a:pPr lvl="0"/>
            <a:r>
              <a:rPr lang="en-US" dirty="0"/>
              <a:t>Seal your spectrometer by taping the flaps to the indicated locations.</a:t>
            </a:r>
          </a:p>
          <a:p>
            <a:pPr lvl="0"/>
            <a:r>
              <a:rPr lang="en-US" dirty="0"/>
              <a:t>Test your spectrometer by holding window A3 to your phone camera and taking a picture of sunlight and a fluorescent lightbulb.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6/11/2019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40D2-BF58-465D-8282-B59BC9A150F5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7E7B1-BDAD-4047-B956-2D7322B291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6" r="29143"/>
          <a:stretch/>
        </p:blipFill>
        <p:spPr>
          <a:xfrm rot="5400000">
            <a:off x="9364643" y="3124760"/>
            <a:ext cx="671897" cy="3006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CE0B5E-8B8F-49A2-ACF2-2E48CECEB2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2" r="41715"/>
          <a:stretch/>
        </p:blipFill>
        <p:spPr>
          <a:xfrm rot="5400000">
            <a:off x="9164433" y="2077633"/>
            <a:ext cx="1072321" cy="30063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8BDC1D-E1A1-4610-8E51-C31822D7AA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0" r="46032"/>
          <a:stretch/>
        </p:blipFill>
        <p:spPr>
          <a:xfrm rot="5400000">
            <a:off x="9419470" y="1056692"/>
            <a:ext cx="623203" cy="30673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B1AEB8-0771-459C-9D18-B228B647FF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8" r="50289"/>
          <a:stretch/>
        </p:blipFill>
        <p:spPr>
          <a:xfrm rot="5400000">
            <a:off x="9273772" y="146141"/>
            <a:ext cx="914599" cy="30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5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/>
              <a:t>your spectrometer work?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6/11/2019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40D2-BF58-465D-8282-B59BC9A150F5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57A9FA-28C8-4C3E-A159-EE7477621B23}"/>
              </a:ext>
            </a:extLst>
          </p:cNvPr>
          <p:cNvSpPr txBox="1">
            <a:spLocks/>
          </p:cNvSpPr>
          <p:nvPr/>
        </p:nvSpPr>
        <p:spPr>
          <a:xfrm>
            <a:off x="1254826" y="1635850"/>
            <a:ext cx="7823860" cy="16951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/>
              <a:t>What does your spectrometer slit do?</a:t>
            </a:r>
          </a:p>
          <a:p>
            <a:pPr marL="285750" indent="-285750"/>
            <a:r>
              <a:rPr lang="en-US" dirty="0"/>
              <a:t>What does the DVD do?</a:t>
            </a:r>
          </a:p>
          <a:p>
            <a:pPr marL="285750" indent="-285750"/>
            <a:r>
              <a:rPr lang="en-US" dirty="0"/>
              <a:t>What does your cellphone camera do?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1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265" y="302460"/>
            <a:ext cx="10515600" cy="1100138"/>
          </a:xfrm>
        </p:spPr>
        <p:txBody>
          <a:bodyPr/>
          <a:lstStyle/>
          <a:p>
            <a:r>
              <a:rPr lang="en-US" dirty="0"/>
              <a:t>Comparing different images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6/11/2019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40D2-BF58-465D-8282-B59BC9A150F5}" type="slidenum">
              <a:rPr lang="en-US" smtClean="0"/>
              <a:t>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A645AD-84A6-4446-AC5F-B9E5277E3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0009"/>
            <a:ext cx="10515600" cy="935182"/>
          </a:xfrm>
        </p:spPr>
        <p:txBody>
          <a:bodyPr>
            <a:normAutofit/>
          </a:bodyPr>
          <a:lstStyle/>
          <a:p>
            <a:r>
              <a:rPr lang="en-US" dirty="0"/>
              <a:t>How many differences are there between the picture on the left, and the picture on the right? (5 min)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1C5FEA-4C66-495E-B61E-4079ADE91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54" y="1922269"/>
            <a:ext cx="5142581" cy="28357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803C92-7CF5-4F4A-953A-127E68416E54}"/>
              </a:ext>
            </a:extLst>
          </p:cNvPr>
          <p:cNvSpPr/>
          <p:nvPr/>
        </p:nvSpPr>
        <p:spPr>
          <a:xfrm>
            <a:off x="1171698" y="4758035"/>
            <a:ext cx="80692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Muband</a:t>
            </a:r>
            <a:r>
              <a:rPr lang="en-US" sz="1200" dirty="0"/>
              <a:t> “Spot the Difference” 3/30/2007 Web 07/28/2019 https://commons.wikimedia.org/wiki/File:Spot_the_difference.png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FB17269-C4CB-44F3-B831-760D5C4FBF75}"/>
              </a:ext>
            </a:extLst>
          </p:cNvPr>
          <p:cNvSpPr txBox="1">
            <a:spLocks/>
          </p:cNvSpPr>
          <p:nvPr/>
        </p:nvSpPr>
        <p:spPr>
          <a:xfrm>
            <a:off x="927265" y="5001043"/>
            <a:ext cx="10515600" cy="935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Much easier to see differences by subtracting one image from the other </a:t>
            </a:r>
          </a:p>
          <a:p>
            <a:r>
              <a:rPr lang="en-US" dirty="0"/>
              <a:t>Difference spectra used to detect changes in scientific measurements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ECF045-EB62-46BC-8A85-E2DEFA124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87" y="1920439"/>
            <a:ext cx="2572950" cy="28375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7C4D14-FD29-4491-8F01-F40CCAAB2EF3}"/>
              </a:ext>
            </a:extLst>
          </p:cNvPr>
          <p:cNvSpPr txBox="1"/>
          <p:nvPr/>
        </p:nvSpPr>
        <p:spPr>
          <a:xfrm>
            <a:off x="9505950" y="1884860"/>
            <a:ext cx="1612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Difference map created by Dr. Parent using ImageJ https://imagej.nih.gov/ij/index.html</a:t>
            </a:r>
          </a:p>
        </p:txBody>
      </p:sp>
    </p:spTree>
    <p:extLst>
      <p:ext uri="{BB962C8B-B14F-4D97-AF65-F5344CB8AC3E}">
        <p14:creationId xmlns:p14="http://schemas.microsoft.com/office/powerpoint/2010/main" val="44282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0" y="617002"/>
            <a:ext cx="10515600" cy="966788"/>
          </a:xfrm>
        </p:spPr>
        <p:txBody>
          <a:bodyPr>
            <a:normAutofit/>
          </a:bodyPr>
          <a:lstStyle/>
          <a:p>
            <a:r>
              <a:rPr lang="en-US" dirty="0"/>
              <a:t>Lunch Break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0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ND EPSCoR">
      <a:dk1>
        <a:srgbClr val="00567D"/>
      </a:dk1>
      <a:lt1>
        <a:sysClr val="window" lastClr="FFFFFF"/>
      </a:lt1>
      <a:dk2>
        <a:srgbClr val="000000"/>
      </a:dk2>
      <a:lt2>
        <a:srgbClr val="80BC00"/>
      </a:lt2>
      <a:accent1>
        <a:srgbClr val="5B9BD5"/>
      </a:accent1>
      <a:accent2>
        <a:srgbClr val="80BC00"/>
      </a:accent2>
      <a:accent3>
        <a:srgbClr val="A5A5A5"/>
      </a:accent3>
      <a:accent4>
        <a:srgbClr val="954F72"/>
      </a:accent4>
      <a:accent5>
        <a:srgbClr val="4472C4"/>
      </a:accent5>
      <a:accent6>
        <a:srgbClr val="80BC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708</TotalTime>
  <Words>1216</Words>
  <Application>Microsoft Office PowerPoint</Application>
  <PresentationFormat>Widescreen</PresentationFormat>
  <Paragraphs>139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Characterization of Gold Nanoparticles with a Papercraft Spectrometer</vt:lpstr>
      <vt:lpstr>Overview</vt:lpstr>
      <vt:lpstr>How Does Light Interact with Matter?</vt:lpstr>
      <vt:lpstr>How Does Light Interact with Matter?</vt:lpstr>
      <vt:lpstr>Interactions of Light and Nanomaterials</vt:lpstr>
      <vt:lpstr>Activity 1: Building a Papercraft Spectrometer</vt:lpstr>
      <vt:lpstr>How does your spectrometer work?</vt:lpstr>
      <vt:lpstr>Comparing different images</vt:lpstr>
      <vt:lpstr>Lunch Break</vt:lpstr>
      <vt:lpstr>CSMS: Center for Sustainable Materials Science</vt:lpstr>
      <vt:lpstr>What are Nanoparticles and How are They Made?</vt:lpstr>
      <vt:lpstr>Making Colloids</vt:lpstr>
      <vt:lpstr>Making Gold Nanoparticles</vt:lpstr>
      <vt:lpstr>Activity 2: Synthesizing Gold Nanoparticles</vt:lpstr>
      <vt:lpstr>Wrap-up</vt:lpstr>
    </vt:vector>
  </TitlesOfParts>
  <Company>NDSU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Rusch, Kelly</dc:creator>
  <cp:lastModifiedBy>Megan Even</cp:lastModifiedBy>
  <cp:revision>50</cp:revision>
  <dcterms:created xsi:type="dcterms:W3CDTF">2018-10-15T14:10:44Z</dcterms:created>
  <dcterms:modified xsi:type="dcterms:W3CDTF">2019-10-30T15:05:10Z</dcterms:modified>
</cp:coreProperties>
</file>