
<file path=[Content_Types].xml><?xml version="1.0" encoding="utf-8"?>
<Types xmlns="http://schemas.openxmlformats.org/package/2006/content-types">
  <Default Extension="png" ContentType="image/png"/>
  <Default Extension="jpeg" ContentType="image/jpeg"/>
  <Default Extension="webp"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0" r:id="rId2"/>
    <p:sldId id="267" r:id="rId3"/>
    <p:sldId id="261" r:id="rId4"/>
    <p:sldId id="262" r:id="rId5"/>
    <p:sldId id="263" r:id="rId6"/>
    <p:sldId id="264" r:id="rId7"/>
    <p:sldId id="269" r:id="rId8"/>
    <p:sldId id="270" r:id="rId9"/>
    <p:sldId id="271" r:id="rId10"/>
    <p:sldId id="272" r:id="rId11"/>
    <p:sldId id="268" r:id="rId12"/>
    <p:sldId id="265" r:id="rId13"/>
    <p:sldId id="266" r:id="rId14"/>
    <p:sldId id="257" r:id="rId15"/>
    <p:sldId id="27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C00"/>
    <a:srgbClr val="005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showGuides="1">
      <p:cViewPr varScale="1">
        <p:scale>
          <a:sx n="60" d="100"/>
          <a:sy n="60" d="100"/>
        </p:scale>
        <p:origin x="1336" y="5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157DD-D0F7-4F8C-A4A2-843CAB9736CF}" type="datetimeFigureOut">
              <a:rPr lang="en-US" smtClean="0"/>
              <a:t>10/30/2019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6E280-104B-40C2-8F7C-A96F9A42198B}" type="slidenum">
              <a:rPr lang="en-US" smtClean="0"/>
              <a:t>‹#›</a:t>
            </a:fld>
            <a:endParaRPr lang="en-US"/>
          </a:p>
        </p:txBody>
      </p:sp>
    </p:spTree>
    <p:extLst>
      <p:ext uri="{BB962C8B-B14F-4D97-AF65-F5344CB8AC3E}">
        <p14:creationId xmlns:p14="http://schemas.microsoft.com/office/powerpoint/2010/main" val="2434544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543466" y="552093"/>
            <a:ext cx="8054915" cy="5727939"/>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8" name="Rectangle 7"/>
          <p:cNvSpPr/>
          <p:nvPr userDrawn="1"/>
        </p:nvSpPr>
        <p:spPr>
          <a:xfrm>
            <a:off x="657766" y="681487"/>
            <a:ext cx="7811219" cy="548640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ctrTitle" hasCustomPrompt="1"/>
          </p:nvPr>
        </p:nvSpPr>
        <p:spPr>
          <a:xfrm>
            <a:off x="743484" y="1122363"/>
            <a:ext cx="7631395" cy="2387600"/>
          </a:xfrm>
        </p:spPr>
        <p:txBody>
          <a:bodyPr anchor="b">
            <a:normAutofit/>
          </a:bodyPr>
          <a:lstStyle>
            <a:lvl1pPr algn="ctr">
              <a:defRPr sz="4400" b="1">
                <a:solidFill>
                  <a:srgbClr val="00567D"/>
                </a:solidFill>
                <a:latin typeface="+mn-lt"/>
              </a:defRPr>
            </a:lvl1pPr>
          </a:lstStyle>
          <a:p>
            <a:r>
              <a:rPr lang="en-US" dirty="0"/>
              <a:t>ND EPSCoR Template             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10/17/2018</a:t>
            </a:r>
          </a:p>
        </p:txBody>
      </p:sp>
      <p:sp>
        <p:nvSpPr>
          <p:cNvPr id="6" name="Slide Number Placeholder 5"/>
          <p:cNvSpPr>
            <a:spLocks noGrp="1"/>
          </p:cNvSpPr>
          <p:nvPr>
            <p:ph type="sldNum" sz="quarter" idx="12"/>
          </p:nvPr>
        </p:nvSpPr>
        <p:spPr/>
        <p:txBody>
          <a:bodyPr/>
          <a:lstStyle/>
          <a:p>
            <a:fld id="{8C5A40D2-BF58-465D-8282-B59BC9A150F5}" type="slidenum">
              <a:rPr lang="en-US" smtClean="0"/>
              <a:t>‹#›</a:t>
            </a:fld>
            <a:endParaRPr lang="en-US"/>
          </a:p>
        </p:txBody>
      </p:sp>
      <p:pic>
        <p:nvPicPr>
          <p:cNvPr id="7" name="Picture 6"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2686050" y="5533845"/>
            <a:ext cx="3532517" cy="1209855"/>
          </a:xfrm>
          <a:prstGeom prst="rect">
            <a:avLst/>
          </a:prstGeom>
          <a:noFill/>
          <a:ln>
            <a:noFill/>
          </a:ln>
        </p:spPr>
      </p:pic>
    </p:spTree>
    <p:extLst>
      <p:ext uri="{BB962C8B-B14F-4D97-AF65-F5344CB8AC3E}">
        <p14:creationId xmlns:p14="http://schemas.microsoft.com/office/powerpoint/2010/main" val="3272811989"/>
      </p:ext>
    </p:extLst>
  </p:cSld>
  <p:clrMapOvr>
    <a:masterClrMapping/>
  </p:clrMapOvr>
  <p:extLst mod="1">
    <p:ext uri="{DCECCB84-F9BA-43D5-87BE-67443E8EF086}">
      <p15:sldGuideLst xmlns:p15="http://schemas.microsoft.com/office/powerpoint/2012/main">
        <p15:guide id="1" orient="horz" pos="4248"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11" name="Rectangle 10"/>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26393" y="803305"/>
            <a:ext cx="7665578" cy="887384"/>
          </a:xfrm>
        </p:spPr>
        <p:txBody>
          <a:bodyPr>
            <a:normAutofit/>
          </a:bodyPr>
          <a:lstStyle>
            <a:lvl1pPr>
              <a:defRPr sz="3600" b="1">
                <a:solidFill>
                  <a:srgbClr val="00567D"/>
                </a:solidFill>
                <a:latin typeface="+mn-lt"/>
              </a:defRPr>
            </a:lvl1pPr>
          </a:lstStyle>
          <a:p>
            <a:r>
              <a:rPr lang="en-US" dirty="0"/>
              <a:t>Click to edit Master title style</a:t>
            </a:r>
          </a:p>
        </p:txBody>
      </p:sp>
      <p:sp>
        <p:nvSpPr>
          <p:cNvPr id="3" name="Content Placeholder 2"/>
          <p:cNvSpPr>
            <a:spLocks noGrp="1"/>
          </p:cNvSpPr>
          <p:nvPr>
            <p:ph idx="1"/>
          </p:nvPr>
        </p:nvSpPr>
        <p:spPr>
          <a:xfrm>
            <a:off x="726392" y="1825625"/>
            <a:ext cx="7665579"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10/17/2018</a:t>
            </a:r>
          </a:p>
        </p:txBody>
      </p:sp>
      <p:sp>
        <p:nvSpPr>
          <p:cNvPr id="6" name="Slide Number Placeholder 5"/>
          <p:cNvSpPr>
            <a:spLocks noGrp="1"/>
          </p:cNvSpPr>
          <p:nvPr>
            <p:ph type="sldNum" sz="quarter" idx="12"/>
          </p:nvPr>
        </p:nvSpPr>
        <p:spPr/>
        <p:txBody>
          <a:bodyPr/>
          <a:lstStyle/>
          <a:p>
            <a:fld id="{8C5A40D2-BF58-465D-8282-B59BC9A150F5}" type="slidenum">
              <a:rPr lang="en-US" smtClean="0"/>
              <a:t>‹#›</a:t>
            </a:fld>
            <a:endParaRPr lang="en-US"/>
          </a:p>
        </p:txBody>
      </p:sp>
      <p:pic>
        <p:nvPicPr>
          <p:cNvPr id="10" name="Picture 9"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77950" y="6115667"/>
            <a:ext cx="1562461" cy="394652"/>
          </a:xfrm>
          <a:prstGeom prst="rect">
            <a:avLst/>
          </a:prstGeom>
          <a:noFill/>
          <a:ln>
            <a:noFill/>
          </a:ln>
        </p:spPr>
      </p:pic>
    </p:spTree>
    <p:extLst>
      <p:ext uri="{BB962C8B-B14F-4D97-AF65-F5344CB8AC3E}">
        <p14:creationId xmlns:p14="http://schemas.microsoft.com/office/powerpoint/2010/main" val="3002026004"/>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539146" y="527052"/>
            <a:ext cx="8065707" cy="5803895"/>
          </a:xfrm>
          <a:prstGeom prst="rect">
            <a:avLst/>
          </a:prstGeom>
        </p:spPr>
      </p:pic>
      <p:sp>
        <p:nvSpPr>
          <p:cNvPr id="9" name="Rectangle 8"/>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26393" y="794759"/>
            <a:ext cx="7674124" cy="895930"/>
          </a:xfrm>
        </p:spPr>
        <p:txBody>
          <a:bodyPr>
            <a:normAutofit/>
          </a:bodyPr>
          <a:lstStyle>
            <a:lvl1pPr>
              <a:defRPr sz="3600" b="1">
                <a:solidFill>
                  <a:srgbClr val="00567D"/>
                </a:solidFill>
                <a:latin typeface="+mn-lt"/>
              </a:defRPr>
            </a:lvl1pPr>
          </a:lstStyle>
          <a:p>
            <a:r>
              <a:rPr lang="en-US" dirty="0"/>
              <a:t>Click to edit Master title style</a:t>
            </a:r>
          </a:p>
        </p:txBody>
      </p:sp>
      <p:sp>
        <p:nvSpPr>
          <p:cNvPr id="3" name="Content Placeholder 2"/>
          <p:cNvSpPr>
            <a:spLocks noGrp="1"/>
          </p:cNvSpPr>
          <p:nvPr>
            <p:ph sz="half" idx="1"/>
          </p:nvPr>
        </p:nvSpPr>
        <p:spPr>
          <a:xfrm>
            <a:off x="726392" y="1825625"/>
            <a:ext cx="378845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77120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10/17/2018</a:t>
            </a:r>
          </a:p>
        </p:txBody>
      </p:sp>
      <p:sp>
        <p:nvSpPr>
          <p:cNvPr id="7" name="Slide Number Placeholder 6"/>
          <p:cNvSpPr>
            <a:spLocks noGrp="1"/>
          </p:cNvSpPr>
          <p:nvPr>
            <p:ph type="sldNum" sz="quarter" idx="12"/>
          </p:nvPr>
        </p:nvSpPr>
        <p:spPr/>
        <p:txBody>
          <a:bodyPr/>
          <a:lstStyle/>
          <a:p>
            <a:fld id="{8C5A40D2-BF58-465D-8282-B59BC9A150F5}" type="slidenum">
              <a:rPr lang="en-US" smtClean="0"/>
              <a:t>‹#›</a:t>
            </a:fld>
            <a:endParaRPr lang="en-US"/>
          </a:p>
        </p:txBody>
      </p:sp>
      <p:pic>
        <p:nvPicPr>
          <p:cNvPr id="8" name="Picture 7" descr="U:\Forms\EPSCoR logo\VPRC 8669 EPSCOR logo Full.jpg"/>
          <p:cNvPicPr/>
          <p:nvPr userDrawn="1"/>
        </p:nvPicPr>
        <p:blipFill rotWithShape="1">
          <a:blip r:embed="rId3" cstate="print">
            <a:extLst>
              <a:ext uri="{28A0092B-C50C-407E-A947-70E740481C1C}">
                <a14:useLocalDpi xmlns:a14="http://schemas.microsoft.com/office/drawing/2010/main" val="0"/>
              </a:ext>
            </a:extLst>
          </a:blip>
          <a:srcRect t="7623" b="8520"/>
          <a:stretch/>
        </p:blipFill>
        <p:spPr bwMode="auto">
          <a:xfrm>
            <a:off x="3779291" y="6115667"/>
            <a:ext cx="1562461" cy="394652"/>
          </a:xfrm>
          <a:prstGeom prst="rect">
            <a:avLst/>
          </a:prstGeom>
          <a:noFill/>
          <a:ln>
            <a:noFill/>
          </a:ln>
        </p:spPr>
      </p:pic>
    </p:spTree>
    <p:extLst>
      <p:ext uri="{BB962C8B-B14F-4D97-AF65-F5344CB8AC3E}">
        <p14:creationId xmlns:p14="http://schemas.microsoft.com/office/powerpoint/2010/main" val="3736198227"/>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11" name="Rectangle 10"/>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17847" y="811850"/>
            <a:ext cx="7682669" cy="878839"/>
          </a:xfrm>
        </p:spPr>
        <p:txBody>
          <a:bodyPr>
            <a:normAutofit/>
          </a:bodyPr>
          <a:lstStyle>
            <a:lvl1pPr>
              <a:defRPr sz="3600" b="1">
                <a:solidFill>
                  <a:srgbClr val="00567D"/>
                </a:solidFill>
                <a:latin typeface="+mn-lt"/>
              </a:defRPr>
            </a:lvl1pPr>
          </a:lstStyle>
          <a:p>
            <a:r>
              <a:rPr lang="en-US" dirty="0"/>
              <a:t>Click to edit Master title style</a:t>
            </a:r>
          </a:p>
        </p:txBody>
      </p:sp>
      <p:sp>
        <p:nvSpPr>
          <p:cNvPr id="3" name="Text Placeholder 2"/>
          <p:cNvSpPr>
            <a:spLocks noGrp="1"/>
          </p:cNvSpPr>
          <p:nvPr>
            <p:ph type="body" idx="1"/>
          </p:nvPr>
        </p:nvSpPr>
        <p:spPr>
          <a:xfrm>
            <a:off x="717846" y="1681163"/>
            <a:ext cx="3780336"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17846" y="2505075"/>
            <a:ext cx="3780335"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681163"/>
            <a:ext cx="3771366"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1" y="2505075"/>
            <a:ext cx="377136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10/17/2018</a:t>
            </a:r>
          </a:p>
        </p:txBody>
      </p:sp>
      <p:sp>
        <p:nvSpPr>
          <p:cNvPr id="9" name="Slide Number Placeholder 8"/>
          <p:cNvSpPr>
            <a:spLocks noGrp="1"/>
          </p:cNvSpPr>
          <p:nvPr>
            <p:ph type="sldNum" sz="quarter" idx="12"/>
          </p:nvPr>
        </p:nvSpPr>
        <p:spPr/>
        <p:txBody>
          <a:bodyPr/>
          <a:lstStyle/>
          <a:p>
            <a:fld id="{8C5A40D2-BF58-465D-8282-B59BC9A150F5}" type="slidenum">
              <a:rPr lang="en-US" smtClean="0"/>
              <a:t>‹#›</a:t>
            </a:fld>
            <a:endParaRPr lang="en-US"/>
          </a:p>
        </p:txBody>
      </p:sp>
      <p:pic>
        <p:nvPicPr>
          <p:cNvPr id="10" name="Picture 9"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81649" y="6103612"/>
            <a:ext cx="1562461" cy="394652"/>
          </a:xfrm>
          <a:prstGeom prst="rect">
            <a:avLst/>
          </a:prstGeom>
          <a:noFill/>
          <a:ln>
            <a:noFill/>
          </a:ln>
        </p:spPr>
      </p:pic>
    </p:spTree>
    <p:extLst>
      <p:ext uri="{BB962C8B-B14F-4D97-AF65-F5344CB8AC3E}">
        <p14:creationId xmlns:p14="http://schemas.microsoft.com/office/powerpoint/2010/main" val="4025838407"/>
      </p:ext>
    </p:extLst>
  </p:cSld>
  <p:clrMapOvr>
    <a:masterClrMapping/>
  </p:clrMapOvr>
  <p:extLst mod="1">
    <p:ext uri="{DCECCB84-F9BA-43D5-87BE-67443E8EF086}">
      <p15:sldGuideLst xmlns:p15="http://schemas.microsoft.com/office/powerpoint/2012/main">
        <p15:guide id="1" orient="horz" pos="408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pic>
        <p:nvPicPr>
          <p:cNvPr id="7" name="Picture 6"/>
          <p:cNvPicPr>
            <a:picLocks noChangeAspect="1"/>
          </p:cNvPicPr>
          <p:nvPr userDrawn="1"/>
        </p:nvPicPr>
        <p:blipFill>
          <a:blip r:embed="rId2"/>
          <a:stretch>
            <a:fillRect/>
          </a:stretch>
        </p:blipFill>
        <p:spPr>
          <a:xfrm>
            <a:off x="639739" y="633741"/>
            <a:ext cx="7864522" cy="5590517"/>
          </a:xfrm>
          <a:prstGeom prst="rect">
            <a:avLst/>
          </a:prstGeom>
        </p:spPr>
      </p:pic>
      <p:sp>
        <p:nvSpPr>
          <p:cNvPr id="2" name="Title 1"/>
          <p:cNvSpPr>
            <a:spLocks noGrp="1"/>
          </p:cNvSpPr>
          <p:nvPr>
            <p:ph type="title"/>
          </p:nvPr>
        </p:nvSpPr>
        <p:spPr>
          <a:xfrm>
            <a:off x="726393" y="726393"/>
            <a:ext cx="7674124" cy="964296"/>
          </a:xfrm>
        </p:spPr>
        <p:txBody>
          <a:bodyPr>
            <a:normAutofit/>
          </a:bodyPr>
          <a:lstStyle>
            <a:lvl1pPr>
              <a:defRPr sz="3600" b="1">
                <a:solidFill>
                  <a:srgbClr val="00567D"/>
                </a:solidFill>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10/17/2018</a:t>
            </a:r>
          </a:p>
        </p:txBody>
      </p:sp>
      <p:sp>
        <p:nvSpPr>
          <p:cNvPr id="5" name="Slide Number Placeholder 4"/>
          <p:cNvSpPr>
            <a:spLocks noGrp="1"/>
          </p:cNvSpPr>
          <p:nvPr>
            <p:ph type="sldNum" sz="quarter" idx="12"/>
          </p:nvPr>
        </p:nvSpPr>
        <p:spPr/>
        <p:txBody>
          <a:bodyPr/>
          <a:lstStyle/>
          <a:p>
            <a:fld id="{8C5A40D2-BF58-465D-8282-B59BC9A150F5}" type="slidenum">
              <a:rPr lang="en-US" smtClean="0"/>
              <a:t>‹#›</a:t>
            </a:fld>
            <a:endParaRPr lang="en-US"/>
          </a:p>
        </p:txBody>
      </p:sp>
      <p:pic>
        <p:nvPicPr>
          <p:cNvPr id="6" name="Picture 5" descr="U:\Forms\EPSCoR logo\VPRC 8669 EPSCOR logo Full.jpg"/>
          <p:cNvPicPr/>
          <p:nvPr userDrawn="1"/>
        </p:nvPicPr>
        <p:blipFill rotWithShape="1">
          <a:blip r:embed="rId3" cstate="print">
            <a:extLst>
              <a:ext uri="{28A0092B-C50C-407E-A947-70E740481C1C}">
                <a14:useLocalDpi xmlns:a14="http://schemas.microsoft.com/office/drawing/2010/main" val="0"/>
              </a:ext>
            </a:extLst>
          </a:blip>
          <a:srcRect t="7623" b="8520"/>
          <a:stretch/>
        </p:blipFill>
        <p:spPr bwMode="auto">
          <a:xfrm>
            <a:off x="3782224" y="6055668"/>
            <a:ext cx="1562461" cy="394652"/>
          </a:xfrm>
          <a:prstGeom prst="rect">
            <a:avLst/>
          </a:prstGeom>
          <a:noFill/>
          <a:ln>
            <a:noFill/>
          </a:ln>
        </p:spPr>
      </p:pic>
    </p:spTree>
    <p:extLst>
      <p:ext uri="{BB962C8B-B14F-4D97-AF65-F5344CB8AC3E}">
        <p14:creationId xmlns:p14="http://schemas.microsoft.com/office/powerpoint/2010/main" val="296253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6" name="Rectangle 5"/>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Date Placeholder 1"/>
          <p:cNvSpPr>
            <a:spLocks noGrp="1"/>
          </p:cNvSpPr>
          <p:nvPr>
            <p:ph type="dt" sz="half" idx="10"/>
          </p:nvPr>
        </p:nvSpPr>
        <p:spPr/>
        <p:txBody>
          <a:bodyPr/>
          <a:lstStyle/>
          <a:p>
            <a:r>
              <a:rPr lang="en-US"/>
              <a:t>10/17/2018</a:t>
            </a:r>
          </a:p>
        </p:txBody>
      </p:sp>
      <p:sp>
        <p:nvSpPr>
          <p:cNvPr id="4" name="Slide Number Placeholder 3"/>
          <p:cNvSpPr>
            <a:spLocks noGrp="1"/>
          </p:cNvSpPr>
          <p:nvPr>
            <p:ph type="sldNum" sz="quarter" idx="12"/>
          </p:nvPr>
        </p:nvSpPr>
        <p:spPr/>
        <p:txBody>
          <a:bodyPr/>
          <a:lstStyle/>
          <a:p>
            <a:fld id="{8C5A40D2-BF58-465D-8282-B59BC9A150F5}" type="slidenum">
              <a:rPr lang="en-US" smtClean="0"/>
              <a:t>‹#›</a:t>
            </a:fld>
            <a:endParaRPr lang="en-US"/>
          </a:p>
        </p:txBody>
      </p:sp>
      <p:pic>
        <p:nvPicPr>
          <p:cNvPr id="5" name="Picture 4"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90769" y="6109665"/>
            <a:ext cx="1562461" cy="394652"/>
          </a:xfrm>
          <a:prstGeom prst="rect">
            <a:avLst/>
          </a:prstGeom>
          <a:noFill/>
          <a:ln>
            <a:noFill/>
          </a:ln>
        </p:spPr>
      </p:pic>
    </p:spTree>
    <p:extLst>
      <p:ext uri="{BB962C8B-B14F-4D97-AF65-F5344CB8AC3E}">
        <p14:creationId xmlns:p14="http://schemas.microsoft.com/office/powerpoint/2010/main" val="31229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9" name="Rectangle 8"/>
          <p:cNvSpPr/>
          <p:nvPr userDrawn="1"/>
        </p:nvSpPr>
        <p:spPr>
          <a:xfrm>
            <a:off x="657766" y="715993"/>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17847" y="786212"/>
            <a:ext cx="2861172" cy="1271187"/>
          </a:xfrm>
        </p:spPr>
        <p:txBody>
          <a:bodyPr anchor="b">
            <a:normAutofit/>
          </a:bodyPr>
          <a:lstStyle>
            <a:lvl1pPr>
              <a:defRPr sz="2800" b="1">
                <a:solidFill>
                  <a:srgbClr val="00567D"/>
                </a:solidFill>
                <a:latin typeface="+mn-lt"/>
              </a:defRPr>
            </a:lvl1pPr>
          </a:lstStyle>
          <a:p>
            <a:r>
              <a:rPr lang="en-US" dirty="0"/>
              <a:t>Click to edit Master title style</a:t>
            </a:r>
          </a:p>
        </p:txBody>
      </p:sp>
      <p:sp>
        <p:nvSpPr>
          <p:cNvPr id="3" name="Content Placeholder 2"/>
          <p:cNvSpPr>
            <a:spLocks noGrp="1"/>
          </p:cNvSpPr>
          <p:nvPr>
            <p:ph idx="1"/>
          </p:nvPr>
        </p:nvSpPr>
        <p:spPr>
          <a:xfrm>
            <a:off x="3693319" y="786212"/>
            <a:ext cx="4707197" cy="5074839"/>
          </a:xfrm>
        </p:spPr>
        <p:txBody>
          <a:bodyPr/>
          <a:lstStyle>
            <a:lvl1pPr>
              <a:defRPr sz="3200" b="1">
                <a:solidFill>
                  <a:srgbClr val="00567D"/>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17847" y="2057400"/>
            <a:ext cx="2861172"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r>
              <a:rPr lang="en-US"/>
              <a:t>10/17/2018</a:t>
            </a:r>
          </a:p>
        </p:txBody>
      </p:sp>
      <p:sp>
        <p:nvSpPr>
          <p:cNvPr id="7" name="Slide Number Placeholder 6"/>
          <p:cNvSpPr>
            <a:spLocks noGrp="1"/>
          </p:cNvSpPr>
          <p:nvPr>
            <p:ph type="sldNum" sz="quarter" idx="12"/>
          </p:nvPr>
        </p:nvSpPr>
        <p:spPr/>
        <p:txBody>
          <a:bodyPr/>
          <a:lstStyle/>
          <a:p>
            <a:fld id="{8C5A40D2-BF58-465D-8282-B59BC9A150F5}" type="slidenum">
              <a:rPr lang="en-US" smtClean="0"/>
              <a:t>‹#›</a:t>
            </a:fld>
            <a:endParaRPr lang="en-US"/>
          </a:p>
        </p:txBody>
      </p:sp>
      <p:pic>
        <p:nvPicPr>
          <p:cNvPr id="8" name="Picture 7"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82144" y="6103612"/>
            <a:ext cx="1562461" cy="394652"/>
          </a:xfrm>
          <a:prstGeom prst="rect">
            <a:avLst/>
          </a:prstGeom>
          <a:noFill/>
          <a:ln>
            <a:noFill/>
          </a:ln>
        </p:spPr>
      </p:pic>
    </p:spTree>
    <p:extLst>
      <p:ext uri="{BB962C8B-B14F-4D97-AF65-F5344CB8AC3E}">
        <p14:creationId xmlns:p14="http://schemas.microsoft.com/office/powerpoint/2010/main" val="177778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Rectangle 9"/>
          <p:cNvSpPr/>
          <p:nvPr userDrawn="1"/>
        </p:nvSpPr>
        <p:spPr>
          <a:xfrm>
            <a:off x="543466" y="569344"/>
            <a:ext cx="8054915" cy="57883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9" name="Rectangle 8"/>
          <p:cNvSpPr/>
          <p:nvPr userDrawn="1"/>
        </p:nvSpPr>
        <p:spPr>
          <a:xfrm>
            <a:off x="628650" y="698740"/>
            <a:ext cx="7811219" cy="5529532"/>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2" name="Title 1"/>
          <p:cNvSpPr>
            <a:spLocks noGrp="1"/>
          </p:cNvSpPr>
          <p:nvPr>
            <p:ph type="title"/>
          </p:nvPr>
        </p:nvSpPr>
        <p:spPr>
          <a:xfrm>
            <a:off x="717847" y="786212"/>
            <a:ext cx="2861172" cy="1271187"/>
          </a:xfrm>
        </p:spPr>
        <p:txBody>
          <a:bodyPr anchor="b">
            <a:normAutofit/>
          </a:bodyPr>
          <a:lstStyle>
            <a:lvl1pPr>
              <a:defRPr sz="2800" b="1">
                <a:solidFill>
                  <a:srgbClr val="00567D"/>
                </a:solidFill>
                <a:latin typeface="+mn-lt"/>
              </a:defRPr>
            </a:lvl1pPr>
          </a:lstStyle>
          <a:p>
            <a:r>
              <a:rPr lang="en-US" dirty="0"/>
              <a:t>Click to edit Master title style</a:t>
            </a:r>
          </a:p>
        </p:txBody>
      </p:sp>
      <p:sp>
        <p:nvSpPr>
          <p:cNvPr id="4" name="Text Placeholder 3"/>
          <p:cNvSpPr>
            <a:spLocks noGrp="1"/>
          </p:cNvSpPr>
          <p:nvPr>
            <p:ph type="body" sz="half" idx="2"/>
          </p:nvPr>
        </p:nvSpPr>
        <p:spPr>
          <a:xfrm>
            <a:off x="717847" y="2057400"/>
            <a:ext cx="2861172"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r>
              <a:rPr lang="en-US"/>
              <a:t>10/17/2018</a:t>
            </a:r>
          </a:p>
        </p:txBody>
      </p:sp>
      <p:sp>
        <p:nvSpPr>
          <p:cNvPr id="7" name="Slide Number Placeholder 6"/>
          <p:cNvSpPr>
            <a:spLocks noGrp="1"/>
          </p:cNvSpPr>
          <p:nvPr>
            <p:ph type="sldNum" sz="quarter" idx="12"/>
          </p:nvPr>
        </p:nvSpPr>
        <p:spPr/>
        <p:txBody>
          <a:bodyPr/>
          <a:lstStyle/>
          <a:p>
            <a:fld id="{8C5A40D2-BF58-465D-8282-B59BC9A150F5}" type="slidenum">
              <a:rPr lang="en-US" smtClean="0"/>
              <a:t>‹#›</a:t>
            </a:fld>
            <a:endParaRPr lang="en-US"/>
          </a:p>
        </p:txBody>
      </p:sp>
      <p:pic>
        <p:nvPicPr>
          <p:cNvPr id="8" name="Picture 7"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3782144" y="6103612"/>
            <a:ext cx="1562461" cy="394652"/>
          </a:xfrm>
          <a:prstGeom prst="rect">
            <a:avLst/>
          </a:prstGeom>
          <a:noFill/>
          <a:ln>
            <a:noFill/>
          </a:ln>
        </p:spPr>
      </p:pic>
      <p:sp>
        <p:nvSpPr>
          <p:cNvPr id="11" name="Picture Placeholder 2"/>
          <p:cNvSpPr>
            <a:spLocks noGrp="1" noChangeAspect="1"/>
          </p:cNvSpPr>
          <p:nvPr>
            <p:ph type="pic" idx="13"/>
          </p:nvPr>
        </p:nvSpPr>
        <p:spPr>
          <a:xfrm>
            <a:off x="3664203" y="786213"/>
            <a:ext cx="4629150" cy="50827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94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ND EPSCoR Template in 4:3</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Use the template below for presentations</a:t>
            </a:r>
          </a:p>
          <a:p>
            <a:pPr lvl="1"/>
            <a:r>
              <a:rPr lang="en-US" dirty="0"/>
              <a:t>Use RGB 308 for the blue</a:t>
            </a:r>
          </a:p>
          <a:p>
            <a:pPr lvl="2"/>
            <a:r>
              <a:rPr lang="en-US" dirty="0"/>
              <a:t>Use RGB 376 for the green</a:t>
            </a:r>
          </a:p>
          <a:p>
            <a:pPr lvl="3"/>
            <a:r>
              <a:rPr lang="en-US" dirty="0"/>
              <a:t>Ensure font size is readable for group (ex. 20)</a:t>
            </a:r>
          </a:p>
          <a:p>
            <a:pPr lvl="3"/>
            <a:r>
              <a:rPr lang="en-US" dirty="0"/>
              <a:t>Use Calibri and Verdana as preferred fonts</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10/17/2018</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A40D2-BF58-465D-8282-B59BC9A150F5}" type="slidenum">
              <a:rPr lang="en-US" smtClean="0"/>
              <a:t>‹#›</a:t>
            </a:fld>
            <a:endParaRPr lang="en-US"/>
          </a:p>
        </p:txBody>
      </p:sp>
    </p:spTree>
    <p:extLst>
      <p:ext uri="{BB962C8B-B14F-4D97-AF65-F5344CB8AC3E}">
        <p14:creationId xmlns:p14="http://schemas.microsoft.com/office/powerpoint/2010/main" val="337182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72" r:id="rId8"/>
  </p:sldLayoutIdLst>
  <p:hf hdr="0" ftr="0"/>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baseline="0">
          <a:solidFill>
            <a:srgbClr val="00567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baseline="0">
          <a:solidFill>
            <a:srgbClr val="80BC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OI2oNcbh-x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video" Target="https://www.youtube.com/embed/oo675fw9PTA" TargetMode="External"/><Relationship Id="rId4" Type="http://schemas.openxmlformats.org/officeDocument/2006/relationships/hyperlink" Target="https://youtu.be/oo675fw9PT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r>
              <a:rPr lang="en-US" dirty="0"/>
              <a:t>07/29/2019</a:t>
            </a:r>
          </a:p>
        </p:txBody>
      </p:sp>
      <p:sp>
        <p:nvSpPr>
          <p:cNvPr id="5" name="Slide Number Placeholder 4"/>
          <p:cNvSpPr>
            <a:spLocks noGrp="1"/>
          </p:cNvSpPr>
          <p:nvPr>
            <p:ph type="sldNum" sz="quarter" idx="12"/>
          </p:nvPr>
        </p:nvSpPr>
        <p:spPr/>
        <p:txBody>
          <a:bodyPr/>
          <a:lstStyle/>
          <a:p>
            <a:fld id="{8C5A40D2-BF58-465D-8282-B59BC9A150F5}" type="slidenum">
              <a:rPr lang="en-US" smtClean="0"/>
              <a:t>1</a:t>
            </a:fld>
            <a:endParaRPr lang="en-US"/>
          </a:p>
        </p:txBody>
      </p:sp>
      <p:pic>
        <p:nvPicPr>
          <p:cNvPr id="6" name="Picture 5">
            <a:extLst>
              <a:ext uri="{FF2B5EF4-FFF2-40B4-BE49-F238E27FC236}">
                <a16:creationId xmlns:a16="http://schemas.microsoft.com/office/drawing/2014/main" id="{48B0DAC6-0BB7-47F5-8671-E421DF96A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78" y="908832"/>
            <a:ext cx="7602608" cy="4313213"/>
          </a:xfrm>
          <a:prstGeom prst="rect">
            <a:avLst/>
          </a:prstGeom>
          <a:ln>
            <a:solidFill>
              <a:schemeClr val="accent6"/>
            </a:solidFill>
          </a:ln>
        </p:spPr>
      </p:pic>
      <p:sp>
        <p:nvSpPr>
          <p:cNvPr id="7" name="Title 1">
            <a:extLst>
              <a:ext uri="{FF2B5EF4-FFF2-40B4-BE49-F238E27FC236}">
                <a16:creationId xmlns:a16="http://schemas.microsoft.com/office/drawing/2014/main" id="{283917B4-96CD-40C4-B24A-B2173FE83350}"/>
              </a:ext>
            </a:extLst>
          </p:cNvPr>
          <p:cNvSpPr txBox="1">
            <a:spLocks/>
          </p:cNvSpPr>
          <p:nvPr/>
        </p:nvSpPr>
        <p:spPr>
          <a:xfrm>
            <a:off x="818378" y="734478"/>
            <a:ext cx="7735186" cy="137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1" kern="1200" baseline="0">
                <a:solidFill>
                  <a:srgbClr val="00567D"/>
                </a:solidFill>
                <a:latin typeface="+mn-lt"/>
                <a:ea typeface="+mj-ea"/>
                <a:cs typeface="+mj-cs"/>
              </a:defRPr>
            </a:lvl1pPr>
          </a:lstStyle>
          <a:p>
            <a:r>
              <a:rPr lang="en-US" dirty="0">
                <a:solidFill>
                  <a:schemeClr val="accent6"/>
                </a:solidFill>
              </a:rPr>
              <a:t>What lives in Wetlands?</a:t>
            </a:r>
            <a:br>
              <a:rPr lang="en-US" dirty="0">
                <a:cs typeface="Calibri Light"/>
              </a:rPr>
            </a:br>
            <a:endParaRPr lang="en-US" sz="4000" dirty="0">
              <a:cs typeface="Calibri Light"/>
            </a:endParaRPr>
          </a:p>
        </p:txBody>
      </p:sp>
      <p:sp>
        <p:nvSpPr>
          <p:cNvPr id="8" name="TextBox 7">
            <a:extLst>
              <a:ext uri="{FF2B5EF4-FFF2-40B4-BE49-F238E27FC236}">
                <a16:creationId xmlns:a16="http://schemas.microsoft.com/office/drawing/2014/main" id="{02421D74-705D-49A4-8F6C-CD5613F40A07}"/>
              </a:ext>
            </a:extLst>
          </p:cNvPr>
          <p:cNvSpPr txBox="1"/>
          <p:nvPr/>
        </p:nvSpPr>
        <p:spPr>
          <a:xfrm>
            <a:off x="769861" y="4977884"/>
            <a:ext cx="1667764" cy="276999"/>
          </a:xfrm>
          <a:prstGeom prst="rect">
            <a:avLst/>
          </a:prstGeom>
          <a:noFill/>
        </p:spPr>
        <p:txBody>
          <a:bodyPr wrap="none" rtlCol="0">
            <a:spAutoFit/>
          </a:bodyPr>
          <a:lstStyle/>
          <a:p>
            <a:r>
              <a:rPr lang="en-US" sz="1200" dirty="0">
                <a:solidFill>
                  <a:schemeClr val="bg1">
                    <a:lumMod val="95000"/>
                  </a:schemeClr>
                </a:solidFill>
              </a:rPr>
              <a:t>Image: ND Game &amp; Fish</a:t>
            </a:r>
          </a:p>
        </p:txBody>
      </p:sp>
      <p:sp>
        <p:nvSpPr>
          <p:cNvPr id="9" name="Subtitle 2">
            <a:extLst>
              <a:ext uri="{FF2B5EF4-FFF2-40B4-BE49-F238E27FC236}">
                <a16:creationId xmlns:a16="http://schemas.microsoft.com/office/drawing/2014/main" id="{2997316B-938A-4C03-872A-58902D880461}"/>
              </a:ext>
            </a:extLst>
          </p:cNvPr>
          <p:cNvSpPr txBox="1">
            <a:spLocks/>
          </p:cNvSpPr>
          <p:nvPr/>
        </p:nvSpPr>
        <p:spPr>
          <a:xfrm>
            <a:off x="818378" y="5116383"/>
            <a:ext cx="8029637" cy="7785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rgbClr val="00567D"/>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baseline="0">
                <a:solidFill>
                  <a:srgbClr val="80BC0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cs typeface="Calibri Light"/>
              </a:rPr>
              <a:t>NATURE Academy </a:t>
            </a:r>
            <a:r>
              <a:rPr lang="en-US" sz="1800" dirty="0"/>
              <a:t>Jon Sweetman, North Dakota State University</a:t>
            </a:r>
          </a:p>
        </p:txBody>
      </p:sp>
    </p:spTree>
    <p:extLst>
      <p:ext uri="{BB962C8B-B14F-4D97-AF65-F5344CB8AC3E}">
        <p14:creationId xmlns:p14="http://schemas.microsoft.com/office/powerpoint/2010/main" val="97937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30B44-7FC4-4B80-B3DF-4646E1CC4D9F}"/>
              </a:ext>
            </a:extLst>
          </p:cNvPr>
          <p:cNvSpPr>
            <a:spLocks noGrp="1"/>
          </p:cNvSpPr>
          <p:nvPr>
            <p:ph type="title"/>
          </p:nvPr>
        </p:nvSpPr>
        <p:spPr/>
        <p:txBody>
          <a:bodyPr/>
          <a:lstStyle/>
          <a:p>
            <a:r>
              <a:rPr lang="en-US" dirty="0"/>
              <a:t>Recap: </a:t>
            </a:r>
            <a:r>
              <a:rPr lang="en-US" dirty="0">
                <a:solidFill>
                  <a:srgbClr val="FFC000"/>
                </a:solidFill>
              </a:rPr>
              <a:t>Ecosystem Tag</a:t>
            </a:r>
            <a:endParaRPr lang="en-US" dirty="0"/>
          </a:p>
        </p:txBody>
      </p:sp>
      <p:sp>
        <p:nvSpPr>
          <p:cNvPr id="3" name="Date Placeholder 2">
            <a:extLst>
              <a:ext uri="{FF2B5EF4-FFF2-40B4-BE49-F238E27FC236}">
                <a16:creationId xmlns:a16="http://schemas.microsoft.com/office/drawing/2014/main" id="{04DB3833-7BDC-4A0A-88B3-E7E863097401}"/>
              </a:ext>
            </a:extLst>
          </p:cNvPr>
          <p:cNvSpPr>
            <a:spLocks noGrp="1"/>
          </p:cNvSpPr>
          <p:nvPr>
            <p:ph type="dt" sz="half" idx="10"/>
          </p:nvPr>
        </p:nvSpPr>
        <p:spPr/>
        <p:txBody>
          <a:bodyPr/>
          <a:lstStyle/>
          <a:p>
            <a:r>
              <a:rPr lang="en-US"/>
              <a:t>10/17/2018</a:t>
            </a:r>
          </a:p>
        </p:txBody>
      </p:sp>
      <p:sp>
        <p:nvSpPr>
          <p:cNvPr id="4" name="Slide Number Placeholder 3">
            <a:extLst>
              <a:ext uri="{FF2B5EF4-FFF2-40B4-BE49-F238E27FC236}">
                <a16:creationId xmlns:a16="http://schemas.microsoft.com/office/drawing/2014/main" id="{9562E75C-7BD0-40E8-A264-D51D338D873D}"/>
              </a:ext>
            </a:extLst>
          </p:cNvPr>
          <p:cNvSpPr>
            <a:spLocks noGrp="1"/>
          </p:cNvSpPr>
          <p:nvPr>
            <p:ph type="sldNum" sz="quarter" idx="12"/>
          </p:nvPr>
        </p:nvSpPr>
        <p:spPr/>
        <p:txBody>
          <a:bodyPr/>
          <a:lstStyle/>
          <a:p>
            <a:fld id="{8C5A40D2-BF58-465D-8282-B59BC9A150F5}" type="slidenum">
              <a:rPr lang="en-US" smtClean="0"/>
              <a:t>10</a:t>
            </a:fld>
            <a:endParaRPr lang="en-US"/>
          </a:p>
        </p:txBody>
      </p:sp>
      <p:pic>
        <p:nvPicPr>
          <p:cNvPr id="9" name="Picture 8">
            <a:extLst>
              <a:ext uri="{FF2B5EF4-FFF2-40B4-BE49-F238E27FC236}">
                <a16:creationId xmlns:a16="http://schemas.microsoft.com/office/drawing/2014/main" id="{1435F503-F64B-4E99-84BC-7CF751496F9E}"/>
              </a:ext>
            </a:extLst>
          </p:cNvPr>
          <p:cNvPicPr>
            <a:picLocks noChangeAspect="1"/>
          </p:cNvPicPr>
          <p:nvPr/>
        </p:nvPicPr>
        <p:blipFill>
          <a:blip r:embed="rId2"/>
          <a:stretch>
            <a:fillRect/>
          </a:stretch>
        </p:blipFill>
        <p:spPr>
          <a:xfrm>
            <a:off x="1719263" y="1537434"/>
            <a:ext cx="5437676" cy="4312014"/>
          </a:xfrm>
          <a:prstGeom prst="rect">
            <a:avLst/>
          </a:prstGeom>
        </p:spPr>
      </p:pic>
    </p:spTree>
    <p:extLst>
      <p:ext uri="{BB962C8B-B14F-4D97-AF65-F5344CB8AC3E}">
        <p14:creationId xmlns:p14="http://schemas.microsoft.com/office/powerpoint/2010/main" val="1214352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5DE0F-B57B-47A7-A664-E86B62713513}"/>
              </a:ext>
            </a:extLst>
          </p:cNvPr>
          <p:cNvSpPr>
            <a:spLocks noGrp="1"/>
          </p:cNvSpPr>
          <p:nvPr>
            <p:ph type="title"/>
          </p:nvPr>
        </p:nvSpPr>
        <p:spPr/>
        <p:txBody>
          <a:bodyPr/>
          <a:lstStyle/>
          <a:p>
            <a:r>
              <a:rPr lang="en-US" dirty="0">
                <a:solidFill>
                  <a:schemeClr val="accent5">
                    <a:lumMod val="75000"/>
                  </a:schemeClr>
                </a:solidFill>
              </a:rPr>
              <a:t>Background Info: Habitats</a:t>
            </a:r>
          </a:p>
        </p:txBody>
      </p:sp>
      <p:sp>
        <p:nvSpPr>
          <p:cNvPr id="3" name="Date Placeholder 2">
            <a:extLst>
              <a:ext uri="{FF2B5EF4-FFF2-40B4-BE49-F238E27FC236}">
                <a16:creationId xmlns:a16="http://schemas.microsoft.com/office/drawing/2014/main" id="{874A557B-AEBF-4440-ADCA-F7037AB65ACC}"/>
              </a:ext>
            </a:extLst>
          </p:cNvPr>
          <p:cNvSpPr>
            <a:spLocks noGrp="1"/>
          </p:cNvSpPr>
          <p:nvPr>
            <p:ph type="dt" sz="half" idx="10"/>
          </p:nvPr>
        </p:nvSpPr>
        <p:spPr/>
        <p:txBody>
          <a:bodyPr/>
          <a:lstStyle/>
          <a:p>
            <a:r>
              <a:rPr lang="en-US"/>
              <a:t>10/17/2018</a:t>
            </a:r>
          </a:p>
        </p:txBody>
      </p:sp>
      <p:sp>
        <p:nvSpPr>
          <p:cNvPr id="4" name="Slide Number Placeholder 3">
            <a:extLst>
              <a:ext uri="{FF2B5EF4-FFF2-40B4-BE49-F238E27FC236}">
                <a16:creationId xmlns:a16="http://schemas.microsoft.com/office/drawing/2014/main" id="{BDF2A107-69DA-4EAD-BFD8-609D46924166}"/>
              </a:ext>
            </a:extLst>
          </p:cNvPr>
          <p:cNvSpPr>
            <a:spLocks noGrp="1"/>
          </p:cNvSpPr>
          <p:nvPr>
            <p:ph type="sldNum" sz="quarter" idx="12"/>
          </p:nvPr>
        </p:nvSpPr>
        <p:spPr/>
        <p:txBody>
          <a:bodyPr/>
          <a:lstStyle/>
          <a:p>
            <a:fld id="{8C5A40D2-BF58-465D-8282-B59BC9A150F5}" type="slidenum">
              <a:rPr lang="en-US" smtClean="0"/>
              <a:t>11</a:t>
            </a:fld>
            <a:endParaRPr lang="en-US"/>
          </a:p>
        </p:txBody>
      </p:sp>
      <p:sp>
        <p:nvSpPr>
          <p:cNvPr id="5" name="Rectangle 4">
            <a:extLst>
              <a:ext uri="{FF2B5EF4-FFF2-40B4-BE49-F238E27FC236}">
                <a16:creationId xmlns:a16="http://schemas.microsoft.com/office/drawing/2014/main" id="{676EAD4A-2EFE-4EB4-BDC1-6A8126CBC71C}"/>
              </a:ext>
            </a:extLst>
          </p:cNvPr>
          <p:cNvSpPr/>
          <p:nvPr/>
        </p:nvSpPr>
        <p:spPr>
          <a:xfrm>
            <a:off x="1107829" y="1453910"/>
            <a:ext cx="7148147" cy="1815882"/>
          </a:xfrm>
          <a:prstGeom prst="rect">
            <a:avLst/>
          </a:prstGeom>
        </p:spPr>
        <p:txBody>
          <a:bodyPr wrap="square">
            <a:spAutoFit/>
          </a:bodyPr>
          <a:lstStyle/>
          <a:p>
            <a:r>
              <a:rPr lang="en-US" sz="2800" dirty="0"/>
              <a:t>A </a:t>
            </a:r>
            <a:r>
              <a:rPr lang="en-US" sz="2800" b="1" dirty="0"/>
              <a:t>habitat</a:t>
            </a:r>
            <a:r>
              <a:rPr lang="en-US" sz="2800" dirty="0"/>
              <a:t> is the place where an organism lives, feeds, breeds and shelters. </a:t>
            </a:r>
          </a:p>
          <a:p>
            <a:r>
              <a:rPr lang="en-US" sz="2800" dirty="0"/>
              <a:t>Think about your own home.  </a:t>
            </a:r>
            <a:r>
              <a:rPr lang="en-US" sz="2800" dirty="0">
                <a:solidFill>
                  <a:srgbClr val="FFC000"/>
                </a:solidFill>
              </a:rPr>
              <a:t>Why is having good habitat important for organisms?</a:t>
            </a:r>
          </a:p>
        </p:txBody>
      </p:sp>
      <p:pic>
        <p:nvPicPr>
          <p:cNvPr id="6" name="Picture 5">
            <a:extLst>
              <a:ext uri="{FF2B5EF4-FFF2-40B4-BE49-F238E27FC236}">
                <a16:creationId xmlns:a16="http://schemas.microsoft.com/office/drawing/2014/main" id="{3C3CA86E-0E42-472D-AA59-20CAB84FA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526" y="3269792"/>
            <a:ext cx="4913858" cy="2688972"/>
          </a:xfrm>
          <a:prstGeom prst="rect">
            <a:avLst/>
          </a:prstGeom>
        </p:spPr>
      </p:pic>
    </p:spTree>
    <p:extLst>
      <p:ext uri="{BB962C8B-B14F-4D97-AF65-F5344CB8AC3E}">
        <p14:creationId xmlns:p14="http://schemas.microsoft.com/office/powerpoint/2010/main" val="2302258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10/17/2018</a:t>
            </a:r>
          </a:p>
        </p:txBody>
      </p:sp>
      <p:sp>
        <p:nvSpPr>
          <p:cNvPr id="3" name="Slide Number Placeholder 2"/>
          <p:cNvSpPr>
            <a:spLocks noGrp="1"/>
          </p:cNvSpPr>
          <p:nvPr>
            <p:ph type="sldNum" sz="quarter" idx="12"/>
          </p:nvPr>
        </p:nvSpPr>
        <p:spPr/>
        <p:txBody>
          <a:bodyPr/>
          <a:lstStyle/>
          <a:p>
            <a:fld id="{8C5A40D2-BF58-465D-8282-B59BC9A150F5}" type="slidenum">
              <a:rPr lang="en-US" smtClean="0"/>
              <a:t>12</a:t>
            </a:fld>
            <a:endParaRPr lang="en-US"/>
          </a:p>
        </p:txBody>
      </p:sp>
      <p:pic>
        <p:nvPicPr>
          <p:cNvPr id="4" name="Content Placeholder 4">
            <a:extLst>
              <a:ext uri="{FF2B5EF4-FFF2-40B4-BE49-F238E27FC236}">
                <a16:creationId xmlns:a16="http://schemas.microsoft.com/office/drawing/2014/main" id="{76866D1E-5819-4EAC-95FA-17C4E408A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530" y="825856"/>
            <a:ext cx="6736416" cy="5206287"/>
          </a:xfrm>
          <a:prstGeom prst="rect">
            <a:avLst/>
          </a:prstGeom>
        </p:spPr>
      </p:pic>
      <p:sp>
        <p:nvSpPr>
          <p:cNvPr id="5" name="Rectangle 4">
            <a:extLst>
              <a:ext uri="{FF2B5EF4-FFF2-40B4-BE49-F238E27FC236}">
                <a16:creationId xmlns:a16="http://schemas.microsoft.com/office/drawing/2014/main" id="{693E48EA-E3C2-43ED-88EC-E8340BF66D42}"/>
              </a:ext>
            </a:extLst>
          </p:cNvPr>
          <p:cNvSpPr/>
          <p:nvPr/>
        </p:nvSpPr>
        <p:spPr>
          <a:xfrm>
            <a:off x="2870728" y="825856"/>
            <a:ext cx="4963218" cy="584775"/>
          </a:xfrm>
          <a:prstGeom prst="rect">
            <a:avLst/>
          </a:prstGeom>
        </p:spPr>
        <p:txBody>
          <a:bodyPr wrap="none">
            <a:spAutoFit/>
          </a:bodyPr>
          <a:lstStyle/>
          <a:p>
            <a:r>
              <a:rPr lang="en-US" sz="3200" b="1" dirty="0">
                <a:solidFill>
                  <a:schemeClr val="accent6"/>
                </a:solidFill>
              </a:rPr>
              <a:t>Activity #3: Migration Game</a:t>
            </a:r>
            <a:endParaRPr lang="en-US" sz="3200" b="1" dirty="0"/>
          </a:p>
        </p:txBody>
      </p:sp>
    </p:spTree>
    <p:extLst>
      <p:ext uri="{BB962C8B-B14F-4D97-AF65-F5344CB8AC3E}">
        <p14:creationId xmlns:p14="http://schemas.microsoft.com/office/powerpoint/2010/main" val="248466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10/17/2018</a:t>
            </a:r>
          </a:p>
        </p:txBody>
      </p:sp>
      <p:sp>
        <p:nvSpPr>
          <p:cNvPr id="6" name="Slide Number Placeholder 5"/>
          <p:cNvSpPr>
            <a:spLocks noGrp="1"/>
          </p:cNvSpPr>
          <p:nvPr>
            <p:ph type="sldNum" sz="quarter" idx="12"/>
          </p:nvPr>
        </p:nvSpPr>
        <p:spPr/>
        <p:txBody>
          <a:bodyPr/>
          <a:lstStyle/>
          <a:p>
            <a:fld id="{8C5A40D2-BF58-465D-8282-B59BC9A150F5}" type="slidenum">
              <a:rPr lang="en-US" smtClean="0"/>
              <a:t>13</a:t>
            </a:fld>
            <a:endParaRPr lang="en-US"/>
          </a:p>
        </p:txBody>
      </p:sp>
      <p:sp>
        <p:nvSpPr>
          <p:cNvPr id="7" name="Title 6">
            <a:extLst>
              <a:ext uri="{FF2B5EF4-FFF2-40B4-BE49-F238E27FC236}">
                <a16:creationId xmlns:a16="http://schemas.microsoft.com/office/drawing/2014/main" id="{3FDD263C-3B83-484F-9A7F-6A52E616BC85}"/>
              </a:ext>
            </a:extLst>
          </p:cNvPr>
          <p:cNvSpPr txBox="1">
            <a:spLocks noGrp="1"/>
          </p:cNvSpPr>
          <p:nvPr>
            <p:ph type="title"/>
          </p:nvPr>
        </p:nvSpPr>
        <p:spPr>
          <a:xfrm>
            <a:off x="919773" y="795592"/>
            <a:ext cx="7450504" cy="757130"/>
          </a:xfrm>
          <a:prstGeom prst="rect">
            <a:avLst/>
          </a:prstGeom>
          <a:noFill/>
        </p:spPr>
        <p:txBody>
          <a:bodyPr wrap="square" rtlCol="0">
            <a:spAutoFit/>
          </a:bodyPr>
          <a:lstStyle/>
          <a:p>
            <a:r>
              <a:rPr lang="en-US" sz="2400" b="1" dirty="0"/>
              <a:t>You are now all </a:t>
            </a:r>
            <a:r>
              <a:rPr lang="en-US" sz="2400" b="1" dirty="0" err="1"/>
              <a:t>waterbirds</a:t>
            </a:r>
            <a:r>
              <a:rPr lang="en-US" sz="2400" b="1" dirty="0"/>
              <a:t> and are migrating along the Central Flyway!</a:t>
            </a:r>
          </a:p>
        </p:txBody>
      </p:sp>
      <p:pic>
        <p:nvPicPr>
          <p:cNvPr id="8" name="Picture 7">
            <a:extLst>
              <a:ext uri="{FF2B5EF4-FFF2-40B4-BE49-F238E27FC236}">
                <a16:creationId xmlns:a16="http://schemas.microsoft.com/office/drawing/2014/main" id="{3FFFAADE-1EF9-455E-BF6D-B7CCBCB2C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554" y="2908304"/>
            <a:ext cx="7631723" cy="3179885"/>
          </a:xfrm>
          <a:prstGeom prst="rect">
            <a:avLst/>
          </a:prstGeom>
          <a:ln>
            <a:solidFill>
              <a:schemeClr val="accent1"/>
            </a:solidFill>
          </a:ln>
        </p:spPr>
      </p:pic>
      <p:sp>
        <p:nvSpPr>
          <p:cNvPr id="9" name="TextBox 8">
            <a:extLst>
              <a:ext uri="{FF2B5EF4-FFF2-40B4-BE49-F238E27FC236}">
                <a16:creationId xmlns:a16="http://schemas.microsoft.com/office/drawing/2014/main" id="{29733570-4BC5-4074-967E-43F7615D0565}"/>
              </a:ext>
            </a:extLst>
          </p:cNvPr>
          <p:cNvSpPr txBox="1"/>
          <p:nvPr/>
        </p:nvSpPr>
        <p:spPr>
          <a:xfrm>
            <a:off x="808892" y="1630348"/>
            <a:ext cx="7155805" cy="1200329"/>
          </a:xfrm>
          <a:prstGeom prst="rect">
            <a:avLst/>
          </a:prstGeom>
          <a:noFill/>
        </p:spPr>
        <p:txBody>
          <a:bodyPr wrap="none" rtlCol="0">
            <a:spAutoFit/>
          </a:bodyPr>
          <a:lstStyle/>
          <a:p>
            <a:r>
              <a:rPr lang="en-US" dirty="0"/>
              <a:t>Many factors will limit the survival of populations of migrating </a:t>
            </a:r>
            <a:r>
              <a:rPr lang="en-US" dirty="0" err="1"/>
              <a:t>waterbirds</a:t>
            </a:r>
            <a:r>
              <a:rPr lang="en-US" dirty="0"/>
              <a:t>. </a:t>
            </a:r>
          </a:p>
          <a:p>
            <a:r>
              <a:rPr lang="en-US" dirty="0"/>
              <a:t>Some involve changes in the wintering and nesting habitats. </a:t>
            </a:r>
          </a:p>
          <a:p>
            <a:r>
              <a:rPr lang="en-US" dirty="0"/>
              <a:t>Sometimes the area of available habitat is reduced or impacted.</a:t>
            </a:r>
          </a:p>
          <a:p>
            <a:r>
              <a:rPr lang="en-US" b="1" dirty="0"/>
              <a:t>How do those impacts affect </a:t>
            </a:r>
            <a:r>
              <a:rPr lang="en-US" b="1" dirty="0" err="1"/>
              <a:t>waterbirds</a:t>
            </a:r>
            <a:r>
              <a:rPr lang="en-US" b="1" dirty="0"/>
              <a:t>? </a:t>
            </a:r>
          </a:p>
        </p:txBody>
      </p:sp>
    </p:spTree>
    <p:extLst>
      <p:ext uri="{BB962C8B-B14F-4D97-AF65-F5344CB8AC3E}">
        <p14:creationId xmlns:p14="http://schemas.microsoft.com/office/powerpoint/2010/main" val="12246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2"/>
          </p:nvPr>
        </p:nvSpPr>
        <p:spPr/>
        <p:txBody>
          <a:bodyPr/>
          <a:lstStyle/>
          <a:p>
            <a:endParaRPr lang="en-US"/>
          </a:p>
        </p:txBody>
      </p:sp>
      <p:sp>
        <p:nvSpPr>
          <p:cNvPr id="4" name="Date Placeholder 3"/>
          <p:cNvSpPr>
            <a:spLocks noGrp="1"/>
          </p:cNvSpPr>
          <p:nvPr>
            <p:ph type="dt" sz="half" idx="10"/>
          </p:nvPr>
        </p:nvSpPr>
        <p:spPr/>
        <p:txBody>
          <a:bodyPr/>
          <a:lstStyle/>
          <a:p>
            <a:r>
              <a:rPr lang="en-US"/>
              <a:t>10/17/2018</a:t>
            </a:r>
          </a:p>
        </p:txBody>
      </p:sp>
      <p:sp>
        <p:nvSpPr>
          <p:cNvPr id="5" name="Slide Number Placeholder 4"/>
          <p:cNvSpPr>
            <a:spLocks noGrp="1"/>
          </p:cNvSpPr>
          <p:nvPr>
            <p:ph type="sldNum" sz="quarter" idx="12"/>
          </p:nvPr>
        </p:nvSpPr>
        <p:spPr/>
        <p:txBody>
          <a:bodyPr/>
          <a:lstStyle/>
          <a:p>
            <a:fld id="{8C5A40D2-BF58-465D-8282-B59BC9A150F5}" type="slidenum">
              <a:rPr lang="en-US" smtClean="0"/>
              <a:t>14</a:t>
            </a:fld>
            <a:endParaRPr lang="en-US"/>
          </a:p>
        </p:txBody>
      </p:sp>
      <p:sp>
        <p:nvSpPr>
          <p:cNvPr id="6" name="Picture Placeholder 5"/>
          <p:cNvSpPr>
            <a:spLocks noGrp="1"/>
          </p:cNvSpPr>
          <p:nvPr>
            <p:ph type="pic" idx="13"/>
          </p:nvPr>
        </p:nvSpPr>
        <p:spPr/>
      </p:sp>
      <p:pic>
        <p:nvPicPr>
          <p:cNvPr id="7" name="Content Placeholder 4">
            <a:extLst>
              <a:ext uri="{FF2B5EF4-FFF2-40B4-BE49-F238E27FC236}">
                <a16:creationId xmlns:a16="http://schemas.microsoft.com/office/drawing/2014/main" id="{4D2E4882-72B0-4B69-AA16-DB25AB47857E}"/>
              </a:ext>
            </a:extLst>
          </p:cNvPr>
          <p:cNvPicPr>
            <a:picLocks noChangeAspect="1"/>
          </p:cNvPicPr>
          <p:nvPr/>
        </p:nvPicPr>
        <p:blipFill rotWithShape="1">
          <a:blip r:embed="rId2">
            <a:extLst>
              <a:ext uri="{28A0092B-C50C-407E-A947-70E740481C1C}">
                <a14:useLocalDpi xmlns:a14="http://schemas.microsoft.com/office/drawing/2010/main" val="0"/>
              </a:ext>
            </a:extLst>
          </a:blip>
          <a:srcRect t="20831" b="8857"/>
          <a:stretch/>
        </p:blipFill>
        <p:spPr>
          <a:xfrm>
            <a:off x="652957" y="717177"/>
            <a:ext cx="7791796" cy="5354610"/>
          </a:xfrm>
          <a:prstGeom prst="rect">
            <a:avLst/>
          </a:prstGeom>
        </p:spPr>
      </p:pic>
      <p:sp>
        <p:nvSpPr>
          <p:cNvPr id="8" name="TextBox 7">
            <a:extLst>
              <a:ext uri="{FF2B5EF4-FFF2-40B4-BE49-F238E27FC236}">
                <a16:creationId xmlns:a16="http://schemas.microsoft.com/office/drawing/2014/main" id="{1DF35A54-9EEB-49E3-8255-9B30597B4DC7}"/>
              </a:ext>
            </a:extLst>
          </p:cNvPr>
          <p:cNvSpPr txBox="1"/>
          <p:nvPr/>
        </p:nvSpPr>
        <p:spPr>
          <a:xfrm>
            <a:off x="4261996" y="2057399"/>
            <a:ext cx="4391908" cy="1200329"/>
          </a:xfrm>
          <a:prstGeom prst="rect">
            <a:avLst/>
          </a:prstGeom>
          <a:noFill/>
        </p:spPr>
        <p:txBody>
          <a:bodyPr wrap="none" rtlCol="0">
            <a:spAutoFit/>
          </a:bodyPr>
          <a:lstStyle/>
          <a:p>
            <a:r>
              <a:rPr lang="en-US" sz="3600" dirty="0">
                <a:solidFill>
                  <a:schemeClr val="accent2"/>
                </a:solidFill>
              </a:rPr>
              <a:t>Head to the hallway </a:t>
            </a:r>
          </a:p>
          <a:p>
            <a:r>
              <a:rPr lang="en-US" sz="3600" dirty="0">
                <a:solidFill>
                  <a:schemeClr val="accent2"/>
                </a:solidFill>
              </a:rPr>
              <a:t>to try out the activity!</a:t>
            </a:r>
          </a:p>
        </p:txBody>
      </p:sp>
    </p:spTree>
    <p:extLst>
      <p:ext uri="{BB962C8B-B14F-4D97-AF65-F5344CB8AC3E}">
        <p14:creationId xmlns:p14="http://schemas.microsoft.com/office/powerpoint/2010/main" val="302710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etlands Odyssey">
            <a:hlinkClick r:id="" action="ppaction://media"/>
            <a:extLst>
              <a:ext uri="{FF2B5EF4-FFF2-40B4-BE49-F238E27FC236}">
                <a16:creationId xmlns:a16="http://schemas.microsoft.com/office/drawing/2014/main" id="{C0DD6C88-1DBC-4CE9-AA13-B58AE1952FEB}"/>
              </a:ext>
            </a:extLst>
          </p:cNvPr>
          <p:cNvPicPr>
            <a:picLocks noRot="1" noChangeAspect="1"/>
          </p:cNvPicPr>
          <p:nvPr>
            <a:videoFile r:link="rId1"/>
          </p:nvPr>
        </p:nvPicPr>
        <p:blipFill>
          <a:blip r:embed="rId3"/>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B6BEBC03-255D-404C-9DA4-B1D16C1DB15E}"/>
              </a:ext>
            </a:extLst>
          </p:cNvPr>
          <p:cNvSpPr/>
          <p:nvPr/>
        </p:nvSpPr>
        <p:spPr>
          <a:xfrm>
            <a:off x="126389" y="235194"/>
            <a:ext cx="8891221" cy="507831"/>
          </a:xfrm>
          <a:prstGeom prst="rect">
            <a:avLst/>
          </a:prstGeom>
        </p:spPr>
        <p:txBody>
          <a:bodyPr wrap="square">
            <a:spAutoFit/>
          </a:bodyPr>
          <a:lstStyle/>
          <a:p>
            <a:r>
              <a:rPr lang="en-US" sz="1350" dirty="0">
                <a:solidFill>
                  <a:schemeClr val="bg1"/>
                </a:solidFill>
              </a:rPr>
              <a:t>Can you recognize common plants, animals and insects found in wetlands? See for yourself and take this fun quiz as you go on a Wetland Odyssey!</a:t>
            </a:r>
          </a:p>
        </p:txBody>
      </p:sp>
    </p:spTree>
    <p:extLst>
      <p:ext uri="{BB962C8B-B14F-4D97-AF65-F5344CB8AC3E}">
        <p14:creationId xmlns:p14="http://schemas.microsoft.com/office/powerpoint/2010/main" val="139329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4A58-4EE0-43A1-BB4D-7FEB52EFAB74}"/>
              </a:ext>
            </a:extLst>
          </p:cNvPr>
          <p:cNvSpPr>
            <a:spLocks noGrp="1"/>
          </p:cNvSpPr>
          <p:nvPr>
            <p:ph type="title"/>
          </p:nvPr>
        </p:nvSpPr>
        <p:spPr/>
        <p:txBody>
          <a:bodyPr/>
          <a:lstStyle/>
          <a:p>
            <a:r>
              <a:rPr lang="en-US" dirty="0"/>
              <a:t>Goals for today:</a:t>
            </a:r>
          </a:p>
        </p:txBody>
      </p:sp>
      <p:sp>
        <p:nvSpPr>
          <p:cNvPr id="4" name="Date Placeholder 3">
            <a:extLst>
              <a:ext uri="{FF2B5EF4-FFF2-40B4-BE49-F238E27FC236}">
                <a16:creationId xmlns:a16="http://schemas.microsoft.com/office/drawing/2014/main" id="{A5BA3A74-B004-481A-8D38-56AFC53CEBB8}"/>
              </a:ext>
            </a:extLst>
          </p:cNvPr>
          <p:cNvSpPr>
            <a:spLocks noGrp="1"/>
          </p:cNvSpPr>
          <p:nvPr>
            <p:ph type="dt" sz="half" idx="10"/>
          </p:nvPr>
        </p:nvSpPr>
        <p:spPr/>
        <p:txBody>
          <a:bodyPr/>
          <a:lstStyle/>
          <a:p>
            <a:r>
              <a:rPr lang="en-US"/>
              <a:t>10/17/2018</a:t>
            </a:r>
          </a:p>
        </p:txBody>
      </p:sp>
      <p:sp>
        <p:nvSpPr>
          <p:cNvPr id="5" name="Slide Number Placeholder 4">
            <a:extLst>
              <a:ext uri="{FF2B5EF4-FFF2-40B4-BE49-F238E27FC236}">
                <a16:creationId xmlns:a16="http://schemas.microsoft.com/office/drawing/2014/main" id="{525B534C-809F-479F-A495-B34FB14704F6}"/>
              </a:ext>
            </a:extLst>
          </p:cNvPr>
          <p:cNvSpPr>
            <a:spLocks noGrp="1"/>
          </p:cNvSpPr>
          <p:nvPr>
            <p:ph type="sldNum" sz="quarter" idx="12"/>
          </p:nvPr>
        </p:nvSpPr>
        <p:spPr/>
        <p:txBody>
          <a:bodyPr/>
          <a:lstStyle/>
          <a:p>
            <a:fld id="{8C5A40D2-BF58-465D-8282-B59BC9A150F5}" type="slidenum">
              <a:rPr lang="en-US" smtClean="0"/>
              <a:t>2</a:t>
            </a:fld>
            <a:endParaRPr lang="en-US"/>
          </a:p>
        </p:txBody>
      </p:sp>
      <p:sp>
        <p:nvSpPr>
          <p:cNvPr id="6" name="Content Placeholder 2">
            <a:extLst>
              <a:ext uri="{FF2B5EF4-FFF2-40B4-BE49-F238E27FC236}">
                <a16:creationId xmlns:a16="http://schemas.microsoft.com/office/drawing/2014/main" id="{C5644EC3-0569-4D55-9A25-059796005193}"/>
              </a:ext>
            </a:extLst>
          </p:cNvPr>
          <p:cNvSpPr>
            <a:spLocks noGrp="1"/>
          </p:cNvSpPr>
          <p:nvPr>
            <p:ph idx="1"/>
          </p:nvPr>
        </p:nvSpPr>
        <p:spPr>
          <a:xfrm>
            <a:off x="726957" y="2005013"/>
            <a:ext cx="7664450" cy="4351338"/>
          </a:xfrm>
        </p:spPr>
        <p:txBody>
          <a:bodyPr>
            <a:normAutofit fontScale="92500" lnSpcReduction="20000"/>
          </a:bodyPr>
          <a:lstStyle/>
          <a:p>
            <a:pPr marL="742950" lvl="0" indent="-742950">
              <a:buFont typeface="+mj-lt"/>
              <a:buAutoNum type="arabicPeriod"/>
            </a:pPr>
            <a:r>
              <a:rPr lang="en-US" sz="3600" dirty="0"/>
              <a:t>Learn about the importance of </a:t>
            </a:r>
            <a:r>
              <a:rPr lang="en-US" sz="3600" b="1" dirty="0">
                <a:solidFill>
                  <a:schemeClr val="accent6"/>
                </a:solidFill>
              </a:rPr>
              <a:t>wetlands</a:t>
            </a:r>
            <a:r>
              <a:rPr lang="en-US" sz="3600" dirty="0"/>
              <a:t> and the interrelationships     of wetland organisms</a:t>
            </a:r>
          </a:p>
          <a:p>
            <a:pPr marL="742950" lvl="0" indent="-742950">
              <a:buFont typeface="+mj-lt"/>
              <a:buAutoNum type="arabicPeriod"/>
            </a:pPr>
            <a:r>
              <a:rPr lang="en-US" sz="3600" dirty="0"/>
              <a:t>Understand and appreciate that              all </a:t>
            </a:r>
            <a:r>
              <a:rPr lang="en-US" sz="3600" dirty="0">
                <a:solidFill>
                  <a:schemeClr val="accent6">
                    <a:lumMod val="75000"/>
                  </a:schemeClr>
                </a:solidFill>
              </a:rPr>
              <a:t>organisms</a:t>
            </a:r>
            <a:r>
              <a:rPr lang="en-US" sz="3600" dirty="0"/>
              <a:t>, not just the large           ones, have an important role in a wetland community</a:t>
            </a:r>
          </a:p>
          <a:p>
            <a:pPr marL="742950" lvl="0" indent="-742950">
              <a:buFont typeface="+mj-lt"/>
              <a:buAutoNum type="arabicPeriod"/>
            </a:pPr>
            <a:r>
              <a:rPr lang="en-US" sz="3600" dirty="0"/>
              <a:t>Understand how environmental changes can alter </a:t>
            </a:r>
            <a:r>
              <a:rPr lang="en-US" sz="3600" dirty="0">
                <a:solidFill>
                  <a:schemeClr val="accent6">
                    <a:lumMod val="75000"/>
                  </a:schemeClr>
                </a:solidFill>
              </a:rPr>
              <a:t>habitat</a:t>
            </a:r>
            <a:r>
              <a:rPr lang="en-US" sz="3600" dirty="0"/>
              <a:t> for aquatic organisms </a:t>
            </a:r>
          </a:p>
          <a:p>
            <a:endParaRPr lang="en-US" sz="3600" dirty="0"/>
          </a:p>
        </p:txBody>
      </p:sp>
      <p:pic>
        <p:nvPicPr>
          <p:cNvPr id="7" name="Picture 6">
            <a:extLst>
              <a:ext uri="{FF2B5EF4-FFF2-40B4-BE49-F238E27FC236}">
                <a16:creationId xmlns:a16="http://schemas.microsoft.com/office/drawing/2014/main" id="{024B49E9-39F8-4DCB-A91C-7F0905867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8620">
            <a:off x="6723169" y="205903"/>
            <a:ext cx="2080562" cy="1401490"/>
          </a:xfrm>
          <a:prstGeom prst="rect">
            <a:avLst/>
          </a:prstGeom>
        </p:spPr>
      </p:pic>
      <p:pic>
        <p:nvPicPr>
          <p:cNvPr id="8" name="Picture 7">
            <a:extLst>
              <a:ext uri="{FF2B5EF4-FFF2-40B4-BE49-F238E27FC236}">
                <a16:creationId xmlns:a16="http://schemas.microsoft.com/office/drawing/2014/main" id="{7100E15E-CB74-465C-A30E-AA15E9BB5F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19">
            <a:off x="6820476" y="5534998"/>
            <a:ext cx="1885950" cy="1256177"/>
          </a:xfrm>
          <a:prstGeom prst="rect">
            <a:avLst/>
          </a:prstGeom>
        </p:spPr>
      </p:pic>
      <p:sp>
        <p:nvSpPr>
          <p:cNvPr id="9" name="Rectangle 8">
            <a:extLst>
              <a:ext uri="{FF2B5EF4-FFF2-40B4-BE49-F238E27FC236}">
                <a16:creationId xmlns:a16="http://schemas.microsoft.com/office/drawing/2014/main" id="{D3CBBA2C-1338-4A41-B69E-F35EA1CCC586}"/>
              </a:ext>
            </a:extLst>
          </p:cNvPr>
          <p:cNvSpPr/>
          <p:nvPr/>
        </p:nvSpPr>
        <p:spPr>
          <a:xfrm>
            <a:off x="6820476" y="6575731"/>
            <a:ext cx="1045479" cy="215444"/>
          </a:xfrm>
          <a:prstGeom prst="rect">
            <a:avLst/>
          </a:prstGeom>
        </p:spPr>
        <p:txBody>
          <a:bodyPr wrap="none">
            <a:spAutoFit/>
          </a:bodyPr>
          <a:lstStyle/>
          <a:p>
            <a:r>
              <a:rPr lang="en-US" sz="800" dirty="0"/>
              <a:t>Image: bugguide.net</a:t>
            </a:r>
          </a:p>
        </p:txBody>
      </p:sp>
      <p:pic>
        <p:nvPicPr>
          <p:cNvPr id="10" name="Picture 9">
            <a:extLst>
              <a:ext uri="{FF2B5EF4-FFF2-40B4-BE49-F238E27FC236}">
                <a16:creationId xmlns:a16="http://schemas.microsoft.com/office/drawing/2014/main" id="{AA4A5E9A-1DF2-4AE4-93B7-87B7BD369B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1639"/>
          <a:stretch/>
        </p:blipFill>
        <p:spPr>
          <a:xfrm rot="21104372">
            <a:off x="4750486" y="312888"/>
            <a:ext cx="1707464" cy="1108102"/>
          </a:xfrm>
          <a:prstGeom prst="rect">
            <a:avLst/>
          </a:prstGeom>
        </p:spPr>
      </p:pic>
      <p:sp>
        <p:nvSpPr>
          <p:cNvPr id="11" name="TextBox 10">
            <a:extLst>
              <a:ext uri="{FF2B5EF4-FFF2-40B4-BE49-F238E27FC236}">
                <a16:creationId xmlns:a16="http://schemas.microsoft.com/office/drawing/2014/main" id="{FD53047C-721B-4A31-9C42-4E224E9A4A1C}"/>
              </a:ext>
            </a:extLst>
          </p:cNvPr>
          <p:cNvSpPr txBox="1"/>
          <p:nvPr/>
        </p:nvSpPr>
        <p:spPr>
          <a:xfrm rot="21104372">
            <a:off x="5569851" y="1180026"/>
            <a:ext cx="1242700" cy="200055"/>
          </a:xfrm>
          <a:prstGeom prst="rect">
            <a:avLst/>
          </a:prstGeom>
          <a:noFill/>
        </p:spPr>
        <p:txBody>
          <a:bodyPr wrap="square" rtlCol="0">
            <a:spAutoFit/>
          </a:bodyPr>
          <a:lstStyle/>
          <a:p>
            <a:r>
              <a:rPr lang="en-US" sz="700" dirty="0"/>
              <a:t>Image: ND Game &amp; Fish</a:t>
            </a:r>
          </a:p>
        </p:txBody>
      </p:sp>
      <p:pic>
        <p:nvPicPr>
          <p:cNvPr id="12" name="Picture 11">
            <a:extLst>
              <a:ext uri="{FF2B5EF4-FFF2-40B4-BE49-F238E27FC236}">
                <a16:creationId xmlns:a16="http://schemas.microsoft.com/office/drawing/2014/main" id="{D5E42922-44BB-4BF1-958D-261109C1E3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25" t="10125" r="-5725" b="2829"/>
          <a:stretch/>
        </p:blipFill>
        <p:spPr>
          <a:xfrm rot="276874">
            <a:off x="7402427" y="2763030"/>
            <a:ext cx="1674513" cy="1734546"/>
          </a:xfrm>
          <a:prstGeom prst="rect">
            <a:avLst/>
          </a:prstGeom>
        </p:spPr>
      </p:pic>
      <p:sp>
        <p:nvSpPr>
          <p:cNvPr id="13" name="TextBox 12">
            <a:extLst>
              <a:ext uri="{FF2B5EF4-FFF2-40B4-BE49-F238E27FC236}">
                <a16:creationId xmlns:a16="http://schemas.microsoft.com/office/drawing/2014/main" id="{9DAB5101-BF83-45A6-A851-874788711959}"/>
              </a:ext>
            </a:extLst>
          </p:cNvPr>
          <p:cNvSpPr txBox="1"/>
          <p:nvPr/>
        </p:nvSpPr>
        <p:spPr>
          <a:xfrm rot="410549">
            <a:off x="8036961" y="2801811"/>
            <a:ext cx="1050288" cy="200055"/>
          </a:xfrm>
          <a:prstGeom prst="rect">
            <a:avLst/>
          </a:prstGeom>
          <a:noFill/>
        </p:spPr>
        <p:txBody>
          <a:bodyPr wrap="none" rtlCol="0">
            <a:spAutoFit/>
          </a:bodyPr>
          <a:lstStyle/>
          <a:p>
            <a:r>
              <a:rPr lang="en-US" sz="700" dirty="0">
                <a:solidFill>
                  <a:schemeClr val="bg1">
                    <a:lumMod val="95000"/>
                  </a:schemeClr>
                </a:solidFill>
              </a:rPr>
              <a:t>Image: ND Game &amp; Fish</a:t>
            </a:r>
          </a:p>
        </p:txBody>
      </p:sp>
    </p:spTree>
    <p:extLst>
      <p:ext uri="{BB962C8B-B14F-4D97-AF65-F5344CB8AC3E}">
        <p14:creationId xmlns:p14="http://schemas.microsoft.com/office/powerpoint/2010/main" val="2720078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a:t>10/17/2018</a:t>
            </a:r>
          </a:p>
        </p:txBody>
      </p:sp>
      <p:sp>
        <p:nvSpPr>
          <p:cNvPr id="5" name="Slide Number Placeholder 4"/>
          <p:cNvSpPr>
            <a:spLocks noGrp="1"/>
          </p:cNvSpPr>
          <p:nvPr>
            <p:ph type="sldNum" sz="quarter" idx="12"/>
          </p:nvPr>
        </p:nvSpPr>
        <p:spPr/>
        <p:txBody>
          <a:bodyPr/>
          <a:lstStyle/>
          <a:p>
            <a:fld id="{8C5A40D2-BF58-465D-8282-B59BC9A150F5}" type="slidenum">
              <a:rPr lang="en-US" smtClean="0"/>
              <a:t>3</a:t>
            </a:fld>
            <a:endParaRPr lang="en-US"/>
          </a:p>
        </p:txBody>
      </p:sp>
      <p:pic>
        <p:nvPicPr>
          <p:cNvPr id="6" name="Picture 5">
            <a:extLst>
              <a:ext uri="{FF2B5EF4-FFF2-40B4-BE49-F238E27FC236}">
                <a16:creationId xmlns:a16="http://schemas.microsoft.com/office/drawing/2014/main" id="{84A83F42-F371-4631-BA02-51090F124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52" y="742193"/>
            <a:ext cx="7762356" cy="5312502"/>
          </a:xfrm>
          <a:prstGeom prst="rect">
            <a:avLst/>
          </a:prstGeom>
        </p:spPr>
      </p:pic>
      <p:sp>
        <p:nvSpPr>
          <p:cNvPr id="7" name="Title 1">
            <a:extLst>
              <a:ext uri="{FF2B5EF4-FFF2-40B4-BE49-F238E27FC236}">
                <a16:creationId xmlns:a16="http://schemas.microsoft.com/office/drawing/2014/main" id="{F2D6CB88-13E5-4CE5-AF1A-FCF777C834F4}"/>
              </a:ext>
            </a:extLst>
          </p:cNvPr>
          <p:cNvSpPr txBox="1">
            <a:spLocks/>
          </p:cNvSpPr>
          <p:nvPr/>
        </p:nvSpPr>
        <p:spPr>
          <a:xfrm>
            <a:off x="694592" y="803305"/>
            <a:ext cx="6594443" cy="54055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b="1" kern="1200" baseline="0">
                <a:solidFill>
                  <a:srgbClr val="00567D"/>
                </a:solidFill>
                <a:latin typeface="+mn-lt"/>
                <a:ea typeface="+mj-ea"/>
                <a:cs typeface="+mj-cs"/>
              </a:defRPr>
            </a:lvl1pPr>
          </a:lstStyle>
          <a:p>
            <a:r>
              <a:rPr lang="en-US" dirty="0">
                <a:solidFill>
                  <a:srgbClr val="FFC000"/>
                </a:solidFill>
              </a:rPr>
              <a:t>Did you know?</a:t>
            </a:r>
          </a:p>
        </p:txBody>
      </p:sp>
      <p:sp>
        <p:nvSpPr>
          <p:cNvPr id="8" name="Content Placeholder 2">
            <a:extLst>
              <a:ext uri="{FF2B5EF4-FFF2-40B4-BE49-F238E27FC236}">
                <a16:creationId xmlns:a16="http://schemas.microsoft.com/office/drawing/2014/main" id="{B4D0DB61-BF7A-48F7-A2EF-C3141CC30417}"/>
              </a:ext>
            </a:extLst>
          </p:cNvPr>
          <p:cNvSpPr txBox="1">
            <a:spLocks/>
          </p:cNvSpPr>
          <p:nvPr/>
        </p:nvSpPr>
        <p:spPr>
          <a:xfrm>
            <a:off x="752029" y="1340025"/>
            <a:ext cx="7292082" cy="42079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baseline="0">
                <a:solidFill>
                  <a:srgbClr val="00567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baseline="0">
                <a:solidFill>
                  <a:srgbClr val="80BC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bg1">
                    <a:lumMod val="85000"/>
                  </a:schemeClr>
                </a:solidFill>
              </a:rPr>
              <a:t>There are over </a:t>
            </a:r>
            <a:r>
              <a:rPr lang="en-US" sz="3200" dirty="0">
                <a:solidFill>
                  <a:srgbClr val="92D050"/>
                </a:solidFill>
              </a:rPr>
              <a:t>a million wetlands </a:t>
            </a:r>
            <a:r>
              <a:rPr lang="en-US" sz="3200" dirty="0">
                <a:solidFill>
                  <a:schemeClr val="bg1">
                    <a:lumMod val="85000"/>
                  </a:schemeClr>
                </a:solidFill>
              </a:rPr>
              <a:t>in North Dakota!</a:t>
            </a:r>
          </a:p>
        </p:txBody>
      </p:sp>
    </p:spTree>
    <p:extLst>
      <p:ext uri="{BB962C8B-B14F-4D97-AF65-F5344CB8AC3E}">
        <p14:creationId xmlns:p14="http://schemas.microsoft.com/office/powerpoint/2010/main" val="2093401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Date Placeholder 4"/>
          <p:cNvSpPr>
            <a:spLocks noGrp="1"/>
          </p:cNvSpPr>
          <p:nvPr>
            <p:ph type="dt" sz="half" idx="10"/>
          </p:nvPr>
        </p:nvSpPr>
        <p:spPr/>
        <p:txBody>
          <a:bodyPr/>
          <a:lstStyle/>
          <a:p>
            <a:r>
              <a:rPr lang="en-US"/>
              <a:t>10/17/2018</a:t>
            </a:r>
          </a:p>
        </p:txBody>
      </p:sp>
      <p:sp>
        <p:nvSpPr>
          <p:cNvPr id="6" name="Slide Number Placeholder 5"/>
          <p:cNvSpPr>
            <a:spLocks noGrp="1"/>
          </p:cNvSpPr>
          <p:nvPr>
            <p:ph type="sldNum" sz="quarter" idx="12"/>
          </p:nvPr>
        </p:nvSpPr>
        <p:spPr/>
        <p:txBody>
          <a:bodyPr/>
          <a:lstStyle/>
          <a:p>
            <a:fld id="{8C5A40D2-BF58-465D-8282-B59BC9A150F5}" type="slidenum">
              <a:rPr lang="en-US" smtClean="0"/>
              <a:t>4</a:t>
            </a:fld>
            <a:endParaRPr lang="en-US"/>
          </a:p>
        </p:txBody>
      </p:sp>
      <p:pic>
        <p:nvPicPr>
          <p:cNvPr id="7" name="Online Media 5" title="North Dakota Wetlands">
            <a:hlinkClick r:id="" action="ppaction://media"/>
            <a:extLst>
              <a:ext uri="{FF2B5EF4-FFF2-40B4-BE49-F238E27FC236}">
                <a16:creationId xmlns:a16="http://schemas.microsoft.com/office/drawing/2014/main" id="{67394648-889C-4EFD-8018-3228C8445768}"/>
              </a:ext>
            </a:extLst>
          </p:cNvPr>
          <p:cNvPicPr>
            <a:picLocks noRot="1" noChangeAspect="1"/>
          </p:cNvPicPr>
          <p:nvPr>
            <a:videoFile r:link="rId1"/>
          </p:nvPr>
        </p:nvPicPr>
        <p:blipFill>
          <a:blip r:embed="rId3"/>
          <a:stretch>
            <a:fillRect/>
          </a:stretch>
        </p:blipFill>
        <p:spPr>
          <a:xfrm>
            <a:off x="685853" y="1740881"/>
            <a:ext cx="7774246" cy="4373013"/>
          </a:xfrm>
          <a:prstGeom prst="rect">
            <a:avLst/>
          </a:prstGeom>
        </p:spPr>
      </p:pic>
      <p:sp>
        <p:nvSpPr>
          <p:cNvPr id="8" name="Title 1">
            <a:extLst>
              <a:ext uri="{FF2B5EF4-FFF2-40B4-BE49-F238E27FC236}">
                <a16:creationId xmlns:a16="http://schemas.microsoft.com/office/drawing/2014/main" id="{9AAF23D4-4A1B-49AD-BB8D-FE2CCDE14AF1}"/>
              </a:ext>
            </a:extLst>
          </p:cNvPr>
          <p:cNvSpPr txBox="1">
            <a:spLocks noGrp="1"/>
          </p:cNvSpPr>
          <p:nvPr>
            <p:ph type="title"/>
          </p:nvPr>
        </p:nvSpPr>
        <p:spPr>
          <a:xfrm>
            <a:off x="726382" y="1033279"/>
            <a:ext cx="7673975" cy="5213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6"/>
                </a:solidFill>
              </a:rPr>
              <a:t>What lives in Wetlands?</a:t>
            </a:r>
            <a:br>
              <a:rPr lang="en-US" sz="2800" b="1" dirty="0">
                <a:cs typeface="Calibri Light"/>
              </a:rPr>
            </a:br>
            <a:r>
              <a:rPr lang="en-US" sz="2400" dirty="0">
                <a:hlinkClick r:id="rId4"/>
              </a:rPr>
              <a:t>https://youtu.be/oo675fw9PTA</a:t>
            </a:r>
            <a:endParaRPr lang="en-US" sz="2400" b="1" dirty="0">
              <a:cs typeface="Calibri Light"/>
            </a:endParaRPr>
          </a:p>
        </p:txBody>
      </p:sp>
    </p:spTree>
    <p:extLst>
      <p:ext uri="{BB962C8B-B14F-4D97-AF65-F5344CB8AC3E}">
        <p14:creationId xmlns:p14="http://schemas.microsoft.com/office/powerpoint/2010/main" val="154918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69A8858-4C96-48C2-A8FE-A43B6B260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896" y="1213928"/>
            <a:ext cx="2717757" cy="1978331"/>
          </a:xfrm>
          <a:prstGeom prst="rect">
            <a:avLst/>
          </a:prstGeom>
        </p:spPr>
      </p:pic>
      <p:sp>
        <p:nvSpPr>
          <p:cNvPr id="7" name="Date Placeholder 6"/>
          <p:cNvSpPr>
            <a:spLocks noGrp="1"/>
          </p:cNvSpPr>
          <p:nvPr>
            <p:ph type="dt" sz="half" idx="10"/>
          </p:nvPr>
        </p:nvSpPr>
        <p:spPr/>
        <p:txBody>
          <a:bodyPr/>
          <a:lstStyle/>
          <a:p>
            <a:r>
              <a:rPr lang="en-US"/>
              <a:t>10/17/2018</a:t>
            </a:r>
          </a:p>
        </p:txBody>
      </p:sp>
      <p:sp>
        <p:nvSpPr>
          <p:cNvPr id="8" name="Slide Number Placeholder 7"/>
          <p:cNvSpPr>
            <a:spLocks noGrp="1"/>
          </p:cNvSpPr>
          <p:nvPr>
            <p:ph type="sldNum" sz="quarter" idx="12"/>
          </p:nvPr>
        </p:nvSpPr>
        <p:spPr/>
        <p:txBody>
          <a:bodyPr/>
          <a:lstStyle/>
          <a:p>
            <a:fld id="{8C5A40D2-BF58-465D-8282-B59BC9A150F5}" type="slidenum">
              <a:rPr lang="en-US" smtClean="0"/>
              <a:t>5</a:t>
            </a:fld>
            <a:endParaRPr lang="en-US"/>
          </a:p>
        </p:txBody>
      </p:sp>
      <p:sp>
        <p:nvSpPr>
          <p:cNvPr id="9" name="Title 1">
            <a:extLst>
              <a:ext uri="{FF2B5EF4-FFF2-40B4-BE49-F238E27FC236}">
                <a16:creationId xmlns:a16="http://schemas.microsoft.com/office/drawing/2014/main" id="{2B23E3EA-C5F6-4CC3-8209-B9AFB863921B}"/>
              </a:ext>
            </a:extLst>
          </p:cNvPr>
          <p:cNvSpPr>
            <a:spLocks noGrp="1"/>
          </p:cNvSpPr>
          <p:nvPr>
            <p:ph type="title"/>
          </p:nvPr>
        </p:nvSpPr>
        <p:spPr>
          <a:xfrm>
            <a:off x="730250" y="599443"/>
            <a:ext cx="7683500" cy="879475"/>
          </a:xfrm>
        </p:spPr>
        <p:txBody>
          <a:bodyPr/>
          <a:lstStyle/>
          <a:p>
            <a:r>
              <a:rPr lang="en-US" b="1" dirty="0">
                <a:solidFill>
                  <a:schemeClr val="accent6"/>
                </a:solidFill>
              </a:rPr>
              <a:t>Some Background Info: Food Webs</a:t>
            </a:r>
            <a:endParaRPr lang="en-US" dirty="0"/>
          </a:p>
        </p:txBody>
      </p:sp>
      <p:sp>
        <p:nvSpPr>
          <p:cNvPr id="10" name="Content Placeholder 2">
            <a:extLst>
              <a:ext uri="{FF2B5EF4-FFF2-40B4-BE49-F238E27FC236}">
                <a16:creationId xmlns:a16="http://schemas.microsoft.com/office/drawing/2014/main" id="{B7B616C5-B71B-4943-A296-8DA2A451BE8A}"/>
              </a:ext>
            </a:extLst>
          </p:cNvPr>
          <p:cNvSpPr txBox="1">
            <a:spLocks/>
          </p:cNvSpPr>
          <p:nvPr/>
        </p:nvSpPr>
        <p:spPr>
          <a:xfrm>
            <a:off x="815858" y="984738"/>
            <a:ext cx="5866296" cy="515302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baseline="0">
                <a:solidFill>
                  <a:srgbClr val="00567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baseline="0">
                <a:solidFill>
                  <a:srgbClr val="80BC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dirty="0"/>
              <a:t>All life and things around them are connected in delicate balances called "</a:t>
            </a:r>
            <a:r>
              <a:rPr lang="en-US" sz="2400" dirty="0">
                <a:solidFill>
                  <a:schemeClr val="accent6"/>
                </a:solidFill>
              </a:rPr>
              <a:t>ecosystems</a:t>
            </a:r>
            <a:r>
              <a:rPr lang="en-US" sz="2400" dirty="0"/>
              <a:t>.“</a:t>
            </a:r>
          </a:p>
          <a:p>
            <a:r>
              <a:rPr lang="en-US" sz="2400" dirty="0"/>
              <a:t>Living things do one of three different jobs to maintain ecosystems - they are either producers, consumers or decomposers</a:t>
            </a:r>
          </a:p>
          <a:p>
            <a:r>
              <a:rPr lang="en-US" sz="2400" dirty="0">
                <a:solidFill>
                  <a:schemeClr val="accent6"/>
                </a:solidFill>
              </a:rPr>
              <a:t>Producers</a:t>
            </a:r>
            <a:r>
              <a:rPr lang="en-US" sz="2400" dirty="0"/>
              <a:t> are green plants. They use the sun's energy to manufacture their own food</a:t>
            </a:r>
          </a:p>
          <a:p>
            <a:r>
              <a:rPr lang="en-US" sz="2400" dirty="0">
                <a:solidFill>
                  <a:schemeClr val="accent6"/>
                </a:solidFill>
              </a:rPr>
              <a:t>Consumers</a:t>
            </a:r>
            <a:r>
              <a:rPr lang="en-US" sz="2400" dirty="0"/>
              <a:t> are living things that eat other living things.</a:t>
            </a:r>
          </a:p>
          <a:p>
            <a:r>
              <a:rPr lang="en-US" sz="2400" dirty="0">
                <a:solidFill>
                  <a:schemeClr val="accent6"/>
                </a:solidFill>
              </a:rPr>
              <a:t>Decomposers</a:t>
            </a:r>
            <a:r>
              <a:rPr lang="en-US" sz="2400" dirty="0"/>
              <a:t> "break down" dead plant and animal material into abiotic elements. Decomposers are recyclers</a:t>
            </a:r>
          </a:p>
        </p:txBody>
      </p:sp>
    </p:spTree>
    <p:extLst>
      <p:ext uri="{BB962C8B-B14F-4D97-AF65-F5344CB8AC3E}">
        <p14:creationId xmlns:p14="http://schemas.microsoft.com/office/powerpoint/2010/main" val="68051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E701D4-4E22-425F-97FC-E2356C933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83" y="869125"/>
            <a:ext cx="1342090" cy="1399444"/>
          </a:xfrm>
          <a:prstGeom prst="rect">
            <a:avLst/>
          </a:prstGeom>
        </p:spPr>
      </p:pic>
      <p:sp>
        <p:nvSpPr>
          <p:cNvPr id="2" name="Title 1"/>
          <p:cNvSpPr>
            <a:spLocks noGrp="1"/>
          </p:cNvSpPr>
          <p:nvPr>
            <p:ph type="title"/>
          </p:nvPr>
        </p:nvSpPr>
        <p:spPr>
          <a:xfrm>
            <a:off x="1657350" y="1304273"/>
            <a:ext cx="6217195" cy="964296"/>
          </a:xfrm>
        </p:spPr>
        <p:txBody>
          <a:bodyPr/>
          <a:lstStyle/>
          <a:p>
            <a:r>
              <a:rPr lang="en-US" dirty="0">
                <a:solidFill>
                  <a:srgbClr val="FFC000"/>
                </a:solidFill>
              </a:rPr>
              <a:t>Activity #1: The Web of Life</a:t>
            </a:r>
          </a:p>
        </p:txBody>
      </p:sp>
      <p:sp>
        <p:nvSpPr>
          <p:cNvPr id="3" name="Date Placeholder 2"/>
          <p:cNvSpPr>
            <a:spLocks noGrp="1"/>
          </p:cNvSpPr>
          <p:nvPr>
            <p:ph type="dt" sz="half" idx="10"/>
          </p:nvPr>
        </p:nvSpPr>
        <p:spPr/>
        <p:txBody>
          <a:bodyPr/>
          <a:lstStyle/>
          <a:p>
            <a:r>
              <a:rPr lang="en-US"/>
              <a:t>10/17/2018</a:t>
            </a:r>
          </a:p>
        </p:txBody>
      </p:sp>
      <p:sp>
        <p:nvSpPr>
          <p:cNvPr id="4" name="Slide Number Placeholder 3"/>
          <p:cNvSpPr>
            <a:spLocks noGrp="1"/>
          </p:cNvSpPr>
          <p:nvPr>
            <p:ph type="sldNum" sz="quarter" idx="12"/>
          </p:nvPr>
        </p:nvSpPr>
        <p:spPr/>
        <p:txBody>
          <a:bodyPr/>
          <a:lstStyle/>
          <a:p>
            <a:fld id="{8C5A40D2-BF58-465D-8282-B59BC9A150F5}" type="slidenum">
              <a:rPr lang="en-US" smtClean="0"/>
              <a:t>6</a:t>
            </a:fld>
            <a:endParaRPr lang="en-US"/>
          </a:p>
        </p:txBody>
      </p:sp>
      <p:pic>
        <p:nvPicPr>
          <p:cNvPr id="5" name="Picture 4">
            <a:extLst>
              <a:ext uri="{FF2B5EF4-FFF2-40B4-BE49-F238E27FC236}">
                <a16:creationId xmlns:a16="http://schemas.microsoft.com/office/drawing/2014/main" id="{AE71D953-7D53-4A0E-8D6E-8B5E67999E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68747" flipH="1">
            <a:off x="7213553" y="3495641"/>
            <a:ext cx="1504487" cy="2741147"/>
          </a:xfrm>
          <a:prstGeom prst="rect">
            <a:avLst/>
          </a:prstGeom>
        </p:spPr>
      </p:pic>
      <p:pic>
        <p:nvPicPr>
          <p:cNvPr id="7" name="Picture 6">
            <a:extLst>
              <a:ext uri="{FF2B5EF4-FFF2-40B4-BE49-F238E27FC236}">
                <a16:creationId xmlns:a16="http://schemas.microsoft.com/office/drawing/2014/main" id="{BD1AFAB5-5E93-4096-85A5-191CDC895D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4706" y="1231147"/>
            <a:ext cx="1788661" cy="1779806"/>
          </a:xfrm>
          <a:prstGeom prst="rect">
            <a:avLst/>
          </a:prstGeom>
        </p:spPr>
      </p:pic>
      <p:sp>
        <p:nvSpPr>
          <p:cNvPr id="8" name="TextBox 7">
            <a:extLst>
              <a:ext uri="{FF2B5EF4-FFF2-40B4-BE49-F238E27FC236}">
                <a16:creationId xmlns:a16="http://schemas.microsoft.com/office/drawing/2014/main" id="{721B407B-C937-45E0-A556-429AAE834397}"/>
              </a:ext>
            </a:extLst>
          </p:cNvPr>
          <p:cNvSpPr txBox="1"/>
          <p:nvPr/>
        </p:nvSpPr>
        <p:spPr>
          <a:xfrm>
            <a:off x="1098185" y="2633694"/>
            <a:ext cx="5456521" cy="2677656"/>
          </a:xfrm>
          <a:prstGeom prst="rect">
            <a:avLst/>
          </a:prstGeom>
          <a:noFill/>
        </p:spPr>
        <p:txBody>
          <a:bodyPr wrap="square" rtlCol="0">
            <a:spAutoFit/>
          </a:bodyPr>
          <a:lstStyle/>
          <a:p>
            <a:r>
              <a:rPr lang="en-US" sz="2400" dirty="0"/>
              <a:t>1. Each of you will pick a card that has a picture and name of a component of a wetland ecosystem.  You will become that component</a:t>
            </a:r>
          </a:p>
          <a:p>
            <a:r>
              <a:rPr lang="en-US" sz="2400" dirty="0"/>
              <a:t>2. We will form a circle and explore how your individual components interact with each other.  </a:t>
            </a:r>
          </a:p>
        </p:txBody>
      </p:sp>
    </p:spTree>
    <p:extLst>
      <p:ext uri="{BB962C8B-B14F-4D97-AF65-F5344CB8AC3E}">
        <p14:creationId xmlns:p14="http://schemas.microsoft.com/office/powerpoint/2010/main" val="102278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9178-529B-47AF-A89A-E92704145F6D}"/>
              </a:ext>
            </a:extLst>
          </p:cNvPr>
          <p:cNvSpPr>
            <a:spLocks noGrp="1"/>
          </p:cNvSpPr>
          <p:nvPr>
            <p:ph type="title"/>
          </p:nvPr>
        </p:nvSpPr>
        <p:spPr/>
        <p:txBody>
          <a:bodyPr/>
          <a:lstStyle/>
          <a:p>
            <a:r>
              <a:rPr lang="en-US" dirty="0"/>
              <a:t>Recap: Wetland Food Webs</a:t>
            </a:r>
          </a:p>
        </p:txBody>
      </p:sp>
      <p:sp>
        <p:nvSpPr>
          <p:cNvPr id="3" name="Date Placeholder 2">
            <a:extLst>
              <a:ext uri="{FF2B5EF4-FFF2-40B4-BE49-F238E27FC236}">
                <a16:creationId xmlns:a16="http://schemas.microsoft.com/office/drawing/2014/main" id="{D434F90C-99F5-494B-8335-465442B835A3}"/>
              </a:ext>
            </a:extLst>
          </p:cNvPr>
          <p:cNvSpPr>
            <a:spLocks noGrp="1"/>
          </p:cNvSpPr>
          <p:nvPr>
            <p:ph type="dt" sz="half" idx="10"/>
          </p:nvPr>
        </p:nvSpPr>
        <p:spPr/>
        <p:txBody>
          <a:bodyPr/>
          <a:lstStyle/>
          <a:p>
            <a:r>
              <a:rPr lang="en-US"/>
              <a:t>10/17/2018</a:t>
            </a:r>
          </a:p>
        </p:txBody>
      </p:sp>
      <p:sp>
        <p:nvSpPr>
          <p:cNvPr id="4" name="Slide Number Placeholder 3">
            <a:extLst>
              <a:ext uri="{FF2B5EF4-FFF2-40B4-BE49-F238E27FC236}">
                <a16:creationId xmlns:a16="http://schemas.microsoft.com/office/drawing/2014/main" id="{69A01033-BF67-4F83-8770-61FE3B93C1AD}"/>
              </a:ext>
            </a:extLst>
          </p:cNvPr>
          <p:cNvSpPr>
            <a:spLocks noGrp="1"/>
          </p:cNvSpPr>
          <p:nvPr>
            <p:ph type="sldNum" sz="quarter" idx="12"/>
          </p:nvPr>
        </p:nvSpPr>
        <p:spPr/>
        <p:txBody>
          <a:bodyPr/>
          <a:lstStyle/>
          <a:p>
            <a:fld id="{8C5A40D2-BF58-465D-8282-B59BC9A150F5}" type="slidenum">
              <a:rPr lang="en-US" smtClean="0"/>
              <a:t>7</a:t>
            </a:fld>
            <a:endParaRPr lang="en-US"/>
          </a:p>
        </p:txBody>
      </p:sp>
      <p:pic>
        <p:nvPicPr>
          <p:cNvPr id="5" name="Picture 4">
            <a:extLst>
              <a:ext uri="{FF2B5EF4-FFF2-40B4-BE49-F238E27FC236}">
                <a16:creationId xmlns:a16="http://schemas.microsoft.com/office/drawing/2014/main" id="{0AFDAC6D-70D1-4F11-802D-BF3648985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134" y="1951831"/>
            <a:ext cx="4529538" cy="3297177"/>
          </a:xfrm>
          <a:prstGeom prst="rect">
            <a:avLst/>
          </a:prstGeom>
        </p:spPr>
      </p:pic>
    </p:spTree>
    <p:extLst>
      <p:ext uri="{BB962C8B-B14F-4D97-AF65-F5344CB8AC3E}">
        <p14:creationId xmlns:p14="http://schemas.microsoft.com/office/powerpoint/2010/main" val="224940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7DFD-EA9B-44D4-9F30-5156913B11A0}"/>
              </a:ext>
            </a:extLst>
          </p:cNvPr>
          <p:cNvSpPr>
            <a:spLocks noGrp="1"/>
          </p:cNvSpPr>
          <p:nvPr>
            <p:ph type="title"/>
          </p:nvPr>
        </p:nvSpPr>
        <p:spPr/>
        <p:txBody>
          <a:bodyPr/>
          <a:lstStyle/>
          <a:p>
            <a:r>
              <a:rPr lang="en-US" dirty="0">
                <a:solidFill>
                  <a:srgbClr val="FFC000"/>
                </a:solidFill>
              </a:rPr>
              <a:t>Ecosystem Tag</a:t>
            </a:r>
          </a:p>
        </p:txBody>
      </p:sp>
      <p:sp>
        <p:nvSpPr>
          <p:cNvPr id="3" name="Date Placeholder 2">
            <a:extLst>
              <a:ext uri="{FF2B5EF4-FFF2-40B4-BE49-F238E27FC236}">
                <a16:creationId xmlns:a16="http://schemas.microsoft.com/office/drawing/2014/main" id="{19B7FAA0-3AE3-4EE1-8978-9A320E4F73B0}"/>
              </a:ext>
            </a:extLst>
          </p:cNvPr>
          <p:cNvSpPr>
            <a:spLocks noGrp="1"/>
          </p:cNvSpPr>
          <p:nvPr>
            <p:ph type="dt" sz="half" idx="10"/>
          </p:nvPr>
        </p:nvSpPr>
        <p:spPr/>
        <p:txBody>
          <a:bodyPr/>
          <a:lstStyle/>
          <a:p>
            <a:r>
              <a:rPr lang="en-US"/>
              <a:t>10/17/2018</a:t>
            </a:r>
          </a:p>
        </p:txBody>
      </p:sp>
      <p:sp>
        <p:nvSpPr>
          <p:cNvPr id="4" name="Slide Number Placeholder 3">
            <a:extLst>
              <a:ext uri="{FF2B5EF4-FFF2-40B4-BE49-F238E27FC236}">
                <a16:creationId xmlns:a16="http://schemas.microsoft.com/office/drawing/2014/main" id="{1287E820-1794-4452-8D5F-1E09A0515290}"/>
              </a:ext>
            </a:extLst>
          </p:cNvPr>
          <p:cNvSpPr>
            <a:spLocks noGrp="1"/>
          </p:cNvSpPr>
          <p:nvPr>
            <p:ph type="sldNum" sz="quarter" idx="12"/>
          </p:nvPr>
        </p:nvSpPr>
        <p:spPr/>
        <p:txBody>
          <a:bodyPr/>
          <a:lstStyle/>
          <a:p>
            <a:fld id="{8C5A40D2-BF58-465D-8282-B59BC9A150F5}" type="slidenum">
              <a:rPr lang="en-US" smtClean="0"/>
              <a:t>8</a:t>
            </a:fld>
            <a:endParaRPr lang="en-US"/>
          </a:p>
        </p:txBody>
      </p:sp>
      <p:sp>
        <p:nvSpPr>
          <p:cNvPr id="5" name="TextBox 4">
            <a:extLst>
              <a:ext uri="{FF2B5EF4-FFF2-40B4-BE49-F238E27FC236}">
                <a16:creationId xmlns:a16="http://schemas.microsoft.com/office/drawing/2014/main" id="{14F35C5D-B86B-4440-A43D-B30307F1E9AD}"/>
              </a:ext>
            </a:extLst>
          </p:cNvPr>
          <p:cNvSpPr txBox="1"/>
          <p:nvPr/>
        </p:nvSpPr>
        <p:spPr>
          <a:xfrm>
            <a:off x="743484" y="1477108"/>
            <a:ext cx="7674124" cy="5109091"/>
          </a:xfrm>
          <a:prstGeom prst="rect">
            <a:avLst/>
          </a:prstGeom>
          <a:noFill/>
        </p:spPr>
        <p:txBody>
          <a:bodyPr wrap="square" rtlCol="0">
            <a:spAutoFit/>
          </a:bodyPr>
          <a:lstStyle/>
          <a:p>
            <a:pPr marL="342900" indent="-342900">
              <a:buAutoNum type="arabicPeriod"/>
            </a:pPr>
            <a:r>
              <a:rPr lang="en-US" sz="2400" dirty="0"/>
              <a:t>You will be assigned a role in the ecosystem: </a:t>
            </a:r>
          </a:p>
          <a:p>
            <a:r>
              <a:rPr lang="en-US" dirty="0">
                <a:solidFill>
                  <a:schemeClr val="accent6"/>
                </a:solidFill>
              </a:rPr>
              <a:t>Producers</a:t>
            </a:r>
            <a:r>
              <a:rPr lang="en-US" dirty="0"/>
              <a:t> are green plants. They use the sun's energy to manufacture their own food</a:t>
            </a:r>
          </a:p>
          <a:p>
            <a:r>
              <a:rPr lang="en-US" dirty="0">
                <a:solidFill>
                  <a:schemeClr val="accent6"/>
                </a:solidFill>
              </a:rPr>
              <a:t>Consumers</a:t>
            </a:r>
            <a:r>
              <a:rPr lang="en-US" dirty="0"/>
              <a:t> are living things that eat other living things.</a:t>
            </a:r>
          </a:p>
          <a:p>
            <a:r>
              <a:rPr lang="en-US" dirty="0">
                <a:solidFill>
                  <a:schemeClr val="accent6"/>
                </a:solidFill>
              </a:rPr>
              <a:t>Decomposers</a:t>
            </a:r>
            <a:r>
              <a:rPr lang="en-US" dirty="0"/>
              <a:t> "break down" dead plant and animal material into abiotic elements. Decomposers are recyclers</a:t>
            </a:r>
          </a:p>
          <a:p>
            <a:endParaRPr lang="en-US" dirty="0"/>
          </a:p>
          <a:p>
            <a:r>
              <a:rPr lang="en-US" sz="2000" dirty="0"/>
              <a:t>2. In the playing area, there are piles of beanbags.  These represent </a:t>
            </a:r>
            <a:r>
              <a:rPr lang="en-US" sz="2000" b="1" dirty="0"/>
              <a:t>abiotic resources </a:t>
            </a:r>
            <a:r>
              <a:rPr lang="en-US" sz="2000" dirty="0"/>
              <a:t>(</a:t>
            </a:r>
            <a:r>
              <a:rPr lang="en-US" sz="2000" dirty="0" err="1"/>
              <a:t>e.g</a:t>
            </a:r>
            <a:r>
              <a:rPr lang="en-US" sz="2000" dirty="0"/>
              <a:t> nutrients, food, water)</a:t>
            </a:r>
          </a:p>
          <a:p>
            <a:endParaRPr lang="en-US" sz="2400" dirty="0"/>
          </a:p>
          <a:p>
            <a:r>
              <a:rPr lang="en-US" sz="2000" dirty="0"/>
              <a:t>3. The game involves the basic chain of abiotic components to producer, producer eaten by consumer, and consumer broken down by decomposer to return abiotic components to the environment. The overall idea is to maintain the ecosystem, while each group fulfills its goal</a:t>
            </a:r>
            <a:endParaRPr lang="en-US" sz="2400" dirty="0"/>
          </a:p>
          <a:p>
            <a:r>
              <a:rPr lang="en-US" dirty="0"/>
              <a:t> </a:t>
            </a:r>
          </a:p>
        </p:txBody>
      </p:sp>
    </p:spTree>
    <p:extLst>
      <p:ext uri="{BB962C8B-B14F-4D97-AF65-F5344CB8AC3E}">
        <p14:creationId xmlns:p14="http://schemas.microsoft.com/office/powerpoint/2010/main" val="361903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C447-7194-4D02-847B-68BAA9BDA54F}"/>
              </a:ext>
            </a:extLst>
          </p:cNvPr>
          <p:cNvSpPr>
            <a:spLocks noGrp="1"/>
          </p:cNvSpPr>
          <p:nvPr>
            <p:ph type="title"/>
          </p:nvPr>
        </p:nvSpPr>
        <p:spPr/>
        <p:txBody>
          <a:bodyPr/>
          <a:lstStyle/>
          <a:p>
            <a:r>
              <a:rPr lang="en-US" dirty="0">
                <a:solidFill>
                  <a:srgbClr val="FFC000"/>
                </a:solidFill>
              </a:rPr>
              <a:t>Ecosystem Tag</a:t>
            </a:r>
            <a:endParaRPr lang="en-US" dirty="0"/>
          </a:p>
        </p:txBody>
      </p:sp>
      <p:sp>
        <p:nvSpPr>
          <p:cNvPr id="3" name="Date Placeholder 2">
            <a:extLst>
              <a:ext uri="{FF2B5EF4-FFF2-40B4-BE49-F238E27FC236}">
                <a16:creationId xmlns:a16="http://schemas.microsoft.com/office/drawing/2014/main" id="{430145BA-57C5-4252-9D0B-5FDEF4318BE6}"/>
              </a:ext>
            </a:extLst>
          </p:cNvPr>
          <p:cNvSpPr>
            <a:spLocks noGrp="1"/>
          </p:cNvSpPr>
          <p:nvPr>
            <p:ph type="dt" sz="half" idx="10"/>
          </p:nvPr>
        </p:nvSpPr>
        <p:spPr/>
        <p:txBody>
          <a:bodyPr/>
          <a:lstStyle/>
          <a:p>
            <a:r>
              <a:rPr lang="en-US"/>
              <a:t>10/17/2018</a:t>
            </a:r>
          </a:p>
        </p:txBody>
      </p:sp>
      <p:sp>
        <p:nvSpPr>
          <p:cNvPr id="4" name="Slide Number Placeholder 3">
            <a:extLst>
              <a:ext uri="{FF2B5EF4-FFF2-40B4-BE49-F238E27FC236}">
                <a16:creationId xmlns:a16="http://schemas.microsoft.com/office/drawing/2014/main" id="{B56E83B2-6131-499C-810B-457B5E901E0D}"/>
              </a:ext>
            </a:extLst>
          </p:cNvPr>
          <p:cNvSpPr>
            <a:spLocks noGrp="1"/>
          </p:cNvSpPr>
          <p:nvPr>
            <p:ph type="sldNum" sz="quarter" idx="12"/>
          </p:nvPr>
        </p:nvSpPr>
        <p:spPr/>
        <p:txBody>
          <a:bodyPr/>
          <a:lstStyle/>
          <a:p>
            <a:fld id="{8C5A40D2-BF58-465D-8282-B59BC9A150F5}" type="slidenum">
              <a:rPr lang="en-US" smtClean="0"/>
              <a:t>9</a:t>
            </a:fld>
            <a:endParaRPr lang="en-US"/>
          </a:p>
        </p:txBody>
      </p:sp>
      <p:sp>
        <p:nvSpPr>
          <p:cNvPr id="5" name="TextBox 4">
            <a:extLst>
              <a:ext uri="{FF2B5EF4-FFF2-40B4-BE49-F238E27FC236}">
                <a16:creationId xmlns:a16="http://schemas.microsoft.com/office/drawing/2014/main" id="{9C2B607F-36DC-4C88-9532-FFDCAE73B325}"/>
              </a:ext>
            </a:extLst>
          </p:cNvPr>
          <p:cNvSpPr txBox="1"/>
          <p:nvPr/>
        </p:nvSpPr>
        <p:spPr>
          <a:xfrm>
            <a:off x="817685" y="1506023"/>
            <a:ext cx="1361270" cy="369332"/>
          </a:xfrm>
          <a:prstGeom prst="rect">
            <a:avLst/>
          </a:prstGeom>
          <a:noFill/>
        </p:spPr>
        <p:txBody>
          <a:bodyPr wrap="none" rtlCol="0">
            <a:spAutoFit/>
          </a:bodyPr>
          <a:lstStyle/>
          <a:p>
            <a:r>
              <a:rPr lang="en-US" dirty="0"/>
              <a:t>Game Rules:</a:t>
            </a:r>
          </a:p>
        </p:txBody>
      </p:sp>
      <p:sp>
        <p:nvSpPr>
          <p:cNvPr id="6" name="Rectangle 5">
            <a:extLst>
              <a:ext uri="{FF2B5EF4-FFF2-40B4-BE49-F238E27FC236}">
                <a16:creationId xmlns:a16="http://schemas.microsoft.com/office/drawing/2014/main" id="{445A4984-72AF-40C6-AB4F-C88FB7243289}"/>
              </a:ext>
            </a:extLst>
          </p:cNvPr>
          <p:cNvSpPr/>
          <p:nvPr/>
        </p:nvSpPr>
        <p:spPr>
          <a:xfrm>
            <a:off x="726393" y="1864921"/>
            <a:ext cx="7674124" cy="4247317"/>
          </a:xfrm>
          <a:prstGeom prst="rect">
            <a:avLst/>
          </a:prstGeom>
        </p:spPr>
        <p:txBody>
          <a:bodyPr wrap="square">
            <a:spAutoFit/>
          </a:bodyPr>
          <a:lstStyle/>
          <a:p>
            <a:r>
              <a:rPr lang="en-US" b="1" dirty="0"/>
              <a:t>1. Producers </a:t>
            </a:r>
            <a:r>
              <a:rPr lang="en-US" dirty="0"/>
              <a:t>are the only players who can take beanbags from the piles. A safety zone (one foot inside the hula hoop) around the pile protects a producer from being tagged while he or she is picking up an object. The goal of the producers is to get all the beanbags (or as many as possible) out of the safety zones and hold onto them.</a:t>
            </a:r>
          </a:p>
          <a:p>
            <a:r>
              <a:rPr lang="en-US" b="1" dirty="0"/>
              <a:t>2. Consumers</a:t>
            </a:r>
            <a:r>
              <a:rPr lang="en-US" dirty="0"/>
              <a:t> get beanbags by making a two-handed tag on a producer holding one. The goal of consumers is to get as many beanbags as possible from producers and keep them.</a:t>
            </a:r>
          </a:p>
          <a:p>
            <a:r>
              <a:rPr lang="en-US" b="1" dirty="0"/>
              <a:t>3. Decomposers</a:t>
            </a:r>
            <a:r>
              <a:rPr lang="en-US" dirty="0"/>
              <a:t> can only get beanbags by making a two-handed tag on a consumer holding one. When decomposers get a beanbag, they return it to the safety zone. The goal of decomposers is to get all the beanbags (or as many as possible) back to the safety zones. </a:t>
            </a:r>
          </a:p>
          <a:p>
            <a:r>
              <a:rPr lang="en-US" dirty="0"/>
              <a:t>4. Players can hold only </a:t>
            </a:r>
            <a:r>
              <a:rPr lang="en-US" b="1" dirty="0"/>
              <a:t>one beanbag </a:t>
            </a:r>
            <a:r>
              <a:rPr lang="en-US" dirty="0"/>
              <a:t>at a time. When players are tagged, they must give up the beanbag they are holding. Players can toss and pass beanbags to members of their own group. </a:t>
            </a:r>
          </a:p>
        </p:txBody>
      </p:sp>
    </p:spTree>
    <p:extLst>
      <p:ext uri="{BB962C8B-B14F-4D97-AF65-F5344CB8AC3E}">
        <p14:creationId xmlns:p14="http://schemas.microsoft.com/office/powerpoint/2010/main" val="411542751"/>
      </p:ext>
    </p:extLst>
  </p:cSld>
  <p:clrMapOvr>
    <a:masterClrMapping/>
  </p:clrMapOvr>
</p:sld>
</file>

<file path=ppt/theme/theme1.xml><?xml version="1.0" encoding="utf-8"?>
<a:theme xmlns:a="http://schemas.openxmlformats.org/drawingml/2006/main" name="Office Theme">
  <a:themeElements>
    <a:clrScheme name="ND EPSCoR">
      <a:dk1>
        <a:srgbClr val="00567D"/>
      </a:dk1>
      <a:lt1>
        <a:sysClr val="window" lastClr="FFFFFF"/>
      </a:lt1>
      <a:dk2>
        <a:srgbClr val="000000"/>
      </a:dk2>
      <a:lt2>
        <a:srgbClr val="80BC00"/>
      </a:lt2>
      <a:accent1>
        <a:srgbClr val="5B9BD5"/>
      </a:accent1>
      <a:accent2>
        <a:srgbClr val="80BC00"/>
      </a:accent2>
      <a:accent3>
        <a:srgbClr val="A5A5A5"/>
      </a:accent3>
      <a:accent4>
        <a:srgbClr val="954F72"/>
      </a:accent4>
      <a:accent5>
        <a:srgbClr val="4472C4"/>
      </a:accent5>
      <a:accent6>
        <a:srgbClr val="80BC00"/>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1133</TotalTime>
  <Words>747</Words>
  <Application>Microsoft Office PowerPoint</Application>
  <PresentationFormat>On-screen Show (4:3)</PresentationFormat>
  <Paragraphs>80</Paragraphs>
  <Slides>15</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Goals for today:</vt:lpstr>
      <vt:lpstr>PowerPoint Presentation</vt:lpstr>
      <vt:lpstr>What lives in Wetlands? https://youtu.be/oo675fw9PTA</vt:lpstr>
      <vt:lpstr>Some Background Info: Food Webs</vt:lpstr>
      <vt:lpstr>Activity #1: The Web of Life</vt:lpstr>
      <vt:lpstr>Recap: Wetland Food Webs</vt:lpstr>
      <vt:lpstr>Ecosystem Tag</vt:lpstr>
      <vt:lpstr>Ecosystem Tag</vt:lpstr>
      <vt:lpstr>Recap: Ecosystem Tag</vt:lpstr>
      <vt:lpstr>Background Info: Habitats</vt:lpstr>
      <vt:lpstr>PowerPoint Presentation</vt:lpstr>
      <vt:lpstr>You are now all waterbirds and are migrating along the Central Flyway!</vt:lpstr>
      <vt:lpstr>PowerPoint Presentation</vt:lpstr>
      <vt:lpstr>PowerPoint Presentation</vt:lpstr>
    </vt:vector>
  </TitlesOfParts>
  <Company>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Rusch, Kelly</dc:creator>
  <cp:lastModifiedBy>Megan Even</cp:lastModifiedBy>
  <cp:revision>17</cp:revision>
  <dcterms:created xsi:type="dcterms:W3CDTF">2018-10-15T14:10:44Z</dcterms:created>
  <dcterms:modified xsi:type="dcterms:W3CDTF">2019-10-30T17:54:11Z</dcterms:modified>
</cp:coreProperties>
</file>