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4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74" d="100"/>
          <a:sy n="74" d="100"/>
        </p:scale>
        <p:origin x="12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9">
            <a:extLst>
              <a:ext uri="{FF2B5EF4-FFF2-40B4-BE49-F238E27FC236}">
                <a16:creationId xmlns:a16="http://schemas.microsoft.com/office/drawing/2014/main" id="{4A95A688-F437-E9E9-0829-06A2E042DC81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432543A6-E7C8-9C8C-C4E7-BAC5288D1AAC}"/>
              </a:ext>
            </a:extLst>
          </p:cNvPr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8">
            <a:extLst>
              <a:ext uri="{FF2B5EF4-FFF2-40B4-BE49-F238E27FC236}">
                <a16:creationId xmlns:a16="http://schemas.microsoft.com/office/drawing/2014/main" id="{61FD141F-78EC-9EFB-9664-BBBD1DD3B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7E455E-5E68-4BFF-B52F-22E5E12DEBCC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593AA0FB-18FA-F85A-D2F1-D933EFB6B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8DA8262D-D212-F901-3D61-1E6EC5E88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212E6-216B-42F1-B871-0B1EE12201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02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A7620BEC-33E2-20F9-E6B9-4B85F826A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D5C03-B4F2-401D-85D3-4EF0FE4F7B50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4E31F191-3ACB-515F-7E33-DCC53A340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5D16F44-E94E-CD4B-8DEA-3562A3AD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1A657-D97A-405D-BA12-716EE9C965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96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0B3391B6-D502-E13E-B489-7E7FF6327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1047D-0374-4372-A051-878E14641882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2921AA20-3F61-1A82-1CD6-469733D97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00FEB8E-58B7-F0F0-A503-ADB3F2639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4B2C4-CFEB-4078-867C-185B3B198C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95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DB9B765C-39AC-F36B-A36A-01041B325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E5C19-95B8-46F1-BC33-ADF79F2CD41F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9692E514-0813-C84D-70A2-A2B7F1CDA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031EEAE-9D3E-42AB-7CC4-B484CA183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B083B-8C15-4AA4-BDEB-F1EA16AE6E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12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9">
            <a:extLst>
              <a:ext uri="{FF2B5EF4-FFF2-40B4-BE49-F238E27FC236}">
                <a16:creationId xmlns:a16="http://schemas.microsoft.com/office/drawing/2014/main" id="{74CF681D-F0FB-F832-F17F-6D52995178CB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7CEDCD5F-68C3-8962-1FB9-F64A442A5FBD}"/>
              </a:ext>
            </a:extLst>
          </p:cNvPr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8B976E1-D1DF-84A3-5A35-D02983452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C9EBD5-EA45-4B6A-8FE1-B6FBD4D04514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8B6EF0B-6744-4203-AE13-D4D9DF9A3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576A9AA-7DE7-7B4F-DEE7-C9D1C5360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12B59-837A-45C4-9162-5AFECD8A21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53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>
            <a:extLst>
              <a:ext uri="{FF2B5EF4-FFF2-40B4-BE49-F238E27FC236}">
                <a16:creationId xmlns:a16="http://schemas.microsoft.com/office/drawing/2014/main" id="{C938E2C2-7EB5-117B-6BF7-83B3211B2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4E795-E765-4439-AAF2-7DAFF737450F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6" name="Footer Placeholder 17">
            <a:extLst>
              <a:ext uri="{FF2B5EF4-FFF2-40B4-BE49-F238E27FC236}">
                <a16:creationId xmlns:a16="http://schemas.microsoft.com/office/drawing/2014/main" id="{A423575B-770E-5D65-CA6D-33B4F3701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C5CE5855-44D5-8767-EDBA-441AD3C64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93FC9-895A-4CAF-B61D-014868B612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067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4">
            <a:extLst>
              <a:ext uri="{FF2B5EF4-FFF2-40B4-BE49-F238E27FC236}">
                <a16:creationId xmlns:a16="http://schemas.microsoft.com/office/drawing/2014/main" id="{450E837C-5A36-BC36-A12C-D91D9850C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1EBD3-2DB1-444D-A6A5-0B3563571A10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8" name="Footer Placeholder 17">
            <a:extLst>
              <a:ext uri="{FF2B5EF4-FFF2-40B4-BE49-F238E27FC236}">
                <a16:creationId xmlns:a16="http://schemas.microsoft.com/office/drawing/2014/main" id="{EFFE262E-9CC5-D41D-2689-A94EC357D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23D9F75-5DC4-D013-23A7-24159A17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A9C42-BFCE-4B8C-81C6-CAE3914CBD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62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4">
            <a:extLst>
              <a:ext uri="{FF2B5EF4-FFF2-40B4-BE49-F238E27FC236}">
                <a16:creationId xmlns:a16="http://schemas.microsoft.com/office/drawing/2014/main" id="{D8E24C05-1030-BCC1-806D-43501BBAE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B825B-53A4-4C23-A5A5-05840F296E80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4" name="Footer Placeholder 17">
            <a:extLst>
              <a:ext uri="{FF2B5EF4-FFF2-40B4-BE49-F238E27FC236}">
                <a16:creationId xmlns:a16="http://schemas.microsoft.com/office/drawing/2014/main" id="{69601890-10E7-0795-1A13-0C731D68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3034FB-C55E-7A7E-A02E-0D6845848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88197-6AB1-4FB7-91D8-8D43AA976F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19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9">
            <a:extLst>
              <a:ext uri="{FF2B5EF4-FFF2-40B4-BE49-F238E27FC236}">
                <a16:creationId xmlns:a16="http://schemas.microsoft.com/office/drawing/2014/main" id="{FF47D845-6BEC-C21C-F545-695491848DC2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D0FAFFE3-AC2A-6D04-5DDD-87C2EF7E4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C109E2-D2D0-48E2-AF95-6760306157B8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41B2B197-70DE-834A-1CEF-FF9B96282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6B4F007-E18B-AFD4-02B5-CBEAF48F2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17C6E-F3FC-477D-9AAF-B849612481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45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>
            <a:extLst>
              <a:ext uri="{FF2B5EF4-FFF2-40B4-BE49-F238E27FC236}">
                <a16:creationId xmlns:a16="http://schemas.microsoft.com/office/drawing/2014/main" id="{E2AA11E9-0842-42DD-D4BF-D177B9107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2908B-CF5D-48DD-9415-46CE6E023112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6" name="Footer Placeholder 17">
            <a:extLst>
              <a:ext uri="{FF2B5EF4-FFF2-40B4-BE49-F238E27FC236}">
                <a16:creationId xmlns:a16="http://schemas.microsoft.com/office/drawing/2014/main" id="{EB0C0EB6-0F16-9A45-DA00-EE873FE28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805A54CE-BDA0-2A8E-959D-36E1B6AF8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7285B-0897-4AC5-AB76-EE53BC38DF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21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9">
            <a:extLst>
              <a:ext uri="{FF2B5EF4-FFF2-40B4-BE49-F238E27FC236}">
                <a16:creationId xmlns:a16="http://schemas.microsoft.com/office/drawing/2014/main" id="{7B1B0F1D-0961-CF2B-01CC-C2DD685CF8D2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10">
            <a:extLst>
              <a:ext uri="{FF2B5EF4-FFF2-40B4-BE49-F238E27FC236}">
                <a16:creationId xmlns:a16="http://schemas.microsoft.com/office/drawing/2014/main" id="{4915130E-35CE-F2E6-C626-6CB473EE8065}"/>
              </a:ext>
            </a:extLst>
          </p:cNvPr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4504952F-9813-D467-5C31-F16015424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883A7E-9C1C-4052-B8D7-4FBDAD3544C2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1E8C015C-3096-9A23-F203-2F611802C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D6EA04FB-77D5-1691-4039-56AAA75D6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828F0-7C12-4D4E-A388-C7F5BE73BF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10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F089589-8F6C-77C6-4364-895264D941B8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551FCA1-7FCD-1C00-D15D-3271192EA4E4}"/>
              </a:ext>
            </a:extLst>
          </p:cNvPr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>
            <a:extLst>
              <a:ext uri="{FF2B5EF4-FFF2-40B4-BE49-F238E27FC236}">
                <a16:creationId xmlns:a16="http://schemas.microsoft.com/office/drawing/2014/main" id="{8BB62CA8-59BD-3DD7-B7D9-FF7EA7BCF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1" name="Text Placeholder 3">
            <a:extLst>
              <a:ext uri="{FF2B5EF4-FFF2-40B4-BE49-F238E27FC236}">
                <a16:creationId xmlns:a16="http://schemas.microsoft.com/office/drawing/2014/main" id="{BCFC84E2-164C-C6BF-3FA0-ACFF274B2D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" name="Date Placeholder 24">
            <a:extLst>
              <a:ext uri="{FF2B5EF4-FFF2-40B4-BE49-F238E27FC236}">
                <a16:creationId xmlns:a16="http://schemas.microsoft.com/office/drawing/2014/main" id="{A558B414-36E2-6D97-E2ED-9A92DFEB3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640D59D-D5A3-4DDB-918B-0645DC52D9B7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28E34D8E-5721-00AA-FB38-F76D71AF4B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1CDD5-5495-ED3C-3ADC-481328C2F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A7A399"/>
                </a:solidFill>
                <a:latin typeface="Verdana" panose="020B0604030504040204" pitchFamily="34" charset="0"/>
              </a:defRPr>
            </a:lvl1pPr>
          </a:lstStyle>
          <a:p>
            <a:fld id="{1D6BA3EE-8A28-41B1-8E9D-55BFFD3EAD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6" r:id="rId2"/>
    <p:sldLayoutId id="2147483714" r:id="rId3"/>
    <p:sldLayoutId id="2147483707" r:id="rId4"/>
    <p:sldLayoutId id="2147483708" r:id="rId5"/>
    <p:sldLayoutId id="2147483709" r:id="rId6"/>
    <p:sldLayoutId id="2147483715" r:id="rId7"/>
    <p:sldLayoutId id="2147483710" r:id="rId8"/>
    <p:sldLayoutId id="2147483716" r:id="rId9"/>
    <p:sldLayoutId id="2147483711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87B47-D55A-5517-2047-10EEB4A99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Game Theory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6D9E3D-9454-3FC6-8FD2-A26C0802B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“How to Win the Game!”</a:t>
            </a:r>
          </a:p>
        </p:txBody>
      </p:sp>
      <p:pic>
        <p:nvPicPr>
          <p:cNvPr id="6148" name="Picture 3" descr="C:\Documents and Settings\miles.pfahl\Local Settings\Temporary Internet Files\Content.IE5\LAPAQIYO\MCj04375770000[1].wmf">
            <a:extLst>
              <a:ext uri="{FF2B5EF4-FFF2-40B4-BE49-F238E27FC236}">
                <a16:creationId xmlns:a16="http://schemas.microsoft.com/office/drawing/2014/main" id="{84E6CE41-647D-2E4F-1722-0E8DE6FF7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91000"/>
            <a:ext cx="28479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7C65C-D3B2-3C22-AA0F-B2863E58B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47800"/>
            <a:ext cx="8183563" cy="10509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altLang="en-US" sz="6600">
                <a:effectLst>
                  <a:outerShdw blurRad="38100" dist="38100" dir="2700000" algn="tl">
                    <a:srgbClr val="000000"/>
                  </a:outerShdw>
                </a:effectLst>
              </a:rPr>
              <a:t>Time to move on to the lesson.</a:t>
            </a:r>
          </a:p>
        </p:txBody>
      </p:sp>
      <p:pic>
        <p:nvPicPr>
          <p:cNvPr id="15363" name="Picture 4" descr="C:\Documents and Settings\miles.pfahl\Local Settings\Temporary Internet Files\Content.IE5\LAPAQIYO\MCj04377970000[1].wmf">
            <a:extLst>
              <a:ext uri="{FF2B5EF4-FFF2-40B4-BE49-F238E27FC236}">
                <a16:creationId xmlns:a16="http://schemas.microsoft.com/office/drawing/2014/main" id="{B81177E9-44B7-51E8-D868-1046A4DFD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90800"/>
            <a:ext cx="3505200" cy="315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603FF-DDE9-8483-F21A-CE1FAA164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Definition: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AE50AFA2-5A28-18B8-DAB4-0678AD86E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38600"/>
            <a:ext cx="8183563" cy="1984375"/>
          </a:xfrm>
        </p:spPr>
        <p:txBody>
          <a:bodyPr/>
          <a:lstStyle/>
          <a:p>
            <a:pPr eaLnBrk="1" hangingPunct="1"/>
            <a:r>
              <a:rPr lang="en-US" altLang="en-US" sz="4400"/>
              <a:t>Game theory is the mathematics of strategy.</a:t>
            </a:r>
          </a:p>
        </p:txBody>
      </p:sp>
      <p:pic>
        <p:nvPicPr>
          <p:cNvPr id="7172" name="Picture 2" descr="C:\Documents and Settings\miles.pfahl\Local Settings\Temporary Internet Files\Content.IE5\A7B0BK6A\MCj04375770000[1].wmf">
            <a:extLst>
              <a:ext uri="{FF2B5EF4-FFF2-40B4-BE49-F238E27FC236}">
                <a16:creationId xmlns:a16="http://schemas.microsoft.com/office/drawing/2014/main" id="{713F0D2A-8255-01E7-6B53-F049CAB2F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675" y="1524000"/>
            <a:ext cx="33877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199AF-CF28-2425-4FBD-5B5F84348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Two Types of Games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1DF59-B4BD-91AF-CFF2-2C4D1CDC53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3932238" cy="4389438"/>
          </a:xfrm>
        </p:spPr>
        <p:txBody>
          <a:bodyPr>
            <a:normAutofit fontScale="925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u="sng" dirty="0"/>
              <a:t>Games of Chance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3200" u="sng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/>
              <a:t>  A game whose outcome is strongly influenced by some randomizing device, such as dice, spinners or cards.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91047-9EC2-249C-8095-6BD9C9334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932238" cy="4389438"/>
          </a:xfrm>
        </p:spPr>
        <p:txBody>
          <a:bodyPr>
            <a:normAutofit fontScale="925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/>
              <a:t>  </a:t>
            </a:r>
            <a:r>
              <a:rPr lang="en-US" sz="3200" u="sng" dirty="0"/>
              <a:t>Total Information Games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/>
              <a:t>  A game where the players know, in advance, all the game options and a player’s decisions throughout the game are based on the previous player’s decision.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13576-4904-F9A1-3194-20538BEBD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A Winning Strategy: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1307C3C6-E5F5-5B91-C3AF-8A0E3F2D0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183563" cy="1143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  Analyze a Total Information Game to determine the strategy that gives you the best chance to win the game.</a:t>
            </a:r>
          </a:p>
        </p:txBody>
      </p:sp>
      <p:pic>
        <p:nvPicPr>
          <p:cNvPr id="9220" name="Picture 2" descr="C:\Documents and Settings\miles.pfahl\Local Settings\Temporary Internet Files\Content.IE5\A7B0BK6A\MPj04393560000[1].jpg">
            <a:extLst>
              <a:ext uri="{FF2B5EF4-FFF2-40B4-BE49-F238E27FC236}">
                <a16:creationId xmlns:a16="http://schemas.microsoft.com/office/drawing/2014/main" id="{A2832825-A2FB-13EF-069A-8AFE21507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46475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42D74-3842-0B39-A97A-0CA5A176D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24000"/>
            <a:ext cx="8183563" cy="1905000"/>
          </a:xfrm>
        </p:spPr>
        <p:txBody>
          <a:bodyPr/>
          <a:lstStyle/>
          <a:p>
            <a:pPr>
              <a:defRPr/>
            </a:pPr>
            <a:r>
              <a:rPr lang="en-US" dirty="0"/>
              <a:t>A list of all the things that could happen in a situation. (game)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F930675-1393-D0D3-A0ED-05F522130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993775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4400" b="1"/>
              <a:t>Possible Outcomes: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480F7-6803-1EE1-982C-4294B2F31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Lesson Objectives: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153D0FE7-3442-810C-A75A-680B7A451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183563" cy="4260850"/>
          </a:xfrm>
        </p:spPr>
        <p:txBody>
          <a:bodyPr/>
          <a:lstStyle/>
          <a:p>
            <a:pPr eaLnBrk="1" hangingPunct="1"/>
            <a:r>
              <a:rPr lang="en-US" altLang="en-US"/>
              <a:t>Gather data to determine winning outcomes for a game.</a:t>
            </a:r>
          </a:p>
          <a:p>
            <a:pPr eaLnBrk="1" hangingPunct="1"/>
            <a:r>
              <a:rPr lang="en-US" altLang="en-US"/>
              <a:t>Analyze the data to determine the best winning strategy.</a:t>
            </a:r>
          </a:p>
          <a:p>
            <a:pPr eaLnBrk="1" hangingPunct="1"/>
            <a:r>
              <a:rPr lang="en-US" altLang="en-US"/>
              <a:t>List all the possible outcomes for a game.</a:t>
            </a:r>
          </a:p>
          <a:p>
            <a:pPr eaLnBrk="1" hangingPunct="1"/>
            <a:r>
              <a:rPr lang="en-US" altLang="en-US"/>
              <a:t>Analyze the possible outcomes to determine the best winning strategy.</a:t>
            </a:r>
          </a:p>
          <a:p>
            <a:pPr eaLnBrk="1" hangingPunct="1"/>
            <a:r>
              <a:rPr lang="en-US" altLang="en-US"/>
              <a:t>Apply this winning strategy to similar games.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301DBFC-6F17-EAA2-DA9B-F4649D0A4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183563" cy="10509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Experimental Probability: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EB72E4D-B1B6-F9B5-CEF2-07A0A230B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83563" cy="4187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Experimental probability is the ratio of the number of desirable occurrences of an event to the total number occurrences of the event.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/>
              <a:t>Example: Tossing a coin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1800"/>
              <a:t>     If you tossed a coin 10 times, 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1800"/>
              <a:t>     recorded heads 7 times and tails 3 times,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1800"/>
              <a:t>     then the experimental probabilities are: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180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1800"/>
              <a:t>          P(H) = 7/10     P(T) = 3/10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1800"/>
              <a:t>                 70%               30%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180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/>
          </a:p>
        </p:txBody>
      </p:sp>
      <p:pic>
        <p:nvPicPr>
          <p:cNvPr id="12292" name="Picture 4" descr="MCBS01187_0000[1]">
            <a:extLst>
              <a:ext uri="{FF2B5EF4-FFF2-40B4-BE49-F238E27FC236}">
                <a16:creationId xmlns:a16="http://schemas.microsoft.com/office/drawing/2014/main" id="{73A325BC-01C6-F222-E106-9BFEC59B6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276600"/>
            <a:ext cx="1341438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C8E67-5465-8006-31E6-9FAE3D5CA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Theoretical Probability: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738AF2AF-F3AA-7EAD-71BB-9F6239E23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183563" cy="4187825"/>
          </a:xfrm>
        </p:spPr>
        <p:txBody>
          <a:bodyPr/>
          <a:lstStyle/>
          <a:p>
            <a:pPr eaLnBrk="1" hangingPunct="1"/>
            <a:r>
              <a:rPr lang="en-US" altLang="en-US"/>
              <a:t>Theoretical probability is the ratio of the number of ways the event can occur to the total number of possibilities in the sample space.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Example: tossing a die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P(1)=1/6		P(2)=1/6 		P(3)=1/6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P(2)=1/6		P(5)=1/6		P(6)=1/6</a:t>
            </a:r>
          </a:p>
        </p:txBody>
      </p:sp>
      <p:pic>
        <p:nvPicPr>
          <p:cNvPr id="13316" name="Picture 3" descr="C:\Documents and Settings\miles.pfahl\Local Settings\Temporary Internet Files\Content.IE5\LAPAQIYO\MPj04387150000[1].jpg">
            <a:extLst>
              <a:ext uri="{FF2B5EF4-FFF2-40B4-BE49-F238E27FC236}">
                <a16:creationId xmlns:a16="http://schemas.microsoft.com/office/drawing/2014/main" id="{F91EF704-DE08-6736-3855-E924D0552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29000"/>
            <a:ext cx="11160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EB97273-886A-6134-33A3-AC83EA651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183563" cy="10509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In a nutshell: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B70721A-5D2C-6E6E-838C-B077C1C3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676400"/>
            <a:ext cx="8183563" cy="418782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  </a:t>
            </a:r>
            <a:r>
              <a:rPr lang="en-US" altLang="en-US" u="sng"/>
              <a:t>Experimental Probability</a:t>
            </a:r>
            <a:r>
              <a:rPr lang="en-US" altLang="en-US"/>
              <a:t> is what happened when you did the activity.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  </a:t>
            </a:r>
            <a:r>
              <a:rPr lang="en-US" altLang="en-US" u="sng"/>
              <a:t>Theoretical Probability</a:t>
            </a:r>
            <a:r>
              <a:rPr lang="en-US" altLang="en-US"/>
              <a:t> is what should have happened if everything turned out the way is was supposed to.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1249</TotalTime>
  <Words>326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Game Theory</vt:lpstr>
      <vt:lpstr>Definition:</vt:lpstr>
      <vt:lpstr>Two Types of Games</vt:lpstr>
      <vt:lpstr>A Winning Strategy:</vt:lpstr>
      <vt:lpstr>A list of all the things that could happen in a situation. (game)</vt:lpstr>
      <vt:lpstr>Lesson Objectives:</vt:lpstr>
      <vt:lpstr>Experimental Probability:</vt:lpstr>
      <vt:lpstr>Theoretical Probability:</vt:lpstr>
      <vt:lpstr>In a nutshell:</vt:lpstr>
      <vt:lpstr>Time to move on to the lesson.</vt:lpstr>
    </vt:vector>
  </TitlesOfParts>
  <Company>North Dakota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Theory</dc:title>
  <dc:creator>College of Engineering and Architecture</dc:creator>
  <cp:lastModifiedBy>tmcc2011</cp:lastModifiedBy>
  <cp:revision>17</cp:revision>
  <dcterms:created xsi:type="dcterms:W3CDTF">2008-06-10T15:20:34Z</dcterms:created>
  <dcterms:modified xsi:type="dcterms:W3CDTF">2022-12-08T20:24:40Z</dcterms:modified>
</cp:coreProperties>
</file>