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0" r:id="rId2"/>
    <p:sldId id="262" r:id="rId3"/>
    <p:sldId id="286" r:id="rId4"/>
    <p:sldId id="261" r:id="rId5"/>
    <p:sldId id="267" r:id="rId6"/>
    <p:sldId id="268" r:id="rId7"/>
    <p:sldId id="269" r:id="rId8"/>
    <p:sldId id="270" r:id="rId9"/>
    <p:sldId id="263" r:id="rId10"/>
    <p:sldId id="294" r:id="rId11"/>
    <p:sldId id="271" r:id="rId12"/>
    <p:sldId id="272" r:id="rId13"/>
    <p:sldId id="273" r:id="rId14"/>
    <p:sldId id="274" r:id="rId15"/>
    <p:sldId id="264" r:id="rId16"/>
    <p:sldId id="275" r:id="rId17"/>
    <p:sldId id="276" r:id="rId18"/>
    <p:sldId id="277" r:id="rId19"/>
    <p:sldId id="279" r:id="rId20"/>
    <p:sldId id="291" r:id="rId21"/>
    <p:sldId id="292" r:id="rId22"/>
    <p:sldId id="280" r:id="rId23"/>
    <p:sldId id="281" r:id="rId24"/>
    <p:sldId id="282" r:id="rId25"/>
    <p:sldId id="283" r:id="rId26"/>
    <p:sldId id="289" r:id="rId27"/>
    <p:sldId id="284" r:id="rId28"/>
    <p:sldId id="285" r:id="rId29"/>
    <p:sldId id="28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C00"/>
    <a:srgbClr val="005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BAA62-2E27-4D9D-BCFE-AC9432EB0524}" v="47" dt="2022-08-31T13:40:26.110"/>
    <p1510:client id="{AB42277B-4169-4318-8689-61D1EF042B29}" v="110" dt="2022-08-31T16:09:21.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11" autoAdjust="0"/>
    <p:restoredTop sz="94660"/>
  </p:normalViewPr>
  <p:slideViewPr>
    <p:cSldViewPr snapToGrid="0" showGuides="1">
      <p:cViewPr varScale="1">
        <p:scale>
          <a:sx n="105" d="100"/>
          <a:sy n="105" d="100"/>
        </p:scale>
        <p:origin x="1272" y="20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URE ndepscor" userId="tqBcdldmmKFd7Fi8n9OJS+g/Ug6c3SNYut0pbsQ1FRA=" providerId="None" clId="Web-{3D9BAA62-2E27-4D9D-BCFE-AC9432EB0524}"/>
    <pc:docChg chg="addSld modSld sldOrd">
      <pc:chgData name="NATURE ndepscor" userId="tqBcdldmmKFd7Fi8n9OJS+g/Ug6c3SNYut0pbsQ1FRA=" providerId="None" clId="Web-{3D9BAA62-2E27-4D9D-BCFE-AC9432EB0524}" dt="2022-08-31T13:40:26.110" v="45" actId="20577"/>
      <pc:docMkLst>
        <pc:docMk/>
      </pc:docMkLst>
      <pc:sldChg chg="modSp new ord">
        <pc:chgData name="NATURE ndepscor" userId="tqBcdldmmKFd7Fi8n9OJS+g/Ug6c3SNYut0pbsQ1FRA=" providerId="None" clId="Web-{3D9BAA62-2E27-4D9D-BCFE-AC9432EB0524}" dt="2022-08-31T13:40:26.110" v="45" actId="20577"/>
        <pc:sldMkLst>
          <pc:docMk/>
          <pc:sldMk cId="1100021986" sldId="290"/>
        </pc:sldMkLst>
        <pc:spChg chg="mod">
          <ac:chgData name="NATURE ndepscor" userId="tqBcdldmmKFd7Fi8n9OJS+g/Ug6c3SNYut0pbsQ1FRA=" providerId="None" clId="Web-{3D9BAA62-2E27-4D9D-BCFE-AC9432EB0524}" dt="2022-08-31T13:40:26.110" v="45" actId="20577"/>
          <ac:spMkLst>
            <pc:docMk/>
            <pc:sldMk cId="1100021986" sldId="290"/>
            <ac:spMk id="2" creationId="{D7E0E251-DF31-6497-25E0-670B6D0EEFC6}"/>
          </ac:spMkLst>
        </pc:spChg>
      </pc:sldChg>
    </pc:docChg>
  </pc:docChgLst>
  <pc:docChgLst>
    <pc:chgData name="NATURE ndepscor" userId="tqBcdldmmKFd7Fi8n9OJS+g/Ug6c3SNYut0pbsQ1FRA=" providerId="None" clId="Web-{AB42277B-4169-4318-8689-61D1EF042B29}"/>
    <pc:docChg chg="addSld modSld sldOrd">
      <pc:chgData name="NATURE ndepscor" userId="tqBcdldmmKFd7Fi8n9OJS+g/Ug6c3SNYut0pbsQ1FRA=" providerId="None" clId="Web-{AB42277B-4169-4318-8689-61D1EF042B29}" dt="2022-08-31T16:06:08.894" v="3"/>
      <pc:docMkLst>
        <pc:docMk/>
      </pc:docMkLst>
      <pc:sldChg chg="ord">
        <pc:chgData name="NATURE ndepscor" userId="tqBcdldmmKFd7Fi8n9OJS+g/Ug6c3SNYut0pbsQ1FRA=" providerId="None" clId="Web-{AB42277B-4169-4318-8689-61D1EF042B29}" dt="2022-08-31T15:30:44.938" v="0"/>
        <pc:sldMkLst>
          <pc:docMk/>
          <pc:sldMk cId="1100021986" sldId="290"/>
        </pc:sldMkLst>
      </pc:sldChg>
      <pc:sldChg chg="delSp new">
        <pc:chgData name="NATURE ndepscor" userId="tqBcdldmmKFd7Fi8n9OJS+g/Ug6c3SNYut0pbsQ1FRA=" providerId="None" clId="Web-{AB42277B-4169-4318-8689-61D1EF042B29}" dt="2022-08-31T16:06:08.894" v="3"/>
        <pc:sldMkLst>
          <pc:docMk/>
          <pc:sldMk cId="2733025491" sldId="291"/>
        </pc:sldMkLst>
        <pc:spChg chg="del">
          <ac:chgData name="NATURE ndepscor" userId="tqBcdldmmKFd7Fi8n9OJS+g/Ug6c3SNYut0pbsQ1FRA=" providerId="None" clId="Web-{AB42277B-4169-4318-8689-61D1EF042B29}" dt="2022-08-31T16:06:07.269" v="2"/>
          <ac:spMkLst>
            <pc:docMk/>
            <pc:sldMk cId="2733025491" sldId="291"/>
            <ac:spMk id="4" creationId="{E72B7819-DC3C-52DD-5DEB-29096CCFF27E}"/>
          </ac:spMkLst>
        </pc:spChg>
        <pc:spChg chg="del">
          <ac:chgData name="NATURE ndepscor" userId="tqBcdldmmKFd7Fi8n9OJS+g/Ug6c3SNYut0pbsQ1FRA=" providerId="None" clId="Web-{AB42277B-4169-4318-8689-61D1EF042B29}" dt="2022-08-31T16:06:08.894" v="3"/>
          <ac:spMkLst>
            <pc:docMk/>
            <pc:sldMk cId="2733025491" sldId="291"/>
            <ac:spMk id="6" creationId="{BE2408DE-F835-4D47-406D-705245B3D31D}"/>
          </ac:spMkLst>
        </pc:spChg>
      </pc:sldChg>
    </pc:docChg>
  </pc:docChgLst>
  <pc:docChgLst>
    <pc:chgData name="NATURE ndepscor" clId="Web-{AB42277B-4169-4318-8689-61D1EF042B29}"/>
    <pc:docChg chg="modSld">
      <pc:chgData name="NATURE ndepscor" userId="" providerId="" clId="Web-{AB42277B-4169-4318-8689-61D1EF042B29}" dt="2022-08-31T16:08:36.596" v="94"/>
      <pc:docMkLst>
        <pc:docMk/>
      </pc:docMkLst>
      <pc:sldChg chg="addSp delSp modSp">
        <pc:chgData name="NATURE ndepscor" userId="" providerId="" clId="Web-{AB42277B-4169-4318-8689-61D1EF042B29}" dt="2022-08-31T16:08:36.596" v="94"/>
        <pc:sldMkLst>
          <pc:docMk/>
          <pc:sldMk cId="2733025491" sldId="291"/>
        </pc:sldMkLst>
        <pc:spChg chg="mod">
          <ac:chgData name="NATURE ndepscor" userId="" providerId="" clId="Web-{AB42277B-4169-4318-8689-61D1EF042B29}" dt="2022-08-31T16:07:36.346" v="65" actId="20577"/>
          <ac:spMkLst>
            <pc:docMk/>
            <pc:sldMk cId="2733025491" sldId="291"/>
            <ac:spMk id="2" creationId="{BE565CBC-A153-309D-ACB0-A03DC015AF0F}"/>
          </ac:spMkLst>
        </pc:spChg>
        <pc:spChg chg="del">
          <ac:chgData name="NATURE ndepscor" userId="" providerId="" clId="Web-{AB42277B-4169-4318-8689-61D1EF042B29}" dt="2022-08-31T16:07:04.268" v="6"/>
          <ac:spMkLst>
            <pc:docMk/>
            <pc:sldMk cId="2733025491" sldId="291"/>
            <ac:spMk id="3" creationId="{237B7A5C-36B6-AF49-3D6B-79FBAD5ED810}"/>
          </ac:spMkLst>
        </pc:spChg>
        <pc:spChg chg="del">
          <ac:chgData name="NATURE ndepscor" userId="" providerId="" clId="Web-{AB42277B-4169-4318-8689-61D1EF042B29}" dt="2022-08-31T16:07:02.237" v="5"/>
          <ac:spMkLst>
            <pc:docMk/>
            <pc:sldMk cId="2733025491" sldId="291"/>
            <ac:spMk id="5" creationId="{3FEAF213-A40D-B4C3-74FD-CCC25779F0FD}"/>
          </ac:spMkLst>
        </pc:spChg>
        <pc:graphicFrameChg chg="add del mod modGraphic">
          <ac:chgData name="NATURE ndepscor" userId="" providerId="" clId="Web-{AB42277B-4169-4318-8689-61D1EF042B29}" dt="2022-08-31T16:06:49.706" v="3"/>
          <ac:graphicFrameMkLst>
            <pc:docMk/>
            <pc:sldMk cId="2733025491" sldId="291"/>
            <ac:graphicFrameMk id="10" creationId="{89A4AEF6-A261-999E-2406-51ADA5F21002}"/>
          </ac:graphicFrameMkLst>
        </pc:graphicFrameChg>
        <pc:graphicFrameChg chg="add mod modGraphic">
          <ac:chgData name="NATURE ndepscor" userId="" providerId="" clId="Web-{AB42277B-4169-4318-8689-61D1EF042B29}" dt="2022-08-31T16:08:36.596" v="94"/>
          <ac:graphicFrameMkLst>
            <pc:docMk/>
            <pc:sldMk cId="2733025491" sldId="291"/>
            <ac:graphicFrameMk id="12" creationId="{5F181BA7-00BA-1E6E-F726-3620182FBBB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157DD-D0F7-4F8C-A4A2-843CAB9736CF}" type="datetimeFigureOut">
              <a:rPr lang="en-US" smtClean="0"/>
              <a:t>10/16/22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6E280-104B-40C2-8F7C-A96F9A42198B}" type="slidenum">
              <a:rPr lang="en-US" smtClean="0"/>
              <a:t>‹#›</a:t>
            </a:fld>
            <a:endParaRPr lang="en-US"/>
          </a:p>
        </p:txBody>
      </p:sp>
    </p:spTree>
    <p:extLst>
      <p:ext uri="{BB962C8B-B14F-4D97-AF65-F5344CB8AC3E}">
        <p14:creationId xmlns:p14="http://schemas.microsoft.com/office/powerpoint/2010/main" val="243454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543466" y="552093"/>
            <a:ext cx="8054915" cy="5727939"/>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8" name="Rectangle 7"/>
          <p:cNvSpPr/>
          <p:nvPr userDrawn="1"/>
        </p:nvSpPr>
        <p:spPr>
          <a:xfrm>
            <a:off x="657766" y="681487"/>
            <a:ext cx="7811219" cy="54864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ctrTitle" hasCustomPrompt="1"/>
          </p:nvPr>
        </p:nvSpPr>
        <p:spPr>
          <a:xfrm>
            <a:off x="743484" y="1122363"/>
            <a:ext cx="7631395" cy="2387600"/>
          </a:xfrm>
        </p:spPr>
        <p:txBody>
          <a:bodyPr anchor="b">
            <a:normAutofit/>
          </a:bodyPr>
          <a:lstStyle>
            <a:lvl1pPr algn="ctr">
              <a:defRPr sz="4400" b="1">
                <a:solidFill>
                  <a:srgbClr val="00567D"/>
                </a:solidFill>
                <a:latin typeface="+mn-lt"/>
              </a:defRPr>
            </a:lvl1pPr>
          </a:lstStyle>
          <a:p>
            <a:r>
              <a:rPr lang="en-US" dirty="0"/>
              <a:t>ND EPSCoR Template             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10/17/2018</a:t>
            </a:r>
          </a:p>
        </p:txBody>
      </p:sp>
      <p:sp>
        <p:nvSpPr>
          <p:cNvPr id="6" name="Slide Number Placeholder 5"/>
          <p:cNvSpPr>
            <a:spLocks noGrp="1"/>
          </p:cNvSpPr>
          <p:nvPr>
            <p:ph type="sldNum" sz="quarter" idx="12"/>
          </p:nvPr>
        </p:nvSpPr>
        <p:spPr/>
        <p:txBody>
          <a:bodyPr/>
          <a:lstStyle/>
          <a:p>
            <a:fld id="{8C5A40D2-BF58-465D-8282-B59BC9A150F5}" type="slidenum">
              <a:rPr lang="en-US" smtClean="0"/>
              <a:t>‹#›</a:t>
            </a:fld>
            <a:endParaRPr lang="en-US"/>
          </a:p>
        </p:txBody>
      </p:sp>
      <p:pic>
        <p:nvPicPr>
          <p:cNvPr id="7" name="Picture 6"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2686050" y="5533845"/>
            <a:ext cx="3532517" cy="1209855"/>
          </a:xfrm>
          <a:prstGeom prst="rect">
            <a:avLst/>
          </a:prstGeom>
          <a:noFill/>
          <a:ln>
            <a:noFill/>
          </a:ln>
        </p:spPr>
      </p:pic>
    </p:spTree>
    <p:extLst>
      <p:ext uri="{BB962C8B-B14F-4D97-AF65-F5344CB8AC3E}">
        <p14:creationId xmlns:p14="http://schemas.microsoft.com/office/powerpoint/2010/main" val="3272811989"/>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11" name="Rectangle 10"/>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26393" y="803305"/>
            <a:ext cx="7665578" cy="887384"/>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Content Placeholder 2"/>
          <p:cNvSpPr>
            <a:spLocks noGrp="1"/>
          </p:cNvSpPr>
          <p:nvPr>
            <p:ph idx="1"/>
          </p:nvPr>
        </p:nvSpPr>
        <p:spPr>
          <a:xfrm>
            <a:off x="726392" y="1825625"/>
            <a:ext cx="7665579"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10/17/2018</a:t>
            </a:r>
          </a:p>
        </p:txBody>
      </p:sp>
      <p:sp>
        <p:nvSpPr>
          <p:cNvPr id="6" name="Slide Number Placeholder 5"/>
          <p:cNvSpPr>
            <a:spLocks noGrp="1"/>
          </p:cNvSpPr>
          <p:nvPr>
            <p:ph type="sldNum" sz="quarter" idx="12"/>
          </p:nvPr>
        </p:nvSpPr>
        <p:spPr/>
        <p:txBody>
          <a:bodyPr/>
          <a:lstStyle/>
          <a:p>
            <a:fld id="{8C5A40D2-BF58-465D-8282-B59BC9A150F5}" type="slidenum">
              <a:rPr lang="en-US" smtClean="0"/>
              <a:t>‹#›</a:t>
            </a:fld>
            <a:endParaRPr lang="en-US"/>
          </a:p>
        </p:txBody>
      </p:sp>
      <p:pic>
        <p:nvPicPr>
          <p:cNvPr id="10" name="Picture 9"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77950" y="6115667"/>
            <a:ext cx="1562461" cy="394652"/>
          </a:xfrm>
          <a:prstGeom prst="rect">
            <a:avLst/>
          </a:prstGeom>
          <a:noFill/>
          <a:ln>
            <a:noFill/>
          </a:ln>
        </p:spPr>
      </p:pic>
    </p:spTree>
    <p:extLst>
      <p:ext uri="{BB962C8B-B14F-4D97-AF65-F5344CB8AC3E}">
        <p14:creationId xmlns:p14="http://schemas.microsoft.com/office/powerpoint/2010/main" val="3002026004"/>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539146" y="527052"/>
            <a:ext cx="8065707" cy="5803895"/>
          </a:xfrm>
          <a:prstGeom prst="rect">
            <a:avLst/>
          </a:prstGeom>
        </p:spPr>
      </p:pic>
      <p:sp>
        <p:nvSpPr>
          <p:cNvPr id="9" name="Rectangle 8"/>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26393" y="794759"/>
            <a:ext cx="7674124" cy="895930"/>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Content Placeholder 2"/>
          <p:cNvSpPr>
            <a:spLocks noGrp="1"/>
          </p:cNvSpPr>
          <p:nvPr>
            <p:ph sz="half" idx="1"/>
          </p:nvPr>
        </p:nvSpPr>
        <p:spPr>
          <a:xfrm>
            <a:off x="726392" y="1825625"/>
            <a:ext cx="378845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77120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10/17/2018</a:t>
            </a:r>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pic>
        <p:nvPicPr>
          <p:cNvPr id="8" name="Picture 7" descr="U:\Forms\EPSCoR logo\VPRC 8669 EPSCOR logo Full.jpg"/>
          <p:cNvPicPr/>
          <p:nvPr userDrawn="1"/>
        </p:nvPicPr>
        <p:blipFill rotWithShape="1">
          <a:blip r:embed="rId3" cstate="print">
            <a:extLst>
              <a:ext uri="{28A0092B-C50C-407E-A947-70E740481C1C}">
                <a14:useLocalDpi xmlns:a14="http://schemas.microsoft.com/office/drawing/2010/main" val="0"/>
              </a:ext>
            </a:extLst>
          </a:blip>
          <a:srcRect t="7623" b="8520"/>
          <a:stretch/>
        </p:blipFill>
        <p:spPr bwMode="auto">
          <a:xfrm>
            <a:off x="3779291" y="6115667"/>
            <a:ext cx="1562461" cy="394652"/>
          </a:xfrm>
          <a:prstGeom prst="rect">
            <a:avLst/>
          </a:prstGeom>
          <a:noFill/>
          <a:ln>
            <a:noFill/>
          </a:ln>
        </p:spPr>
      </p:pic>
    </p:spTree>
    <p:extLst>
      <p:ext uri="{BB962C8B-B14F-4D97-AF65-F5344CB8AC3E}">
        <p14:creationId xmlns:p14="http://schemas.microsoft.com/office/powerpoint/2010/main" val="3736198227"/>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11" name="Rectangle 10"/>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17847" y="811850"/>
            <a:ext cx="7682669" cy="878839"/>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Text Placeholder 2"/>
          <p:cNvSpPr>
            <a:spLocks noGrp="1"/>
          </p:cNvSpPr>
          <p:nvPr>
            <p:ph type="body" idx="1"/>
          </p:nvPr>
        </p:nvSpPr>
        <p:spPr>
          <a:xfrm>
            <a:off x="717846" y="1681163"/>
            <a:ext cx="3780336"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17846" y="2505075"/>
            <a:ext cx="378033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681163"/>
            <a:ext cx="3771366"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1" y="2505075"/>
            <a:ext cx="377136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10/17/2018</a:t>
            </a:r>
          </a:p>
        </p:txBody>
      </p:sp>
      <p:sp>
        <p:nvSpPr>
          <p:cNvPr id="9" name="Slide Number Placeholder 8"/>
          <p:cNvSpPr>
            <a:spLocks noGrp="1"/>
          </p:cNvSpPr>
          <p:nvPr>
            <p:ph type="sldNum" sz="quarter" idx="12"/>
          </p:nvPr>
        </p:nvSpPr>
        <p:spPr/>
        <p:txBody>
          <a:bodyPr/>
          <a:lstStyle/>
          <a:p>
            <a:fld id="{8C5A40D2-BF58-465D-8282-B59BC9A150F5}" type="slidenum">
              <a:rPr lang="en-US" smtClean="0"/>
              <a:t>‹#›</a:t>
            </a:fld>
            <a:endParaRPr lang="en-US"/>
          </a:p>
        </p:txBody>
      </p:sp>
      <p:pic>
        <p:nvPicPr>
          <p:cNvPr id="10" name="Picture 9"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81649" y="6103612"/>
            <a:ext cx="1562461" cy="394652"/>
          </a:xfrm>
          <a:prstGeom prst="rect">
            <a:avLst/>
          </a:prstGeom>
          <a:noFill/>
          <a:ln>
            <a:noFill/>
          </a:ln>
        </p:spPr>
      </p:pic>
    </p:spTree>
    <p:extLst>
      <p:ext uri="{BB962C8B-B14F-4D97-AF65-F5344CB8AC3E}">
        <p14:creationId xmlns:p14="http://schemas.microsoft.com/office/powerpoint/2010/main" val="4025838407"/>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pic>
        <p:nvPicPr>
          <p:cNvPr id="7" name="Picture 6"/>
          <p:cNvPicPr>
            <a:picLocks noChangeAspect="1"/>
          </p:cNvPicPr>
          <p:nvPr userDrawn="1"/>
        </p:nvPicPr>
        <p:blipFill>
          <a:blip r:embed="rId2"/>
          <a:stretch>
            <a:fillRect/>
          </a:stretch>
        </p:blipFill>
        <p:spPr>
          <a:xfrm>
            <a:off x="639739" y="633741"/>
            <a:ext cx="7864522" cy="5590517"/>
          </a:xfrm>
          <a:prstGeom prst="rect">
            <a:avLst/>
          </a:prstGeom>
        </p:spPr>
      </p:pic>
      <p:sp>
        <p:nvSpPr>
          <p:cNvPr id="2" name="Title 1"/>
          <p:cNvSpPr>
            <a:spLocks noGrp="1"/>
          </p:cNvSpPr>
          <p:nvPr>
            <p:ph type="title"/>
          </p:nvPr>
        </p:nvSpPr>
        <p:spPr>
          <a:xfrm>
            <a:off x="726393" y="726393"/>
            <a:ext cx="7674124" cy="964296"/>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10/17/2018</a:t>
            </a:r>
          </a:p>
        </p:txBody>
      </p:sp>
      <p:sp>
        <p:nvSpPr>
          <p:cNvPr id="5" name="Slide Number Placeholder 4"/>
          <p:cNvSpPr>
            <a:spLocks noGrp="1"/>
          </p:cNvSpPr>
          <p:nvPr>
            <p:ph type="sldNum" sz="quarter" idx="12"/>
          </p:nvPr>
        </p:nvSpPr>
        <p:spPr/>
        <p:txBody>
          <a:bodyPr/>
          <a:lstStyle/>
          <a:p>
            <a:fld id="{8C5A40D2-BF58-465D-8282-B59BC9A150F5}" type="slidenum">
              <a:rPr lang="en-US" smtClean="0"/>
              <a:t>‹#›</a:t>
            </a:fld>
            <a:endParaRPr lang="en-US"/>
          </a:p>
        </p:txBody>
      </p:sp>
      <p:pic>
        <p:nvPicPr>
          <p:cNvPr id="6" name="Picture 5" descr="U:\Forms\EPSCoR logo\VPRC 8669 EPSCOR logo Full.jpg"/>
          <p:cNvPicPr/>
          <p:nvPr userDrawn="1"/>
        </p:nvPicPr>
        <p:blipFill rotWithShape="1">
          <a:blip r:embed="rId3" cstate="print">
            <a:extLst>
              <a:ext uri="{28A0092B-C50C-407E-A947-70E740481C1C}">
                <a14:useLocalDpi xmlns:a14="http://schemas.microsoft.com/office/drawing/2010/main" val="0"/>
              </a:ext>
            </a:extLst>
          </a:blip>
          <a:srcRect t="7623" b="8520"/>
          <a:stretch/>
        </p:blipFill>
        <p:spPr bwMode="auto">
          <a:xfrm>
            <a:off x="3782224" y="6055668"/>
            <a:ext cx="1562461" cy="394652"/>
          </a:xfrm>
          <a:prstGeom prst="rect">
            <a:avLst/>
          </a:prstGeom>
          <a:noFill/>
          <a:ln>
            <a:noFill/>
          </a:ln>
        </p:spPr>
      </p:pic>
    </p:spTree>
    <p:extLst>
      <p:ext uri="{BB962C8B-B14F-4D97-AF65-F5344CB8AC3E}">
        <p14:creationId xmlns:p14="http://schemas.microsoft.com/office/powerpoint/2010/main" val="296253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6" name="Rectangle 5"/>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Date Placeholder 1"/>
          <p:cNvSpPr>
            <a:spLocks noGrp="1"/>
          </p:cNvSpPr>
          <p:nvPr>
            <p:ph type="dt" sz="half" idx="10"/>
          </p:nvPr>
        </p:nvSpPr>
        <p:spPr/>
        <p:txBody>
          <a:bodyPr/>
          <a:lstStyle/>
          <a:p>
            <a:r>
              <a:rPr lang="en-US"/>
              <a:t>10/17/2018</a:t>
            </a:r>
          </a:p>
        </p:txBody>
      </p:sp>
      <p:sp>
        <p:nvSpPr>
          <p:cNvPr id="4" name="Slide Number Placeholder 3"/>
          <p:cNvSpPr>
            <a:spLocks noGrp="1"/>
          </p:cNvSpPr>
          <p:nvPr>
            <p:ph type="sldNum" sz="quarter" idx="12"/>
          </p:nvPr>
        </p:nvSpPr>
        <p:spPr/>
        <p:txBody>
          <a:bodyPr/>
          <a:lstStyle/>
          <a:p>
            <a:fld id="{8C5A40D2-BF58-465D-8282-B59BC9A150F5}" type="slidenum">
              <a:rPr lang="en-US" smtClean="0"/>
              <a:t>‹#›</a:t>
            </a:fld>
            <a:endParaRPr lang="en-US"/>
          </a:p>
        </p:txBody>
      </p:sp>
      <p:pic>
        <p:nvPicPr>
          <p:cNvPr id="5" name="Picture 4"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90769" y="6109665"/>
            <a:ext cx="1562461" cy="394652"/>
          </a:xfrm>
          <a:prstGeom prst="rect">
            <a:avLst/>
          </a:prstGeom>
          <a:noFill/>
          <a:ln>
            <a:noFill/>
          </a:ln>
        </p:spPr>
      </p:pic>
    </p:spTree>
    <p:extLst>
      <p:ext uri="{BB962C8B-B14F-4D97-AF65-F5344CB8AC3E}">
        <p14:creationId xmlns:p14="http://schemas.microsoft.com/office/powerpoint/2010/main" val="31229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9" name="Rectangle 8"/>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17847" y="786212"/>
            <a:ext cx="2861172" cy="1271187"/>
          </a:xfrm>
        </p:spPr>
        <p:txBody>
          <a:bodyPr anchor="b">
            <a:normAutofit/>
          </a:bodyPr>
          <a:lstStyle>
            <a:lvl1pPr>
              <a:defRPr sz="2800" b="1">
                <a:solidFill>
                  <a:srgbClr val="00567D"/>
                </a:solidFill>
                <a:latin typeface="+mn-lt"/>
              </a:defRPr>
            </a:lvl1pPr>
          </a:lstStyle>
          <a:p>
            <a:r>
              <a:rPr lang="en-US" dirty="0"/>
              <a:t>Click to edit Master title style</a:t>
            </a:r>
          </a:p>
        </p:txBody>
      </p:sp>
      <p:sp>
        <p:nvSpPr>
          <p:cNvPr id="3" name="Content Placeholder 2"/>
          <p:cNvSpPr>
            <a:spLocks noGrp="1"/>
          </p:cNvSpPr>
          <p:nvPr>
            <p:ph idx="1"/>
          </p:nvPr>
        </p:nvSpPr>
        <p:spPr>
          <a:xfrm>
            <a:off x="3693319" y="786212"/>
            <a:ext cx="4707197" cy="5074839"/>
          </a:xfrm>
        </p:spPr>
        <p:txBody>
          <a:bodyPr/>
          <a:lstStyle>
            <a:lvl1pPr>
              <a:defRPr sz="3200" b="1">
                <a:solidFill>
                  <a:srgbClr val="00567D"/>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7847" y="2057400"/>
            <a:ext cx="2861172"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r>
              <a:rPr lang="en-US"/>
              <a:t>10/17/2018</a:t>
            </a:r>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pic>
        <p:nvPicPr>
          <p:cNvPr id="8" name="Picture 7"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82144" y="6103612"/>
            <a:ext cx="1562461" cy="394652"/>
          </a:xfrm>
          <a:prstGeom prst="rect">
            <a:avLst/>
          </a:prstGeom>
          <a:noFill/>
          <a:ln>
            <a:noFill/>
          </a:ln>
        </p:spPr>
      </p:pic>
    </p:spTree>
    <p:extLst>
      <p:ext uri="{BB962C8B-B14F-4D97-AF65-F5344CB8AC3E}">
        <p14:creationId xmlns:p14="http://schemas.microsoft.com/office/powerpoint/2010/main" val="177778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9" name="Rectangle 8"/>
          <p:cNvSpPr/>
          <p:nvPr userDrawn="1"/>
        </p:nvSpPr>
        <p:spPr>
          <a:xfrm>
            <a:off x="628650" y="698740"/>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17847" y="786212"/>
            <a:ext cx="2861172" cy="1271187"/>
          </a:xfrm>
        </p:spPr>
        <p:txBody>
          <a:bodyPr anchor="b">
            <a:normAutofit/>
          </a:bodyPr>
          <a:lstStyle>
            <a:lvl1pPr>
              <a:defRPr sz="2800" b="1">
                <a:solidFill>
                  <a:srgbClr val="00567D"/>
                </a:solidFill>
                <a:latin typeface="+mn-lt"/>
              </a:defRPr>
            </a:lvl1pPr>
          </a:lstStyle>
          <a:p>
            <a:r>
              <a:rPr lang="en-US" dirty="0"/>
              <a:t>Click to edit Master title style</a:t>
            </a:r>
          </a:p>
        </p:txBody>
      </p:sp>
      <p:sp>
        <p:nvSpPr>
          <p:cNvPr id="4" name="Text Placeholder 3"/>
          <p:cNvSpPr>
            <a:spLocks noGrp="1"/>
          </p:cNvSpPr>
          <p:nvPr>
            <p:ph type="body" sz="half" idx="2"/>
          </p:nvPr>
        </p:nvSpPr>
        <p:spPr>
          <a:xfrm>
            <a:off x="717847" y="2057400"/>
            <a:ext cx="2861172"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r>
              <a:rPr lang="en-US"/>
              <a:t>10/17/2018</a:t>
            </a:r>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pic>
        <p:nvPicPr>
          <p:cNvPr id="8" name="Picture 7"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82144" y="6103612"/>
            <a:ext cx="1562461" cy="394652"/>
          </a:xfrm>
          <a:prstGeom prst="rect">
            <a:avLst/>
          </a:prstGeom>
          <a:noFill/>
          <a:ln>
            <a:noFill/>
          </a:ln>
        </p:spPr>
      </p:pic>
      <p:sp>
        <p:nvSpPr>
          <p:cNvPr id="11" name="Picture Placeholder 2"/>
          <p:cNvSpPr>
            <a:spLocks noGrp="1" noChangeAspect="1"/>
          </p:cNvSpPr>
          <p:nvPr>
            <p:ph type="pic" idx="13"/>
          </p:nvPr>
        </p:nvSpPr>
        <p:spPr>
          <a:xfrm>
            <a:off x="3664203" y="786213"/>
            <a:ext cx="4629150" cy="50827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94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ND EPSCoR Template in 4:3</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Use the template below for presentations</a:t>
            </a:r>
          </a:p>
          <a:p>
            <a:pPr lvl="1"/>
            <a:r>
              <a:rPr lang="en-US" dirty="0"/>
              <a:t>Use RGB 308 for the blue</a:t>
            </a:r>
          </a:p>
          <a:p>
            <a:pPr lvl="2"/>
            <a:r>
              <a:rPr lang="en-US" dirty="0"/>
              <a:t>Use RGB 376 for the green</a:t>
            </a:r>
          </a:p>
          <a:p>
            <a:pPr lvl="3"/>
            <a:r>
              <a:rPr lang="en-US" dirty="0"/>
              <a:t>Ensure font size is readable for group (ex. 20)</a:t>
            </a:r>
          </a:p>
          <a:p>
            <a:pPr lvl="3"/>
            <a:r>
              <a:rPr lang="en-US" dirty="0"/>
              <a:t>Use Calibri and Verdana as preferred fonts</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10/17/2018</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A40D2-BF58-465D-8282-B59BC9A150F5}" type="slidenum">
              <a:rPr lang="en-US" smtClean="0"/>
              <a:t>‹#›</a:t>
            </a:fld>
            <a:endParaRPr lang="en-US"/>
          </a:p>
        </p:txBody>
      </p:sp>
    </p:spTree>
    <p:extLst>
      <p:ext uri="{BB962C8B-B14F-4D97-AF65-F5344CB8AC3E}">
        <p14:creationId xmlns:p14="http://schemas.microsoft.com/office/powerpoint/2010/main" val="337182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72" r:id="rId8"/>
  </p:sldLayoutIdLst>
  <p:hf hdr="0" ftr="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baseline="0">
          <a:solidFill>
            <a:srgbClr val="00567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baseline="0">
          <a:solidFill>
            <a:srgbClr val="80BC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484" y="1122363"/>
            <a:ext cx="7631395" cy="1230693"/>
          </a:xfrm>
        </p:spPr>
        <p:txBody>
          <a:bodyPr/>
          <a:lstStyle/>
          <a:p>
            <a:r>
              <a:rPr lang="en-US" dirty="0"/>
              <a:t>Hormone signaling pong</a:t>
            </a:r>
          </a:p>
        </p:txBody>
      </p:sp>
      <p:sp>
        <p:nvSpPr>
          <p:cNvPr id="3" name="Subtitle 2"/>
          <p:cNvSpPr>
            <a:spLocks noGrp="1"/>
          </p:cNvSpPr>
          <p:nvPr>
            <p:ph type="subTitle" idx="1"/>
          </p:nvPr>
        </p:nvSpPr>
        <p:spPr/>
        <p:txBody>
          <a:bodyPr/>
          <a:lstStyle/>
          <a:p>
            <a:r>
              <a:rPr lang="en-US" dirty="0"/>
              <a:t>Britt </a:t>
            </a:r>
            <a:r>
              <a:rPr lang="en-US" dirty="0" err="1"/>
              <a:t>Heidinger</a:t>
            </a:r>
            <a:r>
              <a:rPr lang="en-US" dirty="0"/>
              <a:t> and Tim Greives </a:t>
            </a:r>
          </a:p>
          <a:p>
            <a:r>
              <a:rPr lang="en-US" dirty="0"/>
              <a:t>Biological Sciences</a:t>
            </a:r>
          </a:p>
          <a:p>
            <a:r>
              <a:rPr lang="en-US" dirty="0"/>
              <a:t>North Dakota State University</a:t>
            </a:r>
          </a:p>
        </p:txBody>
      </p:sp>
      <p:sp>
        <p:nvSpPr>
          <p:cNvPr id="5" name="Slide Number Placeholder 4"/>
          <p:cNvSpPr>
            <a:spLocks noGrp="1"/>
          </p:cNvSpPr>
          <p:nvPr>
            <p:ph type="sldNum" sz="quarter" idx="12"/>
          </p:nvPr>
        </p:nvSpPr>
        <p:spPr/>
        <p:txBody>
          <a:bodyPr/>
          <a:lstStyle/>
          <a:p>
            <a:fld id="{8C5A40D2-BF58-465D-8282-B59BC9A150F5}" type="slidenum">
              <a:rPr lang="en-US" smtClean="0"/>
              <a:t>1</a:t>
            </a:fld>
            <a:endParaRPr lang="en-US" dirty="0"/>
          </a:p>
        </p:txBody>
      </p:sp>
    </p:spTree>
    <p:extLst>
      <p:ext uri="{BB962C8B-B14F-4D97-AF65-F5344CB8AC3E}">
        <p14:creationId xmlns:p14="http://schemas.microsoft.com/office/powerpoint/2010/main" val="97937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699C7-86D5-7033-4D60-BD04549ABC1D}"/>
              </a:ext>
            </a:extLst>
          </p:cNvPr>
          <p:cNvSpPr>
            <a:spLocks noGrp="1"/>
          </p:cNvSpPr>
          <p:nvPr>
            <p:ph type="dt" sz="half" idx="10"/>
          </p:nvPr>
        </p:nvSpPr>
        <p:spPr/>
        <p:txBody>
          <a:bodyPr/>
          <a:lstStyle/>
          <a:p>
            <a:r>
              <a:rPr lang="en-US"/>
              <a:t>10/17/2018</a:t>
            </a:r>
          </a:p>
        </p:txBody>
      </p:sp>
      <p:sp>
        <p:nvSpPr>
          <p:cNvPr id="3" name="Slide Number Placeholder 2">
            <a:extLst>
              <a:ext uri="{FF2B5EF4-FFF2-40B4-BE49-F238E27FC236}">
                <a16:creationId xmlns:a16="http://schemas.microsoft.com/office/drawing/2014/main" id="{2F891B3C-DB90-0499-A7B8-361E22F62A8D}"/>
              </a:ext>
            </a:extLst>
          </p:cNvPr>
          <p:cNvSpPr>
            <a:spLocks noGrp="1"/>
          </p:cNvSpPr>
          <p:nvPr>
            <p:ph type="sldNum" sz="quarter" idx="12"/>
          </p:nvPr>
        </p:nvSpPr>
        <p:spPr/>
        <p:txBody>
          <a:bodyPr/>
          <a:lstStyle/>
          <a:p>
            <a:fld id="{8C5A40D2-BF58-465D-8282-B59BC9A150F5}" type="slidenum">
              <a:rPr lang="en-US" smtClean="0"/>
              <a:t>10</a:t>
            </a:fld>
            <a:endParaRPr lang="en-US"/>
          </a:p>
        </p:txBody>
      </p:sp>
    </p:spTree>
    <p:extLst>
      <p:ext uri="{BB962C8B-B14F-4D97-AF65-F5344CB8AC3E}">
        <p14:creationId xmlns:p14="http://schemas.microsoft.com/office/powerpoint/2010/main" val="145734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Activity 1: hormone signaling game 1 round 2</a:t>
            </a:r>
          </a:p>
        </p:txBody>
      </p:sp>
      <p:sp>
        <p:nvSpPr>
          <p:cNvPr id="4" name="Content Placeholder 3"/>
          <p:cNvSpPr>
            <a:spLocks noGrp="1"/>
          </p:cNvSpPr>
          <p:nvPr>
            <p:ph sz="half" idx="2"/>
          </p:nvPr>
        </p:nvSpPr>
        <p:spPr>
          <a:xfrm>
            <a:off x="925244" y="1829057"/>
            <a:ext cx="7267874" cy="4234623"/>
          </a:xfrm>
        </p:spPr>
        <p:txBody>
          <a:bodyPr>
            <a:normAutofit fontScale="85000" lnSpcReduction="20000"/>
          </a:bodyPr>
          <a:lstStyle/>
          <a:p>
            <a:r>
              <a:rPr lang="en-US" dirty="0"/>
              <a:t>Reduce the number of ping pong balls for each group by half.</a:t>
            </a:r>
          </a:p>
          <a:p>
            <a:r>
              <a:rPr lang="en-US" dirty="0"/>
              <a:t>Predict how the results for round 2 might differ from round 1.</a:t>
            </a:r>
          </a:p>
          <a:p>
            <a:r>
              <a:rPr lang="en-US" dirty="0"/>
              <a:t>One player on each team throws the ping pong balls.</a:t>
            </a:r>
          </a:p>
          <a:p>
            <a:r>
              <a:rPr lang="en-US" dirty="0"/>
              <a:t>When I ping pong ball lands in a solo cup another player transfers a piece of candy from the blood bucket to the cell bucket.</a:t>
            </a:r>
          </a:p>
          <a:p>
            <a:r>
              <a:rPr lang="en-US" dirty="0"/>
              <a:t>After 2 minutes switch roles.</a:t>
            </a:r>
          </a:p>
          <a:p>
            <a:r>
              <a:rPr lang="en-US" dirty="0"/>
              <a:t>After 2 more minutes record the number of candy pieces that were transferred.</a:t>
            </a:r>
          </a:p>
          <a:p>
            <a:r>
              <a:rPr lang="en-US" dirty="0"/>
              <a:t>Graph results for each team on the board. </a:t>
            </a:r>
          </a:p>
        </p:txBody>
      </p:sp>
      <p:sp>
        <p:nvSpPr>
          <p:cNvPr id="8" name="Slide Number Placeholder 7"/>
          <p:cNvSpPr>
            <a:spLocks noGrp="1"/>
          </p:cNvSpPr>
          <p:nvPr>
            <p:ph type="sldNum" sz="quarter" idx="12"/>
          </p:nvPr>
        </p:nvSpPr>
        <p:spPr/>
        <p:txBody>
          <a:bodyPr/>
          <a:lstStyle/>
          <a:p>
            <a:fld id="{8C5A40D2-BF58-465D-8282-B59BC9A150F5}" type="slidenum">
              <a:rPr lang="en-US" smtClean="0"/>
              <a:t>11</a:t>
            </a:fld>
            <a:endParaRPr lang="en-US"/>
          </a:p>
        </p:txBody>
      </p:sp>
    </p:spTree>
    <p:extLst>
      <p:ext uri="{BB962C8B-B14F-4D97-AF65-F5344CB8AC3E}">
        <p14:creationId xmlns:p14="http://schemas.microsoft.com/office/powerpoint/2010/main" val="1996524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Activity 1: hormone signaling game 1 round 3</a:t>
            </a:r>
          </a:p>
        </p:txBody>
      </p:sp>
      <p:sp>
        <p:nvSpPr>
          <p:cNvPr id="4" name="Content Placeholder 3"/>
          <p:cNvSpPr>
            <a:spLocks noGrp="1"/>
          </p:cNvSpPr>
          <p:nvPr>
            <p:ph sz="half" idx="2"/>
          </p:nvPr>
        </p:nvSpPr>
        <p:spPr>
          <a:xfrm>
            <a:off x="925244" y="1788224"/>
            <a:ext cx="7267874" cy="4234623"/>
          </a:xfrm>
        </p:spPr>
        <p:txBody>
          <a:bodyPr>
            <a:normAutofit fontScale="85000" lnSpcReduction="20000"/>
          </a:bodyPr>
          <a:lstStyle/>
          <a:p>
            <a:r>
              <a:rPr lang="en-US" dirty="0"/>
              <a:t>Now start with the same number of ping pong balls as in round 1 but reduce the solo cups by half.</a:t>
            </a:r>
          </a:p>
          <a:p>
            <a:r>
              <a:rPr lang="en-US" dirty="0"/>
              <a:t>Predict how the results for round 3 might differ from rounds 1 and 2.</a:t>
            </a:r>
          </a:p>
          <a:p>
            <a:r>
              <a:rPr lang="en-US" dirty="0"/>
              <a:t>One player on each team throws the ping pong balls.</a:t>
            </a:r>
          </a:p>
          <a:p>
            <a:r>
              <a:rPr lang="en-US" dirty="0"/>
              <a:t>When I ping pong ball lands in a solo cup another player transfers a piece of candy from the blood bucket to the cell bucket.</a:t>
            </a:r>
          </a:p>
          <a:p>
            <a:r>
              <a:rPr lang="en-US" dirty="0"/>
              <a:t>After 2 minutes switch roles.</a:t>
            </a:r>
          </a:p>
          <a:p>
            <a:r>
              <a:rPr lang="en-US" dirty="0"/>
              <a:t>After 2 more minutes record the number of candy pieces that were transferred.</a:t>
            </a:r>
          </a:p>
          <a:p>
            <a:r>
              <a:rPr lang="en-US" dirty="0"/>
              <a:t>Graph results for each team on the board. </a:t>
            </a:r>
          </a:p>
        </p:txBody>
      </p:sp>
      <p:sp>
        <p:nvSpPr>
          <p:cNvPr id="8" name="Slide Number Placeholder 7"/>
          <p:cNvSpPr>
            <a:spLocks noGrp="1"/>
          </p:cNvSpPr>
          <p:nvPr>
            <p:ph type="sldNum" sz="quarter" idx="12"/>
          </p:nvPr>
        </p:nvSpPr>
        <p:spPr/>
        <p:txBody>
          <a:bodyPr/>
          <a:lstStyle/>
          <a:p>
            <a:fld id="{8C5A40D2-BF58-465D-8282-B59BC9A150F5}" type="slidenum">
              <a:rPr lang="en-US" smtClean="0"/>
              <a:t>12</a:t>
            </a:fld>
            <a:endParaRPr lang="en-US"/>
          </a:p>
        </p:txBody>
      </p:sp>
    </p:spTree>
    <p:extLst>
      <p:ext uri="{BB962C8B-B14F-4D97-AF65-F5344CB8AC3E}">
        <p14:creationId xmlns:p14="http://schemas.microsoft.com/office/powerpoint/2010/main" val="126916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Activity 1: hormone signaling game 1</a:t>
            </a:r>
          </a:p>
        </p:txBody>
      </p:sp>
      <p:sp>
        <p:nvSpPr>
          <p:cNvPr id="4" name="Content Placeholder 3"/>
          <p:cNvSpPr>
            <a:spLocks noGrp="1"/>
          </p:cNvSpPr>
          <p:nvPr>
            <p:ph sz="half" idx="2"/>
          </p:nvPr>
        </p:nvSpPr>
        <p:spPr>
          <a:xfrm>
            <a:off x="925244" y="1690688"/>
            <a:ext cx="7267874" cy="4234623"/>
          </a:xfrm>
        </p:spPr>
        <p:txBody>
          <a:bodyPr>
            <a:normAutofit/>
          </a:bodyPr>
          <a:lstStyle/>
          <a:p>
            <a:r>
              <a:rPr lang="en-US" dirty="0"/>
              <a:t>Did the results differ among rounds?</a:t>
            </a:r>
          </a:p>
          <a:p>
            <a:r>
              <a:rPr lang="en-US" dirty="0"/>
              <a:t>How so? Why? </a:t>
            </a:r>
          </a:p>
          <a:p>
            <a:r>
              <a:rPr lang="en-US" dirty="0"/>
              <a:t>Why could this be important?</a:t>
            </a:r>
          </a:p>
        </p:txBody>
      </p:sp>
      <p:sp>
        <p:nvSpPr>
          <p:cNvPr id="8" name="Slide Number Placeholder 7"/>
          <p:cNvSpPr>
            <a:spLocks noGrp="1"/>
          </p:cNvSpPr>
          <p:nvPr>
            <p:ph type="sldNum" sz="quarter" idx="12"/>
          </p:nvPr>
        </p:nvSpPr>
        <p:spPr/>
        <p:txBody>
          <a:bodyPr/>
          <a:lstStyle/>
          <a:p>
            <a:fld id="{8C5A40D2-BF58-465D-8282-B59BC9A150F5}" type="slidenum">
              <a:rPr lang="en-US" smtClean="0"/>
              <a:t>13</a:t>
            </a:fld>
            <a:endParaRPr lang="en-US"/>
          </a:p>
        </p:txBody>
      </p:sp>
    </p:spTree>
    <p:extLst>
      <p:ext uri="{BB962C8B-B14F-4D97-AF65-F5344CB8AC3E}">
        <p14:creationId xmlns:p14="http://schemas.microsoft.com/office/powerpoint/2010/main" val="123766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Hormones are involved in helping you to process your lunch!</a:t>
            </a:r>
          </a:p>
        </p:txBody>
      </p:sp>
      <p:sp>
        <p:nvSpPr>
          <p:cNvPr id="4" name="Content Placeholder 3"/>
          <p:cNvSpPr>
            <a:spLocks noGrp="1"/>
          </p:cNvSpPr>
          <p:nvPr>
            <p:ph sz="half" idx="2"/>
          </p:nvPr>
        </p:nvSpPr>
        <p:spPr>
          <a:xfrm>
            <a:off x="925244" y="1811527"/>
            <a:ext cx="7267874" cy="4234623"/>
          </a:xfrm>
        </p:spPr>
        <p:txBody>
          <a:bodyPr>
            <a:normAutofit/>
          </a:bodyPr>
          <a:lstStyle/>
          <a:p>
            <a:r>
              <a:rPr lang="en-US" dirty="0"/>
              <a:t>Half of the students will use a glucose test strip and the other half will use a glucose test strip at the end of activity 3.</a:t>
            </a:r>
          </a:p>
        </p:txBody>
      </p:sp>
      <p:sp>
        <p:nvSpPr>
          <p:cNvPr id="8" name="Slide Number Placeholder 7"/>
          <p:cNvSpPr>
            <a:spLocks noGrp="1"/>
          </p:cNvSpPr>
          <p:nvPr>
            <p:ph type="sldNum" sz="quarter" idx="12"/>
          </p:nvPr>
        </p:nvSpPr>
        <p:spPr/>
        <p:txBody>
          <a:bodyPr/>
          <a:lstStyle/>
          <a:p>
            <a:fld id="{8C5A40D2-BF58-465D-8282-B59BC9A150F5}" type="slidenum">
              <a:rPr lang="en-US" smtClean="0"/>
              <a:t>14</a:t>
            </a:fld>
            <a:endParaRPr lang="en-US"/>
          </a:p>
        </p:txBody>
      </p:sp>
    </p:spTree>
    <p:extLst>
      <p:ext uri="{BB962C8B-B14F-4D97-AF65-F5344CB8AC3E}">
        <p14:creationId xmlns:p14="http://schemas.microsoft.com/office/powerpoint/2010/main" val="57045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Energy is required for cellular activity</a:t>
            </a:r>
          </a:p>
        </p:txBody>
      </p:sp>
      <p:sp>
        <p:nvSpPr>
          <p:cNvPr id="4" name="Slide Number Placeholder 3"/>
          <p:cNvSpPr>
            <a:spLocks noGrp="1"/>
          </p:cNvSpPr>
          <p:nvPr>
            <p:ph type="sldNum" sz="quarter" idx="12"/>
          </p:nvPr>
        </p:nvSpPr>
        <p:spPr/>
        <p:txBody>
          <a:bodyPr/>
          <a:lstStyle/>
          <a:p>
            <a:fld id="{8C5A40D2-BF58-465D-8282-B59BC9A150F5}" type="slidenum">
              <a:rPr lang="en-US" smtClean="0"/>
              <a:t>15</a:t>
            </a:fld>
            <a:endParaRPr lang="en-US"/>
          </a:p>
        </p:txBody>
      </p:sp>
      <p:pic>
        <p:nvPicPr>
          <p:cNvPr id="5" name="Picture 4">
            <a:extLst>
              <a:ext uri="{FF2B5EF4-FFF2-40B4-BE49-F238E27FC236}">
                <a16:creationId xmlns:a16="http://schemas.microsoft.com/office/drawing/2014/main" id="{4D15AC31-83D4-6E25-0F7D-28D2436ABE6A}"/>
              </a:ext>
            </a:extLst>
          </p:cNvPr>
          <p:cNvPicPr>
            <a:picLocks noChangeAspect="1"/>
          </p:cNvPicPr>
          <p:nvPr/>
        </p:nvPicPr>
        <p:blipFill>
          <a:blip r:embed="rId2"/>
          <a:stretch>
            <a:fillRect/>
          </a:stretch>
        </p:blipFill>
        <p:spPr>
          <a:xfrm>
            <a:off x="892951" y="2209800"/>
            <a:ext cx="3628572" cy="2590800"/>
          </a:xfrm>
          <a:prstGeom prst="rect">
            <a:avLst/>
          </a:prstGeom>
        </p:spPr>
      </p:pic>
      <p:pic>
        <p:nvPicPr>
          <p:cNvPr id="6" name="Picture 5">
            <a:extLst>
              <a:ext uri="{FF2B5EF4-FFF2-40B4-BE49-F238E27FC236}">
                <a16:creationId xmlns:a16="http://schemas.microsoft.com/office/drawing/2014/main" id="{6A761FEF-B794-6296-3CB6-F5149F47CE7F}"/>
              </a:ext>
            </a:extLst>
          </p:cNvPr>
          <p:cNvPicPr>
            <a:picLocks noChangeAspect="1"/>
          </p:cNvPicPr>
          <p:nvPr/>
        </p:nvPicPr>
        <p:blipFill>
          <a:blip r:embed="rId3"/>
          <a:stretch>
            <a:fillRect/>
          </a:stretch>
        </p:blipFill>
        <p:spPr>
          <a:xfrm>
            <a:off x="4721532" y="2209800"/>
            <a:ext cx="3454400" cy="2590800"/>
          </a:xfrm>
          <a:prstGeom prst="rect">
            <a:avLst/>
          </a:prstGeom>
        </p:spPr>
      </p:pic>
    </p:spTree>
    <p:extLst>
      <p:ext uri="{BB962C8B-B14F-4D97-AF65-F5344CB8AC3E}">
        <p14:creationId xmlns:p14="http://schemas.microsoft.com/office/powerpoint/2010/main" val="102278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Hormones help you process your lunch!</a:t>
            </a:r>
          </a:p>
        </p:txBody>
      </p:sp>
      <p:sp>
        <p:nvSpPr>
          <p:cNvPr id="4" name="Content Placeholder 3"/>
          <p:cNvSpPr>
            <a:spLocks noGrp="1"/>
          </p:cNvSpPr>
          <p:nvPr>
            <p:ph sz="half" idx="2"/>
          </p:nvPr>
        </p:nvSpPr>
        <p:spPr>
          <a:xfrm>
            <a:off x="925244" y="1811527"/>
            <a:ext cx="7267874" cy="4234623"/>
          </a:xfrm>
        </p:spPr>
        <p:txBody>
          <a:bodyPr>
            <a:normAutofit lnSpcReduction="10000"/>
          </a:bodyPr>
          <a:lstStyle/>
          <a:p>
            <a:r>
              <a:rPr lang="en-US" dirty="0"/>
              <a:t>The food we eat is made up of carbohydrates, lipids, and proteins.</a:t>
            </a:r>
          </a:p>
          <a:p>
            <a:r>
              <a:rPr lang="en-US" dirty="0"/>
              <a:t>Can you think of foods high in carbohydrates? Anything in our lunch?</a:t>
            </a:r>
          </a:p>
          <a:p>
            <a:r>
              <a:rPr lang="en-US" dirty="0"/>
              <a:t>Carbohydrates are primarily absorbed as glucose, which can be used right away for energy or growth or stored in the liver and muscles. </a:t>
            </a:r>
          </a:p>
          <a:p>
            <a:r>
              <a:rPr lang="en-US" dirty="0"/>
              <a:t>Glucose needs to be maintained at healthy levels, not too high and not too low.</a:t>
            </a:r>
          </a:p>
        </p:txBody>
      </p:sp>
      <p:sp>
        <p:nvSpPr>
          <p:cNvPr id="8" name="Slide Number Placeholder 7"/>
          <p:cNvSpPr>
            <a:spLocks noGrp="1"/>
          </p:cNvSpPr>
          <p:nvPr>
            <p:ph type="sldNum" sz="quarter" idx="12"/>
          </p:nvPr>
        </p:nvSpPr>
        <p:spPr/>
        <p:txBody>
          <a:bodyPr/>
          <a:lstStyle/>
          <a:p>
            <a:fld id="{8C5A40D2-BF58-465D-8282-B59BC9A150F5}" type="slidenum">
              <a:rPr lang="en-US" smtClean="0"/>
              <a:t>16</a:t>
            </a:fld>
            <a:endParaRPr lang="en-US"/>
          </a:p>
        </p:txBody>
      </p:sp>
    </p:spTree>
    <p:extLst>
      <p:ext uri="{BB962C8B-B14F-4D97-AF65-F5344CB8AC3E}">
        <p14:creationId xmlns:p14="http://schemas.microsoft.com/office/powerpoint/2010/main" val="223482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Insulin</a:t>
            </a:r>
          </a:p>
        </p:txBody>
      </p:sp>
      <p:sp>
        <p:nvSpPr>
          <p:cNvPr id="4" name="Content Placeholder 3"/>
          <p:cNvSpPr>
            <a:spLocks noGrp="1"/>
          </p:cNvSpPr>
          <p:nvPr>
            <p:ph sz="half" idx="2"/>
          </p:nvPr>
        </p:nvSpPr>
        <p:spPr>
          <a:xfrm>
            <a:off x="743484" y="1556576"/>
            <a:ext cx="4157700" cy="4489574"/>
          </a:xfrm>
        </p:spPr>
        <p:txBody>
          <a:bodyPr>
            <a:normAutofit fontScale="85000" lnSpcReduction="20000"/>
          </a:bodyPr>
          <a:lstStyle/>
          <a:p>
            <a:r>
              <a:rPr lang="en-US" dirty="0"/>
              <a:t>One hormone that is important for regulating glucose levels in insulin.</a:t>
            </a:r>
          </a:p>
          <a:p>
            <a:r>
              <a:rPr lang="en-US" dirty="0"/>
              <a:t>Insulin is made by the beta cells of the pancreas.</a:t>
            </a:r>
          </a:p>
          <a:p>
            <a:r>
              <a:rPr lang="en-US" dirty="0"/>
              <a:t>After eating, glucose levels rise, and the pancreas secretes insulin into the blood.</a:t>
            </a:r>
          </a:p>
          <a:p>
            <a:r>
              <a:rPr lang="en-US" dirty="0"/>
              <a:t>Insulin binds to receptors on muscle and liver cells and the cells uptake glucose, which lowers glucose levels in the blood and brings it into balance.</a:t>
            </a:r>
          </a:p>
        </p:txBody>
      </p:sp>
      <p:sp>
        <p:nvSpPr>
          <p:cNvPr id="8" name="Slide Number Placeholder 7"/>
          <p:cNvSpPr>
            <a:spLocks noGrp="1"/>
          </p:cNvSpPr>
          <p:nvPr>
            <p:ph type="sldNum" sz="quarter" idx="12"/>
          </p:nvPr>
        </p:nvSpPr>
        <p:spPr/>
        <p:txBody>
          <a:bodyPr/>
          <a:lstStyle/>
          <a:p>
            <a:fld id="{8C5A40D2-BF58-465D-8282-B59BC9A150F5}" type="slidenum">
              <a:rPr lang="en-US" smtClean="0"/>
              <a:t>17</a:t>
            </a:fld>
            <a:endParaRPr lang="en-US"/>
          </a:p>
        </p:txBody>
      </p:sp>
      <p:pic>
        <p:nvPicPr>
          <p:cNvPr id="6146" name="Picture 2" descr="What is the Pancreas? - Pancreatic Cancer Action Network">
            <a:extLst>
              <a:ext uri="{FF2B5EF4-FFF2-40B4-BE49-F238E27FC236}">
                <a16:creationId xmlns:a16="http://schemas.microsoft.com/office/drawing/2014/main" id="{BEF63430-D5D1-D43B-34EA-0185C460E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184" y="1778160"/>
            <a:ext cx="3366072" cy="279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0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Activity 2: glucose test strips and discussion</a:t>
            </a:r>
          </a:p>
        </p:txBody>
      </p:sp>
      <p:sp>
        <p:nvSpPr>
          <p:cNvPr id="4" name="Content Placeholder 3"/>
          <p:cNvSpPr>
            <a:spLocks noGrp="1"/>
          </p:cNvSpPr>
          <p:nvPr>
            <p:ph sz="half" idx="2"/>
          </p:nvPr>
        </p:nvSpPr>
        <p:spPr>
          <a:xfrm>
            <a:off x="925244" y="1811527"/>
            <a:ext cx="7267874" cy="4234623"/>
          </a:xfrm>
        </p:spPr>
        <p:txBody>
          <a:bodyPr>
            <a:normAutofit fontScale="92500" lnSpcReduction="10000"/>
          </a:bodyPr>
          <a:lstStyle/>
          <a:p>
            <a:r>
              <a:rPr lang="en-US" dirty="0"/>
              <a:t>Half of the students will measure their blood glucose levels using test strips and the other half will measure them at the end of activity 3.</a:t>
            </a:r>
          </a:p>
          <a:p>
            <a:r>
              <a:rPr lang="en-US" dirty="0"/>
              <a:t>How might glucose levels differ between groups? Why?</a:t>
            </a:r>
          </a:p>
          <a:p>
            <a:r>
              <a:rPr lang="en-US" dirty="0"/>
              <a:t>Now look back at the box and arrow diagrams that you drew at the beginning, do you want to modify them in anyway?</a:t>
            </a:r>
          </a:p>
          <a:p>
            <a:r>
              <a:rPr lang="en-US" dirty="0"/>
              <a:t>Using this specific example of insulin signaling, what did the different elements of the game represent?</a:t>
            </a:r>
          </a:p>
        </p:txBody>
      </p:sp>
      <p:sp>
        <p:nvSpPr>
          <p:cNvPr id="8" name="Slide Number Placeholder 7"/>
          <p:cNvSpPr>
            <a:spLocks noGrp="1"/>
          </p:cNvSpPr>
          <p:nvPr>
            <p:ph type="sldNum" sz="quarter" idx="12"/>
          </p:nvPr>
        </p:nvSpPr>
        <p:spPr/>
        <p:txBody>
          <a:bodyPr/>
          <a:lstStyle/>
          <a:p>
            <a:fld id="{8C5A40D2-BF58-465D-8282-B59BC9A150F5}" type="slidenum">
              <a:rPr lang="en-US" smtClean="0"/>
              <a:t>18</a:t>
            </a:fld>
            <a:endParaRPr lang="en-US"/>
          </a:p>
        </p:txBody>
      </p:sp>
    </p:spTree>
    <p:extLst>
      <p:ext uri="{BB962C8B-B14F-4D97-AF65-F5344CB8AC3E}">
        <p14:creationId xmlns:p14="http://schemas.microsoft.com/office/powerpoint/2010/main" val="105595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Activity 3: What happens when glucose levels get out of balance?</a:t>
            </a:r>
          </a:p>
        </p:txBody>
      </p:sp>
      <p:sp>
        <p:nvSpPr>
          <p:cNvPr id="4" name="Content Placeholder 3"/>
          <p:cNvSpPr>
            <a:spLocks noGrp="1"/>
          </p:cNvSpPr>
          <p:nvPr>
            <p:ph sz="half" idx="2"/>
          </p:nvPr>
        </p:nvSpPr>
        <p:spPr>
          <a:xfrm>
            <a:off x="925244" y="1811527"/>
            <a:ext cx="7267874" cy="4234623"/>
          </a:xfrm>
        </p:spPr>
        <p:txBody>
          <a:bodyPr>
            <a:normAutofit/>
          </a:bodyPr>
          <a:lstStyle/>
          <a:p>
            <a:r>
              <a:rPr lang="en-US" dirty="0"/>
              <a:t>Diabetes is a disease where glucose levels are too high because the pancreas is unable to make insulin (Type 1) or the cells are not sensitive to insulin (Type 2).</a:t>
            </a:r>
          </a:p>
          <a:p>
            <a:r>
              <a:rPr lang="en-US" dirty="0"/>
              <a:t>Type 1, accounts for about 10% of cases, autoimmune, often symptoms start during adolescence. Which game situation was this?</a:t>
            </a:r>
          </a:p>
          <a:p>
            <a:r>
              <a:rPr lang="en-US" dirty="0"/>
              <a:t>Type 2, increasing in prevalence, associated with certain diets and life-style choices. Which game situation was this?</a:t>
            </a:r>
          </a:p>
        </p:txBody>
      </p:sp>
      <p:sp>
        <p:nvSpPr>
          <p:cNvPr id="8" name="Slide Number Placeholder 7"/>
          <p:cNvSpPr>
            <a:spLocks noGrp="1"/>
          </p:cNvSpPr>
          <p:nvPr>
            <p:ph type="sldNum" sz="quarter" idx="12"/>
          </p:nvPr>
        </p:nvSpPr>
        <p:spPr/>
        <p:txBody>
          <a:bodyPr/>
          <a:lstStyle/>
          <a:p>
            <a:fld id="{8C5A40D2-BF58-465D-8282-B59BC9A150F5}" type="slidenum">
              <a:rPr lang="en-US" smtClean="0"/>
              <a:t>19</a:t>
            </a:fld>
            <a:endParaRPr lang="en-US"/>
          </a:p>
        </p:txBody>
      </p:sp>
    </p:spTree>
    <p:extLst>
      <p:ext uri="{BB962C8B-B14F-4D97-AF65-F5344CB8AC3E}">
        <p14:creationId xmlns:p14="http://schemas.microsoft.com/office/powerpoint/2010/main" val="345813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Learning objectives</a:t>
            </a:r>
          </a:p>
        </p:txBody>
      </p:sp>
      <p:sp>
        <p:nvSpPr>
          <p:cNvPr id="3" name="Content Placeholder 2"/>
          <p:cNvSpPr>
            <a:spLocks noGrp="1"/>
          </p:cNvSpPr>
          <p:nvPr>
            <p:ph sz="half" idx="1"/>
          </p:nvPr>
        </p:nvSpPr>
        <p:spPr>
          <a:xfrm>
            <a:off x="1084266" y="1853183"/>
            <a:ext cx="6779574" cy="3409379"/>
          </a:xfrm>
        </p:spPr>
        <p:txBody>
          <a:bodyPr>
            <a:normAutofit lnSpcReduction="10000"/>
          </a:bodyPr>
          <a:lstStyle/>
          <a:p>
            <a:r>
              <a:rPr lang="en-US" dirty="0"/>
              <a:t>Define a hormone and describe how endocrine signaling works.</a:t>
            </a:r>
          </a:p>
          <a:p>
            <a:r>
              <a:rPr lang="en-US" dirty="0"/>
              <a:t>Create a box and arrow model of glucose regulation by insulin and glucagon.</a:t>
            </a:r>
          </a:p>
          <a:p>
            <a:r>
              <a:rPr lang="en-US" dirty="0"/>
              <a:t>Use data to diagnose a patient with Type 1 or Type 2 diabetes.</a:t>
            </a:r>
          </a:p>
          <a:p>
            <a:r>
              <a:rPr lang="en-US" dirty="0"/>
              <a:t>Predict how glucose levels will change over time.</a:t>
            </a:r>
          </a:p>
        </p:txBody>
      </p:sp>
      <p:sp>
        <p:nvSpPr>
          <p:cNvPr id="6" name="Slide Number Placeholder 5"/>
          <p:cNvSpPr>
            <a:spLocks noGrp="1"/>
          </p:cNvSpPr>
          <p:nvPr>
            <p:ph type="sldNum" sz="quarter" idx="12"/>
          </p:nvPr>
        </p:nvSpPr>
        <p:spPr/>
        <p:txBody>
          <a:bodyPr/>
          <a:lstStyle/>
          <a:p>
            <a:fld id="{8C5A40D2-BF58-465D-8282-B59BC9A150F5}" type="slidenum">
              <a:rPr lang="en-US" smtClean="0"/>
              <a:t>2</a:t>
            </a:fld>
            <a:endParaRPr lang="en-US"/>
          </a:p>
        </p:txBody>
      </p:sp>
    </p:spTree>
    <p:extLst>
      <p:ext uri="{BB962C8B-B14F-4D97-AF65-F5344CB8AC3E}">
        <p14:creationId xmlns:p14="http://schemas.microsoft.com/office/powerpoint/2010/main" val="154918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CBC-A153-309D-ACB0-A03DC015AF0F}"/>
              </a:ext>
            </a:extLst>
          </p:cNvPr>
          <p:cNvSpPr>
            <a:spLocks noGrp="1"/>
          </p:cNvSpPr>
          <p:nvPr>
            <p:ph type="title"/>
          </p:nvPr>
        </p:nvSpPr>
        <p:spPr>
          <a:xfrm>
            <a:off x="717847" y="811851"/>
            <a:ext cx="7682669" cy="651190"/>
          </a:xfrm>
        </p:spPr>
        <p:txBody>
          <a:bodyPr/>
          <a:lstStyle/>
          <a:p>
            <a:pPr algn="ctr"/>
            <a:r>
              <a:rPr lang="en-US" dirty="0"/>
              <a:t>Activity 3: Diabetes case study</a:t>
            </a:r>
          </a:p>
        </p:txBody>
      </p:sp>
      <p:sp>
        <p:nvSpPr>
          <p:cNvPr id="7" name="Date Placeholder 6">
            <a:extLst>
              <a:ext uri="{FF2B5EF4-FFF2-40B4-BE49-F238E27FC236}">
                <a16:creationId xmlns:a16="http://schemas.microsoft.com/office/drawing/2014/main" id="{A5F95042-2E33-539C-18FC-09D7117EC6FE}"/>
              </a:ext>
            </a:extLst>
          </p:cNvPr>
          <p:cNvSpPr>
            <a:spLocks noGrp="1"/>
          </p:cNvSpPr>
          <p:nvPr>
            <p:ph type="dt" sz="half" idx="10"/>
          </p:nvPr>
        </p:nvSpPr>
        <p:spPr/>
        <p:txBody>
          <a:bodyPr/>
          <a:lstStyle/>
          <a:p>
            <a:r>
              <a:rPr lang="en-US"/>
              <a:t>10/17/2018</a:t>
            </a:r>
          </a:p>
        </p:txBody>
      </p:sp>
      <p:sp>
        <p:nvSpPr>
          <p:cNvPr id="8" name="Slide Number Placeholder 7">
            <a:extLst>
              <a:ext uri="{FF2B5EF4-FFF2-40B4-BE49-F238E27FC236}">
                <a16:creationId xmlns:a16="http://schemas.microsoft.com/office/drawing/2014/main" id="{767BA947-FED4-73E3-25A6-38DFF79E253D}"/>
              </a:ext>
            </a:extLst>
          </p:cNvPr>
          <p:cNvSpPr>
            <a:spLocks noGrp="1"/>
          </p:cNvSpPr>
          <p:nvPr>
            <p:ph type="sldNum" sz="quarter" idx="12"/>
          </p:nvPr>
        </p:nvSpPr>
        <p:spPr/>
        <p:txBody>
          <a:bodyPr/>
          <a:lstStyle/>
          <a:p>
            <a:fld id="{8C5A40D2-BF58-465D-8282-B59BC9A150F5}" type="slidenum">
              <a:rPr lang="en-US" smtClean="0"/>
              <a:t>20</a:t>
            </a:fld>
            <a:endParaRPr lang="en-US"/>
          </a:p>
        </p:txBody>
      </p:sp>
      <p:graphicFrame>
        <p:nvGraphicFramePr>
          <p:cNvPr id="12" name="Table 11">
            <a:extLst>
              <a:ext uri="{FF2B5EF4-FFF2-40B4-BE49-F238E27FC236}">
                <a16:creationId xmlns:a16="http://schemas.microsoft.com/office/drawing/2014/main" id="{5F181BA7-00BA-1E6E-F726-3620182FBBBE}"/>
              </a:ext>
            </a:extLst>
          </p:cNvPr>
          <p:cNvGraphicFramePr>
            <a:graphicFrameLocks noGrp="1"/>
          </p:cNvGraphicFramePr>
          <p:nvPr>
            <p:extLst>
              <p:ext uri="{D42A27DB-BD31-4B8C-83A1-F6EECF244321}">
                <p14:modId xmlns:p14="http://schemas.microsoft.com/office/powerpoint/2010/main" val="1911059521"/>
              </p:ext>
            </p:extLst>
          </p:nvPr>
        </p:nvGraphicFramePr>
        <p:xfrm>
          <a:off x="1185508" y="2015282"/>
          <a:ext cx="6772984" cy="4030868"/>
        </p:xfrm>
        <a:graphic>
          <a:graphicData uri="http://schemas.openxmlformats.org/drawingml/2006/table">
            <a:tbl>
              <a:tblPr firstRow="1" bandRow="1">
                <a:tableStyleId>{5C22544A-7EE6-4342-B048-85BDC9FD1C3A}</a:tableStyleId>
              </a:tblPr>
              <a:tblGrid>
                <a:gridCol w="3281322">
                  <a:extLst>
                    <a:ext uri="{9D8B030D-6E8A-4147-A177-3AD203B41FA5}">
                      <a16:colId xmlns:a16="http://schemas.microsoft.com/office/drawing/2014/main" val="4013725447"/>
                    </a:ext>
                  </a:extLst>
                </a:gridCol>
                <a:gridCol w="1745831">
                  <a:extLst>
                    <a:ext uri="{9D8B030D-6E8A-4147-A177-3AD203B41FA5}">
                      <a16:colId xmlns:a16="http://schemas.microsoft.com/office/drawing/2014/main" val="4097988815"/>
                    </a:ext>
                  </a:extLst>
                </a:gridCol>
                <a:gridCol w="1745831">
                  <a:extLst>
                    <a:ext uri="{9D8B030D-6E8A-4147-A177-3AD203B41FA5}">
                      <a16:colId xmlns:a16="http://schemas.microsoft.com/office/drawing/2014/main" val="1152902839"/>
                    </a:ext>
                  </a:extLst>
                </a:gridCol>
              </a:tblGrid>
              <a:tr h="369804">
                <a:tc>
                  <a:txBody>
                    <a:bodyPr/>
                    <a:lstStyle/>
                    <a:p>
                      <a:pPr fontAlgn="b"/>
                      <a:endParaRPr lang="en-US" sz="1200" dirty="0">
                        <a:effectLst/>
                        <a:latin typeface="Calibri" panose="020F0502020204030204" pitchFamily="34" charset="0"/>
                      </a:endParaRPr>
                    </a:p>
                  </a:txBody>
                  <a:tcPr marL="9525" marR="9525" marT="9525" marB="0" anchor="b"/>
                </a:tc>
                <a:tc>
                  <a:txBody>
                    <a:bodyPr/>
                    <a:lstStyle/>
                    <a:p>
                      <a:pPr fontAlgn="b"/>
                      <a:r>
                        <a:rPr lang="en-US" sz="1600" dirty="0">
                          <a:effectLst/>
                        </a:rPr>
                        <a:t>Your patient</a:t>
                      </a:r>
                      <a:endParaRPr lang="en-US" sz="1600">
                        <a:effectLst/>
                        <a:latin typeface="Calibri"/>
                      </a:endParaRPr>
                    </a:p>
                  </a:txBody>
                  <a:tcPr marL="9525" marR="9525" marT="9525" marB="0" anchor="b"/>
                </a:tc>
                <a:tc>
                  <a:txBody>
                    <a:bodyPr/>
                    <a:lstStyle/>
                    <a:p>
                      <a:pPr fontAlgn="b"/>
                      <a:r>
                        <a:rPr lang="en-US" sz="1600" dirty="0">
                          <a:effectLst/>
                        </a:rPr>
                        <a:t>Normal range</a:t>
                      </a:r>
                      <a:endParaRPr lang="en-US" sz="1600">
                        <a:effectLst/>
                        <a:latin typeface="Calibri"/>
                      </a:endParaRPr>
                    </a:p>
                  </a:txBody>
                  <a:tcPr marL="9525" marR="9525" marT="9525" marB="0" anchor="b"/>
                </a:tc>
                <a:extLst>
                  <a:ext uri="{0D108BD9-81ED-4DB2-BD59-A6C34878D82A}">
                    <a16:rowId xmlns:a16="http://schemas.microsoft.com/office/drawing/2014/main" val="1870567708"/>
                  </a:ext>
                </a:extLst>
              </a:tr>
              <a:tr h="332824">
                <a:tc>
                  <a:txBody>
                    <a:bodyPr/>
                    <a:lstStyle/>
                    <a:p>
                      <a:pPr fontAlgn="b"/>
                      <a:r>
                        <a:rPr lang="en-US" sz="1600" dirty="0">
                          <a:effectLst/>
                        </a:rPr>
                        <a:t>Age of patient</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extLst>
                  <a:ext uri="{0D108BD9-81ED-4DB2-BD59-A6C34878D82A}">
                    <a16:rowId xmlns:a16="http://schemas.microsoft.com/office/drawing/2014/main" val="946702434"/>
                  </a:ext>
                </a:extLst>
              </a:tr>
              <a:tr h="332824">
                <a:tc>
                  <a:txBody>
                    <a:bodyPr/>
                    <a:lstStyle/>
                    <a:p>
                      <a:pPr fontAlgn="b"/>
                      <a:r>
                        <a:rPr lang="en-US" sz="1600" dirty="0">
                          <a:effectLst/>
                        </a:rPr>
                        <a:t>Active lifestyle (Y/N)?</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extLst>
                  <a:ext uri="{0D108BD9-81ED-4DB2-BD59-A6C34878D82A}">
                    <a16:rowId xmlns:a16="http://schemas.microsoft.com/office/drawing/2014/main" val="3097576579"/>
                  </a:ext>
                </a:extLst>
              </a:tr>
              <a:tr h="332824">
                <a:tc>
                  <a:txBody>
                    <a:bodyPr/>
                    <a:lstStyle/>
                    <a:p>
                      <a:pPr fontAlgn="b"/>
                      <a:r>
                        <a:rPr lang="en-US" sz="1600" dirty="0">
                          <a:effectLst/>
                        </a:rPr>
                        <a:t>Healthy food habits (Y/N)?</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extLst>
                  <a:ext uri="{0D108BD9-81ED-4DB2-BD59-A6C34878D82A}">
                    <a16:rowId xmlns:a16="http://schemas.microsoft.com/office/drawing/2014/main" val="2163534315"/>
                  </a:ext>
                </a:extLst>
              </a:tr>
              <a:tr h="332824">
                <a:tc>
                  <a:txBody>
                    <a:bodyPr/>
                    <a:lstStyle/>
                    <a:p>
                      <a:pPr fontAlgn="b"/>
                      <a:r>
                        <a:rPr lang="en-US" sz="1600" dirty="0">
                          <a:effectLst/>
                        </a:rPr>
                        <a:t>Thirsty </a:t>
                      </a:r>
                      <a:r>
                        <a:rPr lang="en-US" sz="1600" b="0" i="0" u="none" strike="noStrike" noProof="0" dirty="0">
                          <a:effectLst/>
                          <a:latin typeface="Calibri"/>
                        </a:rPr>
                        <a:t>(Y/N)</a:t>
                      </a:r>
                      <a:r>
                        <a:rPr lang="en-US" sz="1600" dirty="0">
                          <a:effectLst/>
                        </a:rPr>
                        <a:t>?</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extLst>
                  <a:ext uri="{0D108BD9-81ED-4DB2-BD59-A6C34878D82A}">
                    <a16:rowId xmlns:a16="http://schemas.microsoft.com/office/drawing/2014/main" val="64570918"/>
                  </a:ext>
                </a:extLst>
              </a:tr>
              <a:tr h="332824">
                <a:tc>
                  <a:txBody>
                    <a:bodyPr/>
                    <a:lstStyle/>
                    <a:p>
                      <a:pPr fontAlgn="b"/>
                      <a:r>
                        <a:rPr lang="en-US" sz="1600" dirty="0">
                          <a:effectLst/>
                        </a:rPr>
                        <a:t>Blood Pressure</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r>
                        <a:rPr lang="en-US" sz="1600" dirty="0">
                          <a:effectLst/>
                        </a:rPr>
                        <a:t>&lt;120/80</a:t>
                      </a:r>
                      <a:endParaRPr lang="en-US" sz="1600" dirty="0">
                        <a:effectLst/>
                        <a:latin typeface="Calibri"/>
                      </a:endParaRPr>
                    </a:p>
                  </a:txBody>
                  <a:tcPr marL="9525" marR="9525" marT="9525" marB="0" anchor="b"/>
                </a:tc>
                <a:extLst>
                  <a:ext uri="{0D108BD9-81ED-4DB2-BD59-A6C34878D82A}">
                    <a16:rowId xmlns:a16="http://schemas.microsoft.com/office/drawing/2014/main" val="2249048562"/>
                  </a:ext>
                </a:extLst>
              </a:tr>
              <a:tr h="332824">
                <a:tc>
                  <a:txBody>
                    <a:bodyPr/>
                    <a:lstStyle/>
                    <a:p>
                      <a:pPr fontAlgn="b"/>
                      <a:r>
                        <a:rPr lang="en-US" sz="1600" dirty="0">
                          <a:effectLst/>
                        </a:rPr>
                        <a:t>Pulse (bpm)</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r>
                        <a:rPr lang="en-US" sz="1600" dirty="0">
                          <a:effectLst/>
                        </a:rPr>
                        <a:t>60-100</a:t>
                      </a:r>
                      <a:endParaRPr lang="en-US" sz="1600" dirty="0">
                        <a:effectLst/>
                        <a:latin typeface="Calibri"/>
                      </a:endParaRPr>
                    </a:p>
                  </a:txBody>
                  <a:tcPr marL="9525" marR="9525" marT="9525" marB="0" anchor="b"/>
                </a:tc>
                <a:extLst>
                  <a:ext uri="{0D108BD9-81ED-4DB2-BD59-A6C34878D82A}">
                    <a16:rowId xmlns:a16="http://schemas.microsoft.com/office/drawing/2014/main" val="3449146398"/>
                  </a:ext>
                </a:extLst>
              </a:tr>
              <a:tr h="332824">
                <a:tc>
                  <a:txBody>
                    <a:bodyPr/>
                    <a:lstStyle/>
                    <a:p>
                      <a:pPr fontAlgn="b"/>
                      <a:r>
                        <a:rPr lang="en-US" sz="1600" dirty="0">
                          <a:effectLst/>
                        </a:rPr>
                        <a:t>Fasting blood glucose (mg/dl)</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r>
                        <a:rPr lang="en-US" sz="1600" dirty="0">
                          <a:effectLst/>
                        </a:rPr>
                        <a:t>75-105</a:t>
                      </a:r>
                      <a:endParaRPr lang="en-US" sz="1600" dirty="0">
                        <a:effectLst/>
                        <a:latin typeface="Calibri"/>
                      </a:endParaRPr>
                    </a:p>
                  </a:txBody>
                  <a:tcPr marL="9525" marR="9525" marT="9525" marB="0" anchor="b"/>
                </a:tc>
                <a:extLst>
                  <a:ext uri="{0D108BD9-81ED-4DB2-BD59-A6C34878D82A}">
                    <a16:rowId xmlns:a16="http://schemas.microsoft.com/office/drawing/2014/main" val="3187048968"/>
                  </a:ext>
                </a:extLst>
              </a:tr>
              <a:tr h="332824">
                <a:tc>
                  <a:txBody>
                    <a:bodyPr/>
                    <a:lstStyle/>
                    <a:p>
                      <a:pPr fontAlgn="b"/>
                      <a:r>
                        <a:rPr lang="en-US" sz="1600" dirty="0">
                          <a:effectLst/>
                        </a:rPr>
                        <a:t>Blood sodium (nmol/L</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r>
                        <a:rPr lang="en-US" sz="1600" dirty="0">
                          <a:effectLst/>
                        </a:rPr>
                        <a:t>135-145</a:t>
                      </a:r>
                      <a:endParaRPr lang="en-US" sz="1600" dirty="0">
                        <a:effectLst/>
                        <a:latin typeface="Calibri"/>
                      </a:endParaRPr>
                    </a:p>
                  </a:txBody>
                  <a:tcPr marL="9525" marR="9525" marT="9525" marB="0" anchor="b"/>
                </a:tc>
                <a:extLst>
                  <a:ext uri="{0D108BD9-81ED-4DB2-BD59-A6C34878D82A}">
                    <a16:rowId xmlns:a16="http://schemas.microsoft.com/office/drawing/2014/main" val="2377026475"/>
                  </a:ext>
                </a:extLst>
              </a:tr>
              <a:tr h="332824">
                <a:tc>
                  <a:txBody>
                    <a:bodyPr/>
                    <a:lstStyle/>
                    <a:p>
                      <a:pPr fontAlgn="b"/>
                      <a:r>
                        <a:rPr lang="en-US" sz="1600" dirty="0">
                          <a:effectLst/>
                        </a:rPr>
                        <a:t>Blood potassium (nmol/L)</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r>
                        <a:rPr lang="en-US" sz="1600" dirty="0">
                          <a:effectLst/>
                        </a:rPr>
                        <a:t>3.5-5.0</a:t>
                      </a:r>
                      <a:endParaRPr lang="en-US" sz="1600" dirty="0">
                        <a:effectLst/>
                        <a:latin typeface="Calibri"/>
                      </a:endParaRPr>
                    </a:p>
                  </a:txBody>
                  <a:tcPr marL="9525" marR="9525" marT="9525" marB="0" anchor="b"/>
                </a:tc>
                <a:extLst>
                  <a:ext uri="{0D108BD9-81ED-4DB2-BD59-A6C34878D82A}">
                    <a16:rowId xmlns:a16="http://schemas.microsoft.com/office/drawing/2014/main" val="1094657998"/>
                  </a:ext>
                </a:extLst>
              </a:tr>
              <a:tr h="332824">
                <a:tc>
                  <a:txBody>
                    <a:bodyPr/>
                    <a:lstStyle/>
                    <a:p>
                      <a:pPr fontAlgn="b"/>
                      <a:r>
                        <a:rPr lang="en-US" sz="1600" dirty="0">
                          <a:effectLst/>
                        </a:rPr>
                        <a:t>Glucose tolerance test</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r>
                        <a:rPr lang="en-US" sz="1600" dirty="0">
                          <a:effectLst/>
                        </a:rPr>
                        <a:t>&lt;200</a:t>
                      </a:r>
                      <a:endParaRPr lang="en-US" sz="1600" dirty="0">
                        <a:effectLst/>
                        <a:latin typeface="Calibri"/>
                      </a:endParaRPr>
                    </a:p>
                  </a:txBody>
                  <a:tcPr marL="9525" marR="9525" marT="9525" marB="0" anchor="b"/>
                </a:tc>
                <a:extLst>
                  <a:ext uri="{0D108BD9-81ED-4DB2-BD59-A6C34878D82A}">
                    <a16:rowId xmlns:a16="http://schemas.microsoft.com/office/drawing/2014/main" val="4155840127"/>
                  </a:ext>
                </a:extLst>
              </a:tr>
              <a:tr h="332824">
                <a:tc>
                  <a:txBody>
                    <a:bodyPr/>
                    <a:lstStyle/>
                    <a:p>
                      <a:pPr fontAlgn="b"/>
                      <a:r>
                        <a:rPr lang="en-US" sz="1600" dirty="0">
                          <a:effectLst/>
                        </a:rPr>
                        <a:t>C-peptide test (ng/ml)</a:t>
                      </a:r>
                      <a:endParaRPr lang="en-US" sz="1600" dirty="0">
                        <a:effectLst/>
                        <a:latin typeface="Calibri"/>
                      </a:endParaRPr>
                    </a:p>
                  </a:txBody>
                  <a:tcPr marL="9525" marR="9525" marT="9525" marB="0" anchor="b"/>
                </a:tc>
                <a:tc>
                  <a:txBody>
                    <a:bodyPr/>
                    <a:lstStyle/>
                    <a:p>
                      <a:pPr fontAlgn="b"/>
                      <a:endParaRPr lang="en-US" sz="1600" dirty="0">
                        <a:effectLst/>
                        <a:latin typeface="Calibri"/>
                      </a:endParaRPr>
                    </a:p>
                  </a:txBody>
                  <a:tcPr marL="9525" marR="9525" marT="9525" marB="0" anchor="b"/>
                </a:tc>
                <a:tc>
                  <a:txBody>
                    <a:bodyPr/>
                    <a:lstStyle/>
                    <a:p>
                      <a:pPr fontAlgn="b"/>
                      <a:r>
                        <a:rPr lang="en-US" sz="1600" dirty="0">
                          <a:effectLst/>
                        </a:rPr>
                        <a:t>0.5-2.0</a:t>
                      </a:r>
                      <a:endParaRPr lang="en-US" sz="1600" dirty="0">
                        <a:effectLst/>
                        <a:latin typeface="Calibri"/>
                      </a:endParaRPr>
                    </a:p>
                  </a:txBody>
                  <a:tcPr marL="9525" marR="9525" marT="9525" marB="0" anchor="b"/>
                </a:tc>
                <a:extLst>
                  <a:ext uri="{0D108BD9-81ED-4DB2-BD59-A6C34878D82A}">
                    <a16:rowId xmlns:a16="http://schemas.microsoft.com/office/drawing/2014/main" val="3746576372"/>
                  </a:ext>
                </a:extLst>
              </a:tr>
            </a:tbl>
          </a:graphicData>
        </a:graphic>
      </p:graphicFrame>
      <p:sp>
        <p:nvSpPr>
          <p:cNvPr id="3" name="TextBox 2">
            <a:extLst>
              <a:ext uri="{FF2B5EF4-FFF2-40B4-BE49-F238E27FC236}">
                <a16:creationId xmlns:a16="http://schemas.microsoft.com/office/drawing/2014/main" id="{253A151E-92B2-5A4F-B60B-86EB854B7DD1}"/>
              </a:ext>
            </a:extLst>
          </p:cNvPr>
          <p:cNvSpPr txBox="1"/>
          <p:nvPr/>
        </p:nvSpPr>
        <p:spPr>
          <a:xfrm>
            <a:off x="1856068" y="1554495"/>
            <a:ext cx="4942700" cy="369332"/>
          </a:xfrm>
          <a:prstGeom prst="rect">
            <a:avLst/>
          </a:prstGeom>
          <a:noFill/>
        </p:spPr>
        <p:txBody>
          <a:bodyPr wrap="none" rtlCol="0">
            <a:spAutoFit/>
          </a:bodyPr>
          <a:lstStyle/>
          <a:p>
            <a:r>
              <a:rPr lang="en-US" dirty="0"/>
              <a:t>Work in groups of 2-3 to complete the case studies</a:t>
            </a:r>
          </a:p>
        </p:txBody>
      </p:sp>
    </p:spTree>
    <p:extLst>
      <p:ext uri="{BB962C8B-B14F-4D97-AF65-F5344CB8AC3E}">
        <p14:creationId xmlns:p14="http://schemas.microsoft.com/office/powerpoint/2010/main" val="273302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Activity 3: What happens when glucose levels get out of balance?</a:t>
            </a:r>
          </a:p>
        </p:txBody>
      </p:sp>
      <p:sp>
        <p:nvSpPr>
          <p:cNvPr id="4" name="Content Placeholder 3"/>
          <p:cNvSpPr>
            <a:spLocks noGrp="1"/>
          </p:cNvSpPr>
          <p:nvPr>
            <p:ph sz="half" idx="2"/>
          </p:nvPr>
        </p:nvSpPr>
        <p:spPr>
          <a:xfrm>
            <a:off x="925244" y="1811527"/>
            <a:ext cx="7267874" cy="4234623"/>
          </a:xfrm>
        </p:spPr>
        <p:txBody>
          <a:bodyPr>
            <a:normAutofit lnSpcReduction="10000"/>
          </a:bodyPr>
          <a:lstStyle/>
          <a:p>
            <a:r>
              <a:rPr lang="en-US" dirty="0"/>
              <a:t>Which patient(s) have diabetes?</a:t>
            </a:r>
          </a:p>
          <a:p>
            <a:r>
              <a:rPr lang="en-US" dirty="0"/>
              <a:t>Could you tell which type of diabetes it was?</a:t>
            </a:r>
          </a:p>
          <a:p>
            <a:r>
              <a:rPr lang="en-US" dirty="0"/>
              <a:t>What evidence did you use?</a:t>
            </a:r>
          </a:p>
          <a:p>
            <a:endParaRPr lang="en-US" dirty="0"/>
          </a:p>
          <a:p>
            <a:endParaRPr lang="en-US" dirty="0"/>
          </a:p>
          <a:p>
            <a:endParaRPr lang="en-US" dirty="0"/>
          </a:p>
          <a:p>
            <a:endParaRPr lang="en-US" dirty="0"/>
          </a:p>
          <a:p>
            <a:r>
              <a:rPr lang="en-US" dirty="0"/>
              <a:t>Now measure glucose levels using the test strips for the second group!</a:t>
            </a:r>
          </a:p>
        </p:txBody>
      </p:sp>
      <p:sp>
        <p:nvSpPr>
          <p:cNvPr id="8" name="Slide Number Placeholder 7"/>
          <p:cNvSpPr>
            <a:spLocks noGrp="1"/>
          </p:cNvSpPr>
          <p:nvPr>
            <p:ph type="sldNum" sz="quarter" idx="12"/>
          </p:nvPr>
        </p:nvSpPr>
        <p:spPr/>
        <p:txBody>
          <a:bodyPr/>
          <a:lstStyle/>
          <a:p>
            <a:fld id="{8C5A40D2-BF58-465D-8282-B59BC9A150F5}" type="slidenum">
              <a:rPr lang="en-US" smtClean="0"/>
              <a:t>21</a:t>
            </a:fld>
            <a:endParaRPr lang="en-US"/>
          </a:p>
        </p:txBody>
      </p:sp>
    </p:spTree>
    <p:extLst>
      <p:ext uri="{BB962C8B-B14F-4D97-AF65-F5344CB8AC3E}">
        <p14:creationId xmlns:p14="http://schemas.microsoft.com/office/powerpoint/2010/main" val="103471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Activity 4: Hormone signaling game 2</a:t>
            </a:r>
          </a:p>
        </p:txBody>
      </p:sp>
      <p:sp>
        <p:nvSpPr>
          <p:cNvPr id="8" name="Slide Number Placeholder 7"/>
          <p:cNvSpPr>
            <a:spLocks noGrp="1"/>
          </p:cNvSpPr>
          <p:nvPr>
            <p:ph type="sldNum" sz="quarter" idx="12"/>
          </p:nvPr>
        </p:nvSpPr>
        <p:spPr/>
        <p:txBody>
          <a:bodyPr/>
          <a:lstStyle/>
          <a:p>
            <a:fld id="{8C5A40D2-BF58-465D-8282-B59BC9A150F5}" type="slidenum">
              <a:rPr lang="en-US" smtClean="0"/>
              <a:t>22</a:t>
            </a:fld>
            <a:endParaRPr lang="en-US"/>
          </a:p>
        </p:txBody>
      </p:sp>
      <p:sp>
        <p:nvSpPr>
          <p:cNvPr id="3" name="Content Placeholder 3">
            <a:extLst>
              <a:ext uri="{FF2B5EF4-FFF2-40B4-BE49-F238E27FC236}">
                <a16:creationId xmlns:a16="http://schemas.microsoft.com/office/drawing/2014/main" id="{1572EF0F-1524-77A9-4AEE-05F5F57755C4}"/>
              </a:ext>
            </a:extLst>
          </p:cNvPr>
          <p:cNvSpPr>
            <a:spLocks noGrp="1"/>
          </p:cNvSpPr>
          <p:nvPr>
            <p:ph sz="half" idx="2"/>
          </p:nvPr>
        </p:nvSpPr>
        <p:spPr>
          <a:xfrm>
            <a:off x="925244" y="1584960"/>
            <a:ext cx="3927172" cy="4461190"/>
          </a:xfrm>
        </p:spPr>
        <p:txBody>
          <a:bodyPr>
            <a:normAutofit fontScale="77500" lnSpcReduction="20000"/>
          </a:bodyPr>
          <a:lstStyle/>
          <a:p>
            <a:r>
              <a:rPr lang="en-US" dirty="0"/>
              <a:t>Blood glucose levels are maintained in balance by two hormones, insulin is secreted when levels are high, so glucose enters cells and lowers levels in the blood.</a:t>
            </a:r>
          </a:p>
          <a:p>
            <a:r>
              <a:rPr lang="en-US" dirty="0"/>
              <a:t>But when individuals have not eaten for awhile and glucose levels get too low, another hormone, glucagon, is secreted by the pancreas and released into the blood.</a:t>
            </a:r>
          </a:p>
          <a:p>
            <a:r>
              <a:rPr lang="en-US" dirty="0"/>
              <a:t>Glucagon binds to receptors in the liver and the liver releases glucose stored as glycogen into the blood and raises blood glucose levels.</a:t>
            </a:r>
          </a:p>
        </p:txBody>
      </p:sp>
      <p:pic>
        <p:nvPicPr>
          <p:cNvPr id="5" name="Picture 2" descr="What is the Pancreas? - Pancreatic Cancer Action Network">
            <a:extLst>
              <a:ext uri="{FF2B5EF4-FFF2-40B4-BE49-F238E27FC236}">
                <a16:creationId xmlns:a16="http://schemas.microsoft.com/office/drawing/2014/main" id="{F21ABA6A-2259-6256-0AE5-52C68923F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184" y="1778160"/>
            <a:ext cx="3366072" cy="279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44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Activity 4: Hormone signaling game 2</a:t>
            </a:r>
          </a:p>
        </p:txBody>
      </p:sp>
      <p:sp>
        <p:nvSpPr>
          <p:cNvPr id="8" name="Slide Number Placeholder 7"/>
          <p:cNvSpPr>
            <a:spLocks noGrp="1"/>
          </p:cNvSpPr>
          <p:nvPr>
            <p:ph type="sldNum" sz="quarter" idx="12"/>
          </p:nvPr>
        </p:nvSpPr>
        <p:spPr/>
        <p:txBody>
          <a:bodyPr/>
          <a:lstStyle/>
          <a:p>
            <a:fld id="{8C5A40D2-BF58-465D-8282-B59BC9A150F5}" type="slidenum">
              <a:rPr lang="en-US" smtClean="0"/>
              <a:t>23</a:t>
            </a:fld>
            <a:endParaRPr lang="en-US"/>
          </a:p>
        </p:txBody>
      </p:sp>
      <p:sp>
        <p:nvSpPr>
          <p:cNvPr id="3" name="Content Placeholder 3">
            <a:extLst>
              <a:ext uri="{FF2B5EF4-FFF2-40B4-BE49-F238E27FC236}">
                <a16:creationId xmlns:a16="http://schemas.microsoft.com/office/drawing/2014/main" id="{1572EF0F-1524-77A9-4AEE-05F5F57755C4}"/>
              </a:ext>
            </a:extLst>
          </p:cNvPr>
          <p:cNvSpPr>
            <a:spLocks noGrp="1"/>
          </p:cNvSpPr>
          <p:nvPr>
            <p:ph sz="half" idx="2"/>
          </p:nvPr>
        </p:nvSpPr>
        <p:spPr>
          <a:xfrm>
            <a:off x="925244" y="2022730"/>
            <a:ext cx="7267874" cy="3684588"/>
          </a:xfrm>
        </p:spPr>
        <p:txBody>
          <a:bodyPr>
            <a:normAutofit fontScale="77500" lnSpcReduction="20000"/>
          </a:bodyPr>
          <a:lstStyle/>
          <a:p>
            <a:r>
              <a:rPr lang="en-US" dirty="0"/>
              <a:t>Two players stand at opposite ends of the table. One player throws the orange balls (insulin) into the red solo cups (insulin receptors). The other player throws the white glucagon balls into white solo cups (glucagon receptors).</a:t>
            </a:r>
          </a:p>
          <a:p>
            <a:r>
              <a:rPr lang="en-US" dirty="0"/>
              <a:t>Each time an orange ball lands in a red cup, one piece of candy is removed from the blood bucket and placed into the liver cell bucket. Each time a white ball lands in a white cup, one piece of candy is removed from the liver bucket and placed back in the blood bucket.</a:t>
            </a:r>
          </a:p>
          <a:p>
            <a:r>
              <a:rPr lang="en-US" dirty="0"/>
              <a:t>Whenever the glucose levels in the blood go above or below the line, make a check mark on the date sheet.</a:t>
            </a:r>
          </a:p>
          <a:p>
            <a:r>
              <a:rPr lang="en-US" dirty="0"/>
              <a:t>How many times did glucose levels get out of balance?</a:t>
            </a:r>
          </a:p>
          <a:p>
            <a:r>
              <a:rPr lang="en-US" dirty="0"/>
              <a:t>Graph results for each team on the board. </a:t>
            </a:r>
          </a:p>
        </p:txBody>
      </p:sp>
    </p:spTree>
    <p:extLst>
      <p:ext uri="{BB962C8B-B14F-4D97-AF65-F5344CB8AC3E}">
        <p14:creationId xmlns:p14="http://schemas.microsoft.com/office/powerpoint/2010/main" val="1651369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Add the following terms to your box and arrow diagram</a:t>
            </a:r>
          </a:p>
        </p:txBody>
      </p:sp>
      <p:sp>
        <p:nvSpPr>
          <p:cNvPr id="8" name="Slide Number Placeholder 7"/>
          <p:cNvSpPr>
            <a:spLocks noGrp="1"/>
          </p:cNvSpPr>
          <p:nvPr>
            <p:ph type="sldNum" sz="quarter" idx="12"/>
          </p:nvPr>
        </p:nvSpPr>
        <p:spPr/>
        <p:txBody>
          <a:bodyPr/>
          <a:lstStyle/>
          <a:p>
            <a:fld id="{8C5A40D2-BF58-465D-8282-B59BC9A150F5}" type="slidenum">
              <a:rPr lang="en-US" smtClean="0"/>
              <a:t>24</a:t>
            </a:fld>
            <a:endParaRPr lang="en-US"/>
          </a:p>
        </p:txBody>
      </p:sp>
      <p:sp>
        <p:nvSpPr>
          <p:cNvPr id="3" name="Content Placeholder 3">
            <a:extLst>
              <a:ext uri="{FF2B5EF4-FFF2-40B4-BE49-F238E27FC236}">
                <a16:creationId xmlns:a16="http://schemas.microsoft.com/office/drawing/2014/main" id="{1572EF0F-1524-77A9-4AEE-05F5F57755C4}"/>
              </a:ext>
            </a:extLst>
          </p:cNvPr>
          <p:cNvSpPr>
            <a:spLocks noGrp="1"/>
          </p:cNvSpPr>
          <p:nvPr>
            <p:ph sz="half" idx="2"/>
          </p:nvPr>
        </p:nvSpPr>
        <p:spPr>
          <a:xfrm>
            <a:off x="925244" y="2022730"/>
            <a:ext cx="7267874" cy="3684588"/>
          </a:xfrm>
        </p:spPr>
        <p:txBody>
          <a:bodyPr>
            <a:normAutofit/>
          </a:bodyPr>
          <a:lstStyle/>
          <a:p>
            <a:r>
              <a:rPr lang="en-US" dirty="0"/>
              <a:t>Glucagon receptor</a:t>
            </a:r>
          </a:p>
          <a:p>
            <a:r>
              <a:rPr lang="en-US" dirty="0"/>
              <a:t>liver cell</a:t>
            </a:r>
          </a:p>
          <a:p>
            <a:r>
              <a:rPr lang="en-US" dirty="0"/>
              <a:t>Glucagon</a:t>
            </a:r>
          </a:p>
          <a:p>
            <a:r>
              <a:rPr lang="en-US" dirty="0"/>
              <a:t>Glycogen</a:t>
            </a:r>
          </a:p>
          <a:p>
            <a:pPr marL="0" indent="0">
              <a:buNone/>
            </a:pPr>
            <a:endParaRPr lang="en-US" dirty="0"/>
          </a:p>
        </p:txBody>
      </p:sp>
    </p:spTree>
    <p:extLst>
      <p:ext uri="{BB962C8B-B14F-4D97-AF65-F5344CB8AC3E}">
        <p14:creationId xmlns:p14="http://schemas.microsoft.com/office/powerpoint/2010/main" val="307195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Which animal do you think has the highest glucose levels?</a:t>
            </a:r>
          </a:p>
        </p:txBody>
      </p:sp>
      <p:sp>
        <p:nvSpPr>
          <p:cNvPr id="8" name="Slide Number Placeholder 7"/>
          <p:cNvSpPr>
            <a:spLocks noGrp="1"/>
          </p:cNvSpPr>
          <p:nvPr>
            <p:ph type="sldNum" sz="quarter" idx="12"/>
          </p:nvPr>
        </p:nvSpPr>
        <p:spPr/>
        <p:txBody>
          <a:bodyPr/>
          <a:lstStyle/>
          <a:p>
            <a:fld id="{8C5A40D2-BF58-465D-8282-B59BC9A150F5}" type="slidenum">
              <a:rPr lang="en-US" smtClean="0"/>
              <a:t>25</a:t>
            </a:fld>
            <a:endParaRPr lang="en-US"/>
          </a:p>
        </p:txBody>
      </p:sp>
      <p:pic>
        <p:nvPicPr>
          <p:cNvPr id="1026" name="Picture 2" descr="Working with diabetic mice: 10 Do's and Don'ts you shouldn't ignore">
            <a:extLst>
              <a:ext uri="{FF2B5EF4-FFF2-40B4-BE49-F238E27FC236}">
                <a16:creationId xmlns:a16="http://schemas.microsoft.com/office/drawing/2014/main" id="{DE7B8B3C-456B-8C22-C4F3-561E36B53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327" y="2209428"/>
            <a:ext cx="4788081" cy="2352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use Sparrow">
            <a:extLst>
              <a:ext uri="{FF2B5EF4-FFF2-40B4-BE49-F238E27FC236}">
                <a16:creationId xmlns:a16="http://schemas.microsoft.com/office/drawing/2014/main" id="{F2B8346C-424B-24B2-3447-B25B9C8E9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51" y="2389478"/>
            <a:ext cx="2373376" cy="199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243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Which animal do you think has the highest glucose levels?</a:t>
            </a:r>
          </a:p>
        </p:txBody>
      </p:sp>
      <p:sp>
        <p:nvSpPr>
          <p:cNvPr id="8" name="Slide Number Placeholder 7"/>
          <p:cNvSpPr>
            <a:spLocks noGrp="1"/>
          </p:cNvSpPr>
          <p:nvPr>
            <p:ph type="sldNum" sz="quarter" idx="12"/>
          </p:nvPr>
        </p:nvSpPr>
        <p:spPr/>
        <p:txBody>
          <a:bodyPr/>
          <a:lstStyle/>
          <a:p>
            <a:fld id="{8C5A40D2-BF58-465D-8282-B59BC9A150F5}" type="slidenum">
              <a:rPr lang="en-US" smtClean="0"/>
              <a:t>26</a:t>
            </a:fld>
            <a:endParaRPr lang="en-US"/>
          </a:p>
        </p:txBody>
      </p:sp>
      <p:pic>
        <p:nvPicPr>
          <p:cNvPr id="4" name="Picture 3" descr="Chart, line chart&#10;&#10;Description automatically generated">
            <a:extLst>
              <a:ext uri="{FF2B5EF4-FFF2-40B4-BE49-F238E27FC236}">
                <a16:creationId xmlns:a16="http://schemas.microsoft.com/office/drawing/2014/main" id="{7F027BC9-5CB4-B81D-BF1F-2C5C3E410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53" y="1987296"/>
            <a:ext cx="6791294" cy="3875090"/>
          </a:xfrm>
          <a:prstGeom prst="rect">
            <a:avLst/>
          </a:prstGeom>
        </p:spPr>
      </p:pic>
      <p:pic>
        <p:nvPicPr>
          <p:cNvPr id="3" name="Picture 2" descr="Working with diabetic mice: 10 Do's and Don'ts you shouldn't ignore">
            <a:extLst>
              <a:ext uri="{FF2B5EF4-FFF2-40B4-BE49-F238E27FC236}">
                <a16:creationId xmlns:a16="http://schemas.microsoft.com/office/drawing/2014/main" id="{2287F307-86FF-FA44-1974-EBB00D016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732" y="3429000"/>
            <a:ext cx="2238538" cy="109963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A3B19DC6-2BE6-20E1-43DF-30D54D65F1B1}"/>
              </a:ext>
            </a:extLst>
          </p:cNvPr>
          <p:cNvCxnSpPr>
            <a:stCxn id="3" idx="0"/>
          </p:cNvCxnSpPr>
          <p:nvPr/>
        </p:nvCxnSpPr>
        <p:spPr>
          <a:xfrm flipH="1" flipV="1">
            <a:off x="5734878" y="3031435"/>
            <a:ext cx="1266123" cy="3975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4348D36-AD93-3E30-B5FD-5C432BDF59AC}"/>
              </a:ext>
            </a:extLst>
          </p:cNvPr>
          <p:cNvCxnSpPr/>
          <p:nvPr/>
        </p:nvCxnSpPr>
        <p:spPr>
          <a:xfrm flipH="1">
            <a:off x="5705061" y="4224130"/>
            <a:ext cx="298174" cy="894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91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Which animal do you think has the highest glucose levels?</a:t>
            </a:r>
          </a:p>
        </p:txBody>
      </p:sp>
      <p:sp>
        <p:nvSpPr>
          <p:cNvPr id="8" name="Slide Number Placeholder 7"/>
          <p:cNvSpPr>
            <a:spLocks noGrp="1"/>
          </p:cNvSpPr>
          <p:nvPr>
            <p:ph type="sldNum" sz="quarter" idx="12"/>
          </p:nvPr>
        </p:nvSpPr>
        <p:spPr/>
        <p:txBody>
          <a:bodyPr/>
          <a:lstStyle/>
          <a:p>
            <a:fld id="{8C5A40D2-BF58-465D-8282-B59BC9A150F5}" type="slidenum">
              <a:rPr lang="en-US" smtClean="0"/>
              <a:t>27</a:t>
            </a:fld>
            <a:endParaRPr lang="en-US"/>
          </a:p>
        </p:txBody>
      </p:sp>
      <p:pic>
        <p:nvPicPr>
          <p:cNvPr id="4" name="Picture 3" descr="Chart, line chart&#10;&#10;Description automatically generated">
            <a:extLst>
              <a:ext uri="{FF2B5EF4-FFF2-40B4-BE49-F238E27FC236}">
                <a16:creationId xmlns:a16="http://schemas.microsoft.com/office/drawing/2014/main" id="{7F027BC9-5CB4-B81D-BF1F-2C5C3E410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53" y="1987296"/>
            <a:ext cx="6791294" cy="3875090"/>
          </a:xfrm>
          <a:prstGeom prst="rect">
            <a:avLst/>
          </a:prstGeom>
        </p:spPr>
      </p:pic>
      <p:pic>
        <p:nvPicPr>
          <p:cNvPr id="3" name="Picture 2" descr="Working with diabetic mice: 10 Do's and Don'ts you shouldn't ignore">
            <a:extLst>
              <a:ext uri="{FF2B5EF4-FFF2-40B4-BE49-F238E27FC236}">
                <a16:creationId xmlns:a16="http://schemas.microsoft.com/office/drawing/2014/main" id="{2287F307-86FF-FA44-1974-EBB00D016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732" y="3429000"/>
            <a:ext cx="2238538" cy="109963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A3B19DC6-2BE6-20E1-43DF-30D54D65F1B1}"/>
              </a:ext>
            </a:extLst>
          </p:cNvPr>
          <p:cNvCxnSpPr>
            <a:stCxn id="3" idx="0"/>
          </p:cNvCxnSpPr>
          <p:nvPr/>
        </p:nvCxnSpPr>
        <p:spPr>
          <a:xfrm flipH="1" flipV="1">
            <a:off x="5734878" y="3031435"/>
            <a:ext cx="1266123" cy="3975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4348D36-AD93-3E30-B5FD-5C432BDF59AC}"/>
              </a:ext>
            </a:extLst>
          </p:cNvPr>
          <p:cNvCxnSpPr/>
          <p:nvPr/>
        </p:nvCxnSpPr>
        <p:spPr>
          <a:xfrm flipH="1">
            <a:off x="5705061" y="4224130"/>
            <a:ext cx="298174" cy="894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B7701AE-B92B-EF6F-048E-223E7433DBE0}"/>
              </a:ext>
            </a:extLst>
          </p:cNvPr>
          <p:cNvSpPr/>
          <p:nvPr/>
        </p:nvSpPr>
        <p:spPr>
          <a:xfrm>
            <a:off x="5396948" y="2743200"/>
            <a:ext cx="447261" cy="1083365"/>
          </a:xfrm>
          <a:prstGeom prst="rect">
            <a:avLst/>
          </a:prstGeom>
          <a:solidFill>
            <a:srgbClr val="FFFF00">
              <a:alpha val="59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ouse Sparrow">
            <a:extLst>
              <a:ext uri="{FF2B5EF4-FFF2-40B4-BE49-F238E27FC236}">
                <a16:creationId xmlns:a16="http://schemas.microsoft.com/office/drawing/2014/main" id="{55EBA1D8-E5CB-5B5F-F277-D938FBFF0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652" y="1901879"/>
            <a:ext cx="872159" cy="73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814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47" y="811850"/>
            <a:ext cx="7682669" cy="1321750"/>
          </a:xfrm>
        </p:spPr>
        <p:txBody>
          <a:bodyPr>
            <a:normAutofit fontScale="90000"/>
          </a:bodyPr>
          <a:lstStyle/>
          <a:p>
            <a:pPr algn="ctr"/>
            <a:r>
              <a:rPr lang="en-US" dirty="0"/>
              <a:t>Why do birds have such high glucose levels and how are they able to avoid getting diabetes? </a:t>
            </a:r>
          </a:p>
        </p:txBody>
      </p:sp>
      <p:sp>
        <p:nvSpPr>
          <p:cNvPr id="8" name="Slide Number Placeholder 7"/>
          <p:cNvSpPr>
            <a:spLocks noGrp="1"/>
          </p:cNvSpPr>
          <p:nvPr>
            <p:ph type="sldNum" sz="quarter" idx="12"/>
          </p:nvPr>
        </p:nvSpPr>
        <p:spPr/>
        <p:txBody>
          <a:bodyPr/>
          <a:lstStyle/>
          <a:p>
            <a:fld id="{8C5A40D2-BF58-465D-8282-B59BC9A150F5}" type="slidenum">
              <a:rPr lang="en-US" smtClean="0"/>
              <a:t>28</a:t>
            </a:fld>
            <a:endParaRPr lang="en-US"/>
          </a:p>
        </p:txBody>
      </p:sp>
      <p:pic>
        <p:nvPicPr>
          <p:cNvPr id="3" name="Picture 4" descr="House Sparrow">
            <a:extLst>
              <a:ext uri="{FF2B5EF4-FFF2-40B4-BE49-F238E27FC236}">
                <a16:creationId xmlns:a16="http://schemas.microsoft.com/office/drawing/2014/main" id="{68E08AC6-3E67-64B6-5A29-EAFA1D4F4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927" y="2433029"/>
            <a:ext cx="2373376" cy="199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534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types of things can we do to keep our blood glucose at healthy levels?</a:t>
            </a:r>
          </a:p>
        </p:txBody>
      </p:sp>
      <p:sp>
        <p:nvSpPr>
          <p:cNvPr id="8" name="Slide Number Placeholder 7"/>
          <p:cNvSpPr>
            <a:spLocks noGrp="1"/>
          </p:cNvSpPr>
          <p:nvPr>
            <p:ph type="sldNum" sz="quarter" idx="12"/>
          </p:nvPr>
        </p:nvSpPr>
        <p:spPr/>
        <p:txBody>
          <a:bodyPr/>
          <a:lstStyle/>
          <a:p>
            <a:fld id="{8C5A40D2-BF58-465D-8282-B59BC9A150F5}" type="slidenum">
              <a:rPr lang="en-US" dirty="0" smtClean="0"/>
              <a:t>29</a:t>
            </a:fld>
            <a:endParaRPr lang="en-US" dirty="0"/>
          </a:p>
        </p:txBody>
      </p:sp>
    </p:spTree>
    <p:extLst>
      <p:ext uri="{BB962C8B-B14F-4D97-AF65-F5344CB8AC3E}">
        <p14:creationId xmlns:p14="http://schemas.microsoft.com/office/powerpoint/2010/main" val="377540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Create a box and arrow model using the following terms:</a:t>
            </a:r>
          </a:p>
        </p:txBody>
      </p:sp>
      <p:sp>
        <p:nvSpPr>
          <p:cNvPr id="3" name="Content Placeholder 2"/>
          <p:cNvSpPr>
            <a:spLocks noGrp="1"/>
          </p:cNvSpPr>
          <p:nvPr>
            <p:ph sz="half" idx="1"/>
          </p:nvPr>
        </p:nvSpPr>
        <p:spPr>
          <a:xfrm>
            <a:off x="2474154" y="2084831"/>
            <a:ext cx="3788457" cy="3409379"/>
          </a:xfrm>
        </p:spPr>
        <p:txBody>
          <a:bodyPr/>
          <a:lstStyle/>
          <a:p>
            <a:r>
              <a:rPr lang="en-US" dirty="0"/>
              <a:t>Pancreas</a:t>
            </a:r>
          </a:p>
          <a:p>
            <a:r>
              <a:rPr lang="en-US" dirty="0"/>
              <a:t>Insulin receptor </a:t>
            </a:r>
          </a:p>
          <a:p>
            <a:r>
              <a:rPr lang="en-US" dirty="0"/>
              <a:t>Muscle cell</a:t>
            </a:r>
          </a:p>
          <a:p>
            <a:r>
              <a:rPr lang="en-US" dirty="0"/>
              <a:t>Insulin</a:t>
            </a:r>
          </a:p>
          <a:p>
            <a:r>
              <a:rPr lang="en-US" dirty="0"/>
              <a:t>Blood</a:t>
            </a:r>
          </a:p>
          <a:p>
            <a:r>
              <a:rPr lang="en-US" dirty="0"/>
              <a:t>Glucose</a:t>
            </a:r>
          </a:p>
        </p:txBody>
      </p:sp>
      <p:sp>
        <p:nvSpPr>
          <p:cNvPr id="6" name="Slide Number Placeholder 5"/>
          <p:cNvSpPr>
            <a:spLocks noGrp="1"/>
          </p:cNvSpPr>
          <p:nvPr>
            <p:ph type="sldNum" sz="quarter" idx="12"/>
          </p:nvPr>
        </p:nvSpPr>
        <p:spPr/>
        <p:txBody>
          <a:bodyPr/>
          <a:lstStyle/>
          <a:p>
            <a:fld id="{8C5A40D2-BF58-465D-8282-B59BC9A150F5}" type="slidenum">
              <a:rPr lang="en-US" smtClean="0"/>
              <a:t>3</a:t>
            </a:fld>
            <a:endParaRPr lang="en-US"/>
          </a:p>
        </p:txBody>
      </p:sp>
    </p:spTree>
    <p:extLst>
      <p:ext uri="{BB962C8B-B14F-4D97-AF65-F5344CB8AC3E}">
        <p14:creationId xmlns:p14="http://schemas.microsoft.com/office/powerpoint/2010/main" val="231326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hormones?</a:t>
            </a:r>
          </a:p>
        </p:txBody>
      </p:sp>
      <p:sp>
        <p:nvSpPr>
          <p:cNvPr id="5" name="Slide Number Placeholder 4"/>
          <p:cNvSpPr>
            <a:spLocks noGrp="1"/>
          </p:cNvSpPr>
          <p:nvPr>
            <p:ph type="sldNum" sz="quarter" idx="12"/>
          </p:nvPr>
        </p:nvSpPr>
        <p:spPr/>
        <p:txBody>
          <a:bodyPr/>
          <a:lstStyle/>
          <a:p>
            <a:fld id="{8C5A40D2-BF58-465D-8282-B59BC9A150F5}" type="slidenum">
              <a:rPr lang="en-US" smtClean="0"/>
              <a:t>4</a:t>
            </a:fld>
            <a:endParaRPr lang="en-US"/>
          </a:p>
        </p:txBody>
      </p:sp>
      <p:pic>
        <p:nvPicPr>
          <p:cNvPr id="1026" name="Picture 2" descr="How to Play the Broken Telephone Game (+ Phrases) - Empowered Parents">
            <a:extLst>
              <a:ext uri="{FF2B5EF4-FFF2-40B4-BE49-F238E27FC236}">
                <a16:creationId xmlns:a16="http://schemas.microsoft.com/office/drawing/2014/main" id="{059DD5D7-113A-2FE4-876F-226889AB8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918" y="1873581"/>
            <a:ext cx="5332856" cy="418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40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hormones?</a:t>
            </a:r>
          </a:p>
        </p:txBody>
      </p:sp>
      <p:sp>
        <p:nvSpPr>
          <p:cNvPr id="5" name="Slide Number Placeholder 4"/>
          <p:cNvSpPr>
            <a:spLocks noGrp="1"/>
          </p:cNvSpPr>
          <p:nvPr>
            <p:ph type="sldNum" sz="quarter" idx="12"/>
          </p:nvPr>
        </p:nvSpPr>
        <p:spPr/>
        <p:txBody>
          <a:bodyPr/>
          <a:lstStyle/>
          <a:p>
            <a:fld id="{8C5A40D2-BF58-465D-8282-B59BC9A150F5}" type="slidenum">
              <a:rPr lang="en-US" smtClean="0"/>
              <a:t>5</a:t>
            </a:fld>
            <a:endParaRPr lang="en-US"/>
          </a:p>
        </p:txBody>
      </p:sp>
      <p:pic>
        <p:nvPicPr>
          <p:cNvPr id="1026" name="Picture 2" descr="How to Play the Broken Telephone Game (+ Phrases) - Empowered Parents">
            <a:extLst>
              <a:ext uri="{FF2B5EF4-FFF2-40B4-BE49-F238E27FC236}">
                <a16:creationId xmlns:a16="http://schemas.microsoft.com/office/drawing/2014/main" id="{059DD5D7-113A-2FE4-876F-226889AB8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918" y="1873581"/>
            <a:ext cx="5332856" cy="41811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989180-BDE4-390F-AE7D-D73E4F4B657A}"/>
              </a:ext>
            </a:extLst>
          </p:cNvPr>
          <p:cNvSpPr txBox="1"/>
          <p:nvPr/>
        </p:nvSpPr>
        <p:spPr>
          <a:xfrm>
            <a:off x="1842782" y="1873581"/>
            <a:ext cx="5653128" cy="1600438"/>
          </a:xfrm>
          <a:prstGeom prst="rect">
            <a:avLst/>
          </a:prstGeom>
          <a:noFill/>
        </p:spPr>
        <p:txBody>
          <a:bodyPr wrap="square" rtlCol="0">
            <a:spAutoFit/>
          </a:bodyPr>
          <a:lstStyle/>
          <a:p>
            <a:r>
              <a:rPr lang="en-US" sz="2000" dirty="0">
                <a:solidFill>
                  <a:schemeClr val="tx2"/>
                </a:solidFill>
                <a:latin typeface="Sylfaen" pitchFamily="18" charset="0"/>
              </a:rPr>
              <a:t>“</a:t>
            </a:r>
            <a:r>
              <a:rPr lang="en-US" sz="2000" i="1" dirty="0">
                <a:solidFill>
                  <a:schemeClr val="tx2"/>
                </a:solidFill>
                <a:latin typeface="Sylfaen" pitchFamily="18" charset="0"/>
              </a:rPr>
              <a:t>Hormones are </a:t>
            </a:r>
            <a:r>
              <a:rPr lang="en-US" sz="2000" i="1" dirty="0">
                <a:solidFill>
                  <a:srgbClr val="FF0000"/>
                </a:solidFill>
                <a:latin typeface="Sylfaen" pitchFamily="18" charset="0"/>
              </a:rPr>
              <a:t>chemicals </a:t>
            </a:r>
            <a:r>
              <a:rPr lang="en-US" sz="2000" i="1" dirty="0">
                <a:solidFill>
                  <a:schemeClr val="tx2"/>
                </a:solidFill>
                <a:latin typeface="Sylfaen" pitchFamily="18" charset="0"/>
              </a:rPr>
              <a:t>made by endocrine </a:t>
            </a:r>
            <a:r>
              <a:rPr lang="en-US" sz="2000" i="1" dirty="0">
                <a:solidFill>
                  <a:srgbClr val="FF0000"/>
                </a:solidFill>
                <a:latin typeface="Sylfaen" pitchFamily="18" charset="0"/>
              </a:rPr>
              <a:t>glands</a:t>
            </a:r>
            <a:r>
              <a:rPr lang="en-US" sz="2000" i="1" dirty="0">
                <a:solidFill>
                  <a:schemeClr val="tx2"/>
                </a:solidFill>
                <a:latin typeface="Sylfaen" pitchFamily="18" charset="0"/>
              </a:rPr>
              <a:t>, secreted into the </a:t>
            </a:r>
            <a:r>
              <a:rPr lang="en-US" sz="2000" i="1" dirty="0">
                <a:solidFill>
                  <a:srgbClr val="FF0000"/>
                </a:solidFill>
                <a:latin typeface="Sylfaen" pitchFamily="18" charset="0"/>
              </a:rPr>
              <a:t>blood</a:t>
            </a:r>
            <a:r>
              <a:rPr lang="en-US" sz="2000" i="1" dirty="0">
                <a:solidFill>
                  <a:schemeClr val="tx2"/>
                </a:solidFill>
                <a:latin typeface="Sylfaen" pitchFamily="18" charset="0"/>
              </a:rPr>
              <a:t> in response to a signal, and transported to </a:t>
            </a:r>
            <a:r>
              <a:rPr lang="en-US" sz="2000" i="1" dirty="0">
                <a:solidFill>
                  <a:srgbClr val="FF0000"/>
                </a:solidFill>
                <a:latin typeface="Sylfaen" pitchFamily="18" charset="0"/>
              </a:rPr>
              <a:t>target tissues </a:t>
            </a:r>
            <a:r>
              <a:rPr lang="en-US" sz="2000" i="1" dirty="0">
                <a:solidFill>
                  <a:schemeClr val="tx2"/>
                </a:solidFill>
                <a:latin typeface="Sylfaen" pitchFamily="18" charset="0"/>
              </a:rPr>
              <a:t>where they bind to r</a:t>
            </a:r>
            <a:r>
              <a:rPr lang="en-US" sz="2000" i="1" dirty="0">
                <a:solidFill>
                  <a:srgbClr val="FF0000"/>
                </a:solidFill>
                <a:latin typeface="Sylfaen" pitchFamily="18" charset="0"/>
              </a:rPr>
              <a:t>eceptors</a:t>
            </a:r>
            <a:r>
              <a:rPr lang="en-US" sz="2000" i="1" dirty="0">
                <a:solidFill>
                  <a:schemeClr val="tx2"/>
                </a:solidFill>
                <a:latin typeface="Sylfaen" pitchFamily="18" charset="0"/>
              </a:rPr>
              <a:t> and have effects</a:t>
            </a:r>
            <a:r>
              <a:rPr lang="en-US" sz="2000" dirty="0">
                <a:solidFill>
                  <a:schemeClr val="tx2"/>
                </a:solidFill>
                <a:latin typeface="Sylfaen" pitchFamily="18" charset="0"/>
              </a:rPr>
              <a:t>”</a:t>
            </a:r>
          </a:p>
          <a:p>
            <a:endParaRPr lang="en-US" dirty="0"/>
          </a:p>
        </p:txBody>
      </p:sp>
    </p:spTree>
    <p:extLst>
      <p:ext uri="{BB962C8B-B14F-4D97-AF65-F5344CB8AC3E}">
        <p14:creationId xmlns:p14="http://schemas.microsoft.com/office/powerpoint/2010/main" val="372406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are some of the hormones you have heard of?</a:t>
            </a:r>
          </a:p>
        </p:txBody>
      </p:sp>
      <p:sp>
        <p:nvSpPr>
          <p:cNvPr id="5" name="Slide Number Placeholder 4"/>
          <p:cNvSpPr>
            <a:spLocks noGrp="1"/>
          </p:cNvSpPr>
          <p:nvPr>
            <p:ph type="sldNum" sz="quarter" idx="12"/>
          </p:nvPr>
        </p:nvSpPr>
        <p:spPr/>
        <p:txBody>
          <a:bodyPr/>
          <a:lstStyle/>
          <a:p>
            <a:fld id="{8C5A40D2-BF58-465D-8282-B59BC9A150F5}" type="slidenum">
              <a:rPr lang="en-US" smtClean="0"/>
              <a:t>6</a:t>
            </a:fld>
            <a:endParaRPr lang="en-US"/>
          </a:p>
        </p:txBody>
      </p:sp>
    </p:spTree>
    <p:extLst>
      <p:ext uri="{BB962C8B-B14F-4D97-AF65-F5344CB8AC3E}">
        <p14:creationId xmlns:p14="http://schemas.microsoft.com/office/powerpoint/2010/main" val="426623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types of processes do hormones regulate?</a:t>
            </a:r>
          </a:p>
        </p:txBody>
      </p:sp>
      <p:sp>
        <p:nvSpPr>
          <p:cNvPr id="5" name="Slide Number Placeholder 4"/>
          <p:cNvSpPr>
            <a:spLocks noGrp="1"/>
          </p:cNvSpPr>
          <p:nvPr>
            <p:ph type="sldNum" sz="quarter" idx="12"/>
          </p:nvPr>
        </p:nvSpPr>
        <p:spPr/>
        <p:txBody>
          <a:bodyPr/>
          <a:lstStyle/>
          <a:p>
            <a:fld id="{8C5A40D2-BF58-465D-8282-B59BC9A150F5}" type="slidenum">
              <a:rPr lang="en-US" smtClean="0"/>
              <a:t>7</a:t>
            </a:fld>
            <a:endParaRPr lang="en-US"/>
          </a:p>
        </p:txBody>
      </p:sp>
    </p:spTree>
    <p:extLst>
      <p:ext uri="{BB962C8B-B14F-4D97-AF65-F5344CB8AC3E}">
        <p14:creationId xmlns:p14="http://schemas.microsoft.com/office/powerpoint/2010/main" val="55223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types of processes do hormones regulate?</a:t>
            </a:r>
          </a:p>
        </p:txBody>
      </p:sp>
      <p:sp>
        <p:nvSpPr>
          <p:cNvPr id="5" name="Slide Number Placeholder 4"/>
          <p:cNvSpPr>
            <a:spLocks noGrp="1"/>
          </p:cNvSpPr>
          <p:nvPr>
            <p:ph type="sldNum" sz="quarter" idx="12"/>
          </p:nvPr>
        </p:nvSpPr>
        <p:spPr/>
        <p:txBody>
          <a:bodyPr/>
          <a:lstStyle/>
          <a:p>
            <a:fld id="{8C5A40D2-BF58-465D-8282-B59BC9A150F5}" type="slidenum">
              <a:rPr lang="en-US" smtClean="0"/>
              <a:t>8</a:t>
            </a:fld>
            <a:endParaRPr lang="en-US"/>
          </a:p>
        </p:txBody>
      </p:sp>
      <p:pic>
        <p:nvPicPr>
          <p:cNvPr id="10" name="Picture 9">
            <a:extLst>
              <a:ext uri="{FF2B5EF4-FFF2-40B4-BE49-F238E27FC236}">
                <a16:creationId xmlns:a16="http://schemas.microsoft.com/office/drawing/2014/main" id="{7DBB8B89-3071-B0F1-0077-52D27AEDE9C0}"/>
              </a:ext>
            </a:extLst>
          </p:cNvPr>
          <p:cNvPicPr>
            <a:picLocks noChangeAspect="1"/>
          </p:cNvPicPr>
          <p:nvPr/>
        </p:nvPicPr>
        <p:blipFill rotWithShape="1">
          <a:blip r:embed="rId2"/>
          <a:srcRect l="11365" r="8068"/>
          <a:stretch/>
        </p:blipFill>
        <p:spPr>
          <a:xfrm>
            <a:off x="782535" y="1946305"/>
            <a:ext cx="2327640" cy="1921607"/>
          </a:xfrm>
          <a:prstGeom prst="rect">
            <a:avLst/>
          </a:prstGeom>
        </p:spPr>
      </p:pic>
      <p:pic>
        <p:nvPicPr>
          <p:cNvPr id="11" name="Picture 10">
            <a:extLst>
              <a:ext uri="{FF2B5EF4-FFF2-40B4-BE49-F238E27FC236}">
                <a16:creationId xmlns:a16="http://schemas.microsoft.com/office/drawing/2014/main" id="{2C4690D0-3299-ADC4-8670-2DE9A6EC77D2}"/>
              </a:ext>
            </a:extLst>
          </p:cNvPr>
          <p:cNvPicPr>
            <a:picLocks noChangeAspect="1"/>
          </p:cNvPicPr>
          <p:nvPr/>
        </p:nvPicPr>
        <p:blipFill>
          <a:blip r:embed="rId3"/>
          <a:stretch>
            <a:fillRect/>
          </a:stretch>
        </p:blipFill>
        <p:spPr>
          <a:xfrm>
            <a:off x="3218014" y="1885344"/>
            <a:ext cx="1990048" cy="1921607"/>
          </a:xfrm>
          <a:prstGeom prst="rect">
            <a:avLst/>
          </a:prstGeom>
        </p:spPr>
      </p:pic>
      <p:pic>
        <p:nvPicPr>
          <p:cNvPr id="12" name="Content Placeholder 3">
            <a:extLst>
              <a:ext uri="{FF2B5EF4-FFF2-40B4-BE49-F238E27FC236}">
                <a16:creationId xmlns:a16="http://schemas.microsoft.com/office/drawing/2014/main" id="{BCDA7EE4-ECD9-AD8B-774F-B33BDE7D4B2D}"/>
              </a:ext>
            </a:extLst>
          </p:cNvPr>
          <p:cNvPicPr>
            <a:picLocks noGrp="1" noChangeAspect="1"/>
          </p:cNvPicPr>
          <p:nvPr>
            <p:ph sz="quarter" idx="1"/>
          </p:nvPr>
        </p:nvPicPr>
        <p:blipFill>
          <a:blip r:embed="rId4"/>
          <a:srcRect t="8858" b="8858"/>
          <a:stretch>
            <a:fillRect/>
          </a:stretch>
        </p:blipFill>
        <p:spPr>
          <a:xfrm>
            <a:off x="5267133" y="1855243"/>
            <a:ext cx="3120786" cy="1689199"/>
          </a:xfrm>
        </p:spPr>
      </p:pic>
      <p:pic>
        <p:nvPicPr>
          <p:cNvPr id="5122" name="Picture 2" descr="Do you have sudden increased appetite? These may be the reasons">
            <a:extLst>
              <a:ext uri="{FF2B5EF4-FFF2-40B4-BE49-F238E27FC236}">
                <a16:creationId xmlns:a16="http://schemas.microsoft.com/office/drawing/2014/main" id="{A857EE90-56F4-185B-8C8E-5D9CF05FCE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533" t="4612" r="16168" b="21157"/>
          <a:stretch/>
        </p:blipFill>
        <p:spPr bwMode="auto">
          <a:xfrm>
            <a:off x="3581428" y="4015149"/>
            <a:ext cx="2442969" cy="20016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erson holding a small bird&#10;&#10;Description automatically generated with medium confidence">
            <a:extLst>
              <a:ext uri="{FF2B5EF4-FFF2-40B4-BE49-F238E27FC236}">
                <a16:creationId xmlns:a16="http://schemas.microsoft.com/office/drawing/2014/main" id="{02F2C7A1-5DF7-1EDE-5BC0-59C5D5871BDB}"/>
              </a:ext>
            </a:extLst>
          </p:cNvPr>
          <p:cNvPicPr>
            <a:picLocks noChangeAspect="1"/>
          </p:cNvPicPr>
          <p:nvPr/>
        </p:nvPicPr>
        <p:blipFill rotWithShape="1">
          <a:blip r:embed="rId6"/>
          <a:srcRect t="8380"/>
          <a:stretch/>
        </p:blipFill>
        <p:spPr>
          <a:xfrm>
            <a:off x="6148059" y="3658810"/>
            <a:ext cx="2114826" cy="2272792"/>
          </a:xfrm>
          <a:prstGeom prst="rect">
            <a:avLst/>
          </a:prstGeom>
        </p:spPr>
      </p:pic>
      <p:pic>
        <p:nvPicPr>
          <p:cNvPr id="5124" name="Picture 4" descr="Even minor stress can impact long-term health, study warns">
            <a:extLst>
              <a:ext uri="{FF2B5EF4-FFF2-40B4-BE49-F238E27FC236}">
                <a16:creationId xmlns:a16="http://schemas.microsoft.com/office/drawing/2014/main" id="{EC6E131C-30DD-C79B-C864-DD6A77BB55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535" y="4172317"/>
            <a:ext cx="2675232" cy="178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70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Activity 1: hormone signaling game 1 round 1</a:t>
            </a:r>
          </a:p>
        </p:txBody>
      </p:sp>
      <p:sp>
        <p:nvSpPr>
          <p:cNvPr id="4" name="Content Placeholder 3"/>
          <p:cNvSpPr>
            <a:spLocks noGrp="1"/>
          </p:cNvSpPr>
          <p:nvPr>
            <p:ph sz="half" idx="2"/>
          </p:nvPr>
        </p:nvSpPr>
        <p:spPr>
          <a:xfrm>
            <a:off x="925244" y="2022730"/>
            <a:ext cx="7267874" cy="3684588"/>
          </a:xfrm>
        </p:spPr>
        <p:txBody>
          <a:bodyPr>
            <a:normAutofit lnSpcReduction="10000"/>
          </a:bodyPr>
          <a:lstStyle/>
          <a:p>
            <a:r>
              <a:rPr lang="en-US" dirty="0"/>
              <a:t>One player on each team throws the ping pong balls.</a:t>
            </a:r>
          </a:p>
          <a:p>
            <a:r>
              <a:rPr lang="en-US" dirty="0"/>
              <a:t>When I ping pong ball lands in a solo cup another player transfers a piece of candy from the blood bucket to the cell bucket.</a:t>
            </a:r>
          </a:p>
          <a:p>
            <a:r>
              <a:rPr lang="en-US" dirty="0"/>
              <a:t>After 2 minutes switch roles.</a:t>
            </a:r>
          </a:p>
          <a:p>
            <a:r>
              <a:rPr lang="en-US" dirty="0"/>
              <a:t>After 2 more minutes record the number of candy pieces that were transferred.</a:t>
            </a:r>
          </a:p>
          <a:p>
            <a:r>
              <a:rPr lang="en-US" dirty="0"/>
              <a:t>Graph results for each team on the board. </a:t>
            </a:r>
          </a:p>
        </p:txBody>
      </p:sp>
      <p:sp>
        <p:nvSpPr>
          <p:cNvPr id="8" name="Slide Number Placeholder 7"/>
          <p:cNvSpPr>
            <a:spLocks noGrp="1"/>
          </p:cNvSpPr>
          <p:nvPr>
            <p:ph type="sldNum" sz="quarter" idx="12"/>
          </p:nvPr>
        </p:nvSpPr>
        <p:spPr/>
        <p:txBody>
          <a:bodyPr/>
          <a:lstStyle/>
          <a:p>
            <a:fld id="{8C5A40D2-BF58-465D-8282-B59BC9A150F5}" type="slidenum">
              <a:rPr lang="en-US" smtClean="0"/>
              <a:t>9</a:t>
            </a:fld>
            <a:endParaRPr lang="en-US"/>
          </a:p>
        </p:txBody>
      </p:sp>
    </p:spTree>
    <p:extLst>
      <p:ext uri="{BB962C8B-B14F-4D97-AF65-F5344CB8AC3E}">
        <p14:creationId xmlns:p14="http://schemas.microsoft.com/office/powerpoint/2010/main" val="680517690"/>
      </p:ext>
    </p:extLst>
  </p:cSld>
  <p:clrMapOvr>
    <a:masterClrMapping/>
  </p:clrMapOvr>
</p:sld>
</file>

<file path=ppt/theme/theme1.xml><?xml version="1.0" encoding="utf-8"?>
<a:theme xmlns:a="http://schemas.openxmlformats.org/drawingml/2006/main" name="Office Theme">
  <a:themeElements>
    <a:clrScheme name="ND EPSCoR">
      <a:dk1>
        <a:srgbClr val="00567D"/>
      </a:dk1>
      <a:lt1>
        <a:sysClr val="window" lastClr="FFFFFF"/>
      </a:lt1>
      <a:dk2>
        <a:srgbClr val="000000"/>
      </a:dk2>
      <a:lt2>
        <a:srgbClr val="80BC00"/>
      </a:lt2>
      <a:accent1>
        <a:srgbClr val="5B9BD5"/>
      </a:accent1>
      <a:accent2>
        <a:srgbClr val="80BC00"/>
      </a:accent2>
      <a:accent3>
        <a:srgbClr val="A5A5A5"/>
      </a:accent3>
      <a:accent4>
        <a:srgbClr val="954F72"/>
      </a:accent4>
      <a:accent5>
        <a:srgbClr val="4472C4"/>
      </a:accent5>
      <a:accent6>
        <a:srgbClr val="80BC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TotalTime>
  <Words>1332</Words>
  <Application>Microsoft Macintosh PowerPoint</Application>
  <PresentationFormat>On-screen Show (4:3)</PresentationFormat>
  <Paragraphs>152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Sylfaen</vt:lpstr>
      <vt:lpstr>Office Theme</vt:lpstr>
      <vt:lpstr>Hormone signaling pong</vt:lpstr>
      <vt:lpstr>Learning objectives</vt:lpstr>
      <vt:lpstr>Create a box and arrow model using the following terms:</vt:lpstr>
      <vt:lpstr>What are hormones?</vt:lpstr>
      <vt:lpstr>What are hormones?</vt:lpstr>
      <vt:lpstr>What are some of the hormones you have heard of?</vt:lpstr>
      <vt:lpstr>What types of processes do hormones regulate?</vt:lpstr>
      <vt:lpstr>What types of processes do hormones regulate?</vt:lpstr>
      <vt:lpstr>Activity 1: hormone signaling game 1 round 1</vt:lpstr>
      <vt:lpstr>PowerPoint Presentation</vt:lpstr>
      <vt:lpstr>Activity 1: hormone signaling game 1 round 2</vt:lpstr>
      <vt:lpstr>Activity 1: hormone signaling game 1 round 3</vt:lpstr>
      <vt:lpstr>Activity 1: hormone signaling game 1</vt:lpstr>
      <vt:lpstr>Hormones are involved in helping you to process your lunch!</vt:lpstr>
      <vt:lpstr>Energy is required for cellular activity</vt:lpstr>
      <vt:lpstr>Hormones help you process your lunch!</vt:lpstr>
      <vt:lpstr>Insulin</vt:lpstr>
      <vt:lpstr>Activity 2: glucose test strips and discussion</vt:lpstr>
      <vt:lpstr>Activity 3: What happens when glucose levels get out of balance?</vt:lpstr>
      <vt:lpstr>Activity 3: Diabetes case study</vt:lpstr>
      <vt:lpstr>Activity 3: What happens when glucose levels get out of balance?</vt:lpstr>
      <vt:lpstr>Activity 4: Hormone signaling game 2</vt:lpstr>
      <vt:lpstr>Activity 4: Hormone signaling game 2</vt:lpstr>
      <vt:lpstr>Add the following terms to your box and arrow diagram</vt:lpstr>
      <vt:lpstr>Which animal do you think has the highest glucose levels?</vt:lpstr>
      <vt:lpstr>Which animal do you think has the highest glucose levels?</vt:lpstr>
      <vt:lpstr>Which animal do you think has the highest glucose levels?</vt:lpstr>
      <vt:lpstr>Why do birds have such high glucose levels and how are they able to avoid getting diabetes? </vt:lpstr>
      <vt:lpstr>What types of things can we do to keep our blood glucose at healthy levels?</vt:lpstr>
    </vt:vector>
  </TitlesOfParts>
  <Company>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Rusch, Kelly</dc:creator>
  <cp:lastModifiedBy>Heidinger, Britt</cp:lastModifiedBy>
  <cp:revision>75</cp:revision>
  <dcterms:created xsi:type="dcterms:W3CDTF">2018-10-15T14:10:44Z</dcterms:created>
  <dcterms:modified xsi:type="dcterms:W3CDTF">2022-10-16T19:31:40Z</dcterms:modified>
</cp:coreProperties>
</file>