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76" r:id="rId3"/>
    <p:sldId id="656" r:id="rId4"/>
    <p:sldId id="666" r:id="rId5"/>
    <p:sldId id="658" r:id="rId6"/>
    <p:sldId id="667" r:id="rId7"/>
    <p:sldId id="278" r:id="rId8"/>
    <p:sldId id="279" r:id="rId9"/>
    <p:sldId id="289" r:id="rId10"/>
    <p:sldId id="280" r:id="rId11"/>
    <p:sldId id="665" r:id="rId12"/>
    <p:sldId id="662" r:id="rId13"/>
    <p:sldId id="668" r:id="rId14"/>
    <p:sldId id="282" r:id="rId15"/>
    <p:sldId id="664" r:id="rId16"/>
    <p:sldId id="288"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C00"/>
    <a:srgbClr val="005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A7BE8-02A7-4290-8D77-C57707C4CD70}" v="858" dt="2022-08-31T19:59:13.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2186" autoAdjust="0"/>
  </p:normalViewPr>
  <p:slideViewPr>
    <p:cSldViewPr snapToGrid="0" showGuides="1">
      <p:cViewPr varScale="1">
        <p:scale>
          <a:sx n="82" d="100"/>
          <a:sy n="82" d="100"/>
        </p:scale>
        <p:origin x="2370"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157DD-D0F7-4F8C-A4A2-843CAB9736CF}" type="datetimeFigureOut">
              <a:rPr lang="en-US" smtClean="0"/>
              <a:t>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E280-104B-40C2-8F7C-A96F9A42198B}" type="slidenum">
              <a:rPr lang="en-US" smtClean="0"/>
              <a:t>‹#›</a:t>
            </a:fld>
            <a:endParaRPr lang="en-US"/>
          </a:p>
        </p:txBody>
      </p:sp>
    </p:spTree>
    <p:extLst>
      <p:ext uri="{BB962C8B-B14F-4D97-AF65-F5344CB8AC3E}">
        <p14:creationId xmlns:p14="http://schemas.microsoft.com/office/powerpoint/2010/main" val="243454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surrounded by a triangular shape consisting of three recycling arrows is stamped on the plastic object which tells its component. The so called “</a:t>
            </a:r>
            <a:r>
              <a:rPr lang="en-US" b="1" dirty="0"/>
              <a:t>big six</a:t>
            </a:r>
            <a:r>
              <a:rPr lang="en-US" dirty="0"/>
              <a:t>” plastics earlier are often applied in their “pure”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 </a:t>
            </a:r>
            <a:r>
              <a:rPr lang="en-US" sz="1200" dirty="0">
                <a:latin typeface="Calibri" panose="020F0502020204030204" pitchFamily="34" charset="0"/>
                <a:ea typeface="MS Mincho" panose="02020609040205080304" pitchFamily="49" charset="-128"/>
                <a:cs typeface="Times New Roman" panose="02020603050405020304" pitchFamily="18" charset="0"/>
              </a:rPr>
              <a:t>W</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hopping 91% of plastic isn't recycled.</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Billions of tons of plastic have been made over the past decades, and much of it is becoming trash and litter.</a:t>
            </a:r>
            <a:endParaRPr lang="en-US" dirty="0"/>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5</a:t>
            </a:fld>
            <a:endParaRPr lang="en-US"/>
          </a:p>
        </p:txBody>
      </p:sp>
    </p:spTree>
    <p:extLst>
      <p:ext uri="{BB962C8B-B14F-4D97-AF65-F5344CB8AC3E}">
        <p14:creationId xmlns:p14="http://schemas.microsoft.com/office/powerpoint/2010/main" val="157760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surrounded by a triangular shape consisting of three recycling arrows is stamped on the plastic object which tells its component. The so called “</a:t>
            </a:r>
            <a:r>
              <a:rPr lang="en-US" b="1" dirty="0"/>
              <a:t>big six</a:t>
            </a:r>
            <a:r>
              <a:rPr lang="en-US" dirty="0"/>
              <a:t>” plastics earlier are often applied in their “pure”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 </a:t>
            </a:r>
            <a:r>
              <a:rPr lang="en-US" sz="1200" dirty="0">
                <a:latin typeface="Calibri" panose="020F0502020204030204" pitchFamily="34" charset="0"/>
                <a:ea typeface="MS Mincho" panose="02020609040205080304" pitchFamily="49" charset="-128"/>
                <a:cs typeface="Times New Roman" panose="02020603050405020304" pitchFamily="18" charset="0"/>
              </a:rPr>
              <a:t>W</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hopping 91% of plastic isn't recycled.</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Billions of tons of plastic have been made over the past decades, and much of it is becoming trash and litter.</a:t>
            </a:r>
            <a:endParaRPr lang="en-US" dirty="0"/>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6</a:t>
            </a:fld>
            <a:endParaRPr lang="en-US"/>
          </a:p>
        </p:txBody>
      </p:sp>
    </p:spTree>
    <p:extLst>
      <p:ext uri="{BB962C8B-B14F-4D97-AF65-F5344CB8AC3E}">
        <p14:creationId xmlns:p14="http://schemas.microsoft.com/office/powerpoint/2010/main" val="129390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common strategy to reinforce certain properties is through cross-linking, i.e. making connections, or bonds, between different polymer chains. The result is an interconnected polymer matrix that can have wide range of properties. </a:t>
            </a:r>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7</a:t>
            </a:fld>
            <a:endParaRPr lang="en-US"/>
          </a:p>
        </p:txBody>
      </p:sp>
    </p:spTree>
    <p:extLst>
      <p:ext uri="{BB962C8B-B14F-4D97-AF65-F5344CB8AC3E}">
        <p14:creationId xmlns:p14="http://schemas.microsoft.com/office/powerpoint/2010/main" val="142550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will produce cross-linked polymers from common household items such as glue, borax and cornstarch. </a:t>
            </a:r>
          </a:p>
          <a:p>
            <a:pPr marL="0" indent="0">
              <a:buNone/>
            </a:pPr>
            <a:r>
              <a:rPr lang="en-US" dirty="0"/>
              <a:t>The glue contains polyvinyl acetate, which form polyvinyl alcohol upon reaction with water. </a:t>
            </a:r>
          </a:p>
          <a:p>
            <a:pPr marL="0" indent="0">
              <a:buNone/>
            </a:pPr>
            <a:r>
              <a:rPr lang="en-US" dirty="0"/>
              <a:t>Borax contains primarily sodium tetraborate that has a ring structure, and cornstarch is a natural polysaccharide that contains many hydroxyl groups</a:t>
            </a:r>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8</a:t>
            </a:fld>
            <a:endParaRPr lang="en-US"/>
          </a:p>
        </p:txBody>
      </p:sp>
    </p:spTree>
    <p:extLst>
      <p:ext uri="{BB962C8B-B14F-4D97-AF65-F5344CB8AC3E}">
        <p14:creationId xmlns:p14="http://schemas.microsoft.com/office/powerpoint/2010/main" val="222102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mixed they form extensive hydrogen bonding, leading to a 3-D structure that allows water to hide in holes in the network. By modifying the compositions and their ratios, the polymeric materials can be obtained with different properties such as elastic (stretch without breaking) and cohesive (the fibers tend to attract to each other). </a:t>
            </a:r>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9</a:t>
            </a:fld>
            <a:endParaRPr lang="en-US"/>
          </a:p>
        </p:txBody>
      </p:sp>
    </p:spTree>
    <p:extLst>
      <p:ext uri="{BB962C8B-B14F-4D97-AF65-F5344CB8AC3E}">
        <p14:creationId xmlns:p14="http://schemas.microsoft.com/office/powerpoint/2010/main" val="113322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Take a set of </a:t>
            </a:r>
            <a:r>
              <a:rPr lang="en-US" sz="1200" b="1" dirty="0"/>
              <a:t>12 paperclips </a:t>
            </a:r>
            <a:r>
              <a:rPr lang="en-US" sz="1200" dirty="0"/>
              <a:t>of the silver color. Join them together to form a long chain. This shows how the same monomer can be linked together to form </a:t>
            </a:r>
            <a:r>
              <a:rPr lang="en-US" sz="1200" b="1" dirty="0"/>
              <a:t>a polymer chain</a:t>
            </a:r>
            <a:r>
              <a:rPr lang="en-US" sz="1200" dirty="0"/>
              <a:t>.</a:t>
            </a:r>
          </a:p>
          <a:p>
            <a:pPr marL="0" indent="0">
              <a:buNone/>
            </a:pPr>
            <a:endParaRPr lang="en-US" dirty="0"/>
          </a:p>
          <a:p>
            <a:pPr marL="457200" marR="0" indent="-457200">
              <a:spcBef>
                <a:spcPts val="0"/>
              </a:spcBef>
              <a:spcAft>
                <a:spcPts val="0"/>
              </a:spcAft>
            </a:pPr>
            <a:r>
              <a:rPr lang="en-US" sz="1200" dirty="0"/>
              <a:t>2. 	Take two sets of </a:t>
            </a:r>
            <a:r>
              <a:rPr lang="en-US" sz="1200" b="1" dirty="0"/>
              <a:t>6 paperclips </a:t>
            </a:r>
            <a:r>
              <a:rPr lang="en-US" sz="1200" dirty="0"/>
              <a:t>of different colors (e.g. 6 silver, and 6 blue). Join one color into a chain first, and then the other color. Now you have a block </a:t>
            </a:r>
            <a:r>
              <a:rPr lang="en-US" sz="1200" b="1" dirty="0"/>
              <a:t>co-polymer</a:t>
            </a:r>
            <a:r>
              <a:rPr lang="en-US" sz="1200" dirty="0"/>
              <a:t> with two different segments. </a:t>
            </a:r>
          </a:p>
          <a:p>
            <a:pPr marL="457200" marR="0" indent="-457200">
              <a:spcBef>
                <a:spcPts val="0"/>
              </a:spcBef>
              <a:spcAft>
                <a:spcPts val="0"/>
              </a:spcAft>
              <a:buAutoNum type="arabicPeriod" startAt="3"/>
            </a:pPr>
            <a:r>
              <a:rPr lang="en-US" sz="1200" dirty="0"/>
              <a:t>Take another two sets of 6 paperclips of different colors (e.g. 6 silver, and 6 blue).  Join them in an alternating fashion (e.g. silver-blue-silver-blue). Now you get an </a:t>
            </a:r>
            <a:r>
              <a:rPr lang="en-US" sz="1200" b="1" dirty="0"/>
              <a:t>alternating co-polymer</a:t>
            </a:r>
            <a:r>
              <a:rPr lang="en-US" sz="1200" dirty="0"/>
              <a:t>.</a:t>
            </a:r>
          </a:p>
          <a:p>
            <a:pPr marL="0" indent="0">
              <a:buNone/>
            </a:pPr>
            <a:endParaRPr lang="en-US" dirty="0"/>
          </a:p>
          <a:p>
            <a:pPr marL="457200" marR="0" indent="-457200">
              <a:spcBef>
                <a:spcPts val="0"/>
              </a:spcBef>
              <a:spcAft>
                <a:spcPts val="0"/>
              </a:spcAft>
            </a:pPr>
            <a:endParaRPr lang="en-US" sz="1200" dirty="0"/>
          </a:p>
          <a:p>
            <a:pPr marL="457200" marR="0" indent="-457200">
              <a:spcBef>
                <a:spcPts val="0"/>
              </a:spcBef>
              <a:spcAft>
                <a:spcPts val="0"/>
              </a:spcAft>
            </a:pPr>
            <a:r>
              <a:rPr lang="en-US" sz="1200" dirty="0"/>
              <a:t>4. 	Now you have three polymer chains (you can make more if you want). Place them together in parallel. Use another different colored paperclips with regular placement to connect these separate polymer chains together. Now you get a sheet of paperclip chains, </a:t>
            </a:r>
            <a:r>
              <a:rPr lang="en-US" sz="1200" b="1" dirty="0"/>
              <a:t>or crosslinked polymer network</a:t>
            </a:r>
            <a:r>
              <a:rPr lang="en-US" sz="1200" dirty="0"/>
              <a:t>. </a:t>
            </a:r>
          </a:p>
          <a:p>
            <a:endParaRPr lang="en-US" dirty="0"/>
          </a:p>
          <a:p>
            <a:pPr marL="457200" marR="0" indent="-457200">
              <a:spcBef>
                <a:spcPts val="0"/>
              </a:spcBef>
              <a:spcAft>
                <a:spcPts val="0"/>
              </a:spcAft>
              <a:buAutoNum type="arabicPeriod" startAt="3"/>
            </a:pPr>
            <a:endParaRPr lang="en-US" sz="1200" dirty="0"/>
          </a:p>
          <a:p>
            <a:pPr marL="457200" marR="0" indent="-457200">
              <a:spcBef>
                <a:spcPts val="0"/>
              </a:spcBef>
              <a:spcAft>
                <a:spcPts val="0"/>
              </a:spcAft>
            </a:pPr>
            <a:endParaRPr lang="en-US" sz="1200" dirty="0"/>
          </a:p>
          <a:p>
            <a:pPr marL="457200" marR="0" indent="-457200">
              <a:spcBef>
                <a:spcPts val="0"/>
              </a:spcBef>
              <a:spcAft>
                <a:spcPts val="0"/>
              </a:spcAft>
            </a:pPr>
            <a:endParaRPr lang="en-US" sz="1200" dirty="0"/>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11</a:t>
            </a:fld>
            <a:endParaRPr lang="en-US"/>
          </a:p>
        </p:txBody>
      </p:sp>
    </p:spTree>
    <p:extLst>
      <p:ext uri="{BB962C8B-B14F-4D97-AF65-F5344CB8AC3E}">
        <p14:creationId xmlns:p14="http://schemas.microsoft.com/office/powerpoint/2010/main" val="129235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make three balls with different compositions. As before, you can add a drop of your favorite food coloring. </a:t>
            </a:r>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14</a:t>
            </a:fld>
            <a:endParaRPr lang="en-US"/>
          </a:p>
        </p:txBody>
      </p:sp>
    </p:spTree>
    <p:extLst>
      <p:ext uri="{BB962C8B-B14F-4D97-AF65-F5344CB8AC3E}">
        <p14:creationId xmlns:p14="http://schemas.microsoft.com/office/powerpoint/2010/main" val="137019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Use the ruler and hold the ball at a height of 30 cm (=12 in) above the bench. Drop the ball and record how high it bounces. </a:t>
            </a:r>
          </a:p>
          <a:p>
            <a:r>
              <a:rPr lang="en-US" dirty="0"/>
              <a:t>2. 	Repeat this three times and record the heights in the worksheet.</a:t>
            </a:r>
          </a:p>
          <a:p>
            <a:r>
              <a:rPr lang="en-US" dirty="0"/>
              <a:t>In the table, record your observations of each ball: Is it stretchy? gooey? slimy? </a:t>
            </a:r>
          </a:p>
          <a:p>
            <a:r>
              <a:rPr lang="en-US" dirty="0"/>
              <a:t>For the bounciness test, record the heights of three bounces for each ball.</a:t>
            </a:r>
          </a:p>
          <a:p>
            <a:endParaRPr lang="en-US" dirty="0"/>
          </a:p>
          <a:p>
            <a:endParaRPr lang="en-US" dirty="0"/>
          </a:p>
        </p:txBody>
      </p:sp>
      <p:sp>
        <p:nvSpPr>
          <p:cNvPr id="4" name="Slide Number Placeholder 3"/>
          <p:cNvSpPr>
            <a:spLocks noGrp="1"/>
          </p:cNvSpPr>
          <p:nvPr>
            <p:ph type="sldNum" sz="quarter" idx="5"/>
          </p:nvPr>
        </p:nvSpPr>
        <p:spPr/>
        <p:txBody>
          <a:bodyPr/>
          <a:lstStyle/>
          <a:p>
            <a:fld id="{6ED6E280-104B-40C2-8F7C-A96F9A42198B}" type="slidenum">
              <a:rPr lang="en-US" smtClean="0"/>
              <a:t>15</a:t>
            </a:fld>
            <a:endParaRPr lang="en-US"/>
          </a:p>
        </p:txBody>
      </p:sp>
    </p:spTree>
    <p:extLst>
      <p:ext uri="{BB962C8B-B14F-4D97-AF65-F5344CB8AC3E}">
        <p14:creationId xmlns:p14="http://schemas.microsoft.com/office/powerpoint/2010/main" val="334227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543466" y="552093"/>
            <a:ext cx="8054915" cy="57279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8" name="Rectangle 7"/>
          <p:cNvSpPr/>
          <p:nvPr userDrawn="1"/>
        </p:nvSpPr>
        <p:spPr>
          <a:xfrm>
            <a:off x="657766" y="681487"/>
            <a:ext cx="7811219" cy="54864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ctrTitle" hasCustomPrompt="1"/>
          </p:nvPr>
        </p:nvSpPr>
        <p:spPr>
          <a:xfrm>
            <a:off x="743484" y="1122363"/>
            <a:ext cx="7631395" cy="2387600"/>
          </a:xfrm>
        </p:spPr>
        <p:txBody>
          <a:bodyPr anchor="b">
            <a:normAutofit/>
          </a:bodyPr>
          <a:lstStyle>
            <a:lvl1pPr algn="ctr">
              <a:defRPr sz="4400" b="1">
                <a:solidFill>
                  <a:srgbClr val="00567D"/>
                </a:solidFill>
                <a:latin typeface="+mn-lt"/>
              </a:defRPr>
            </a:lvl1pPr>
          </a:lstStyle>
          <a:p>
            <a:r>
              <a:rPr lang="en-US" dirty="0"/>
              <a:t>ND EPSCoR Template             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7" name="Picture 6"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2686050" y="5533845"/>
            <a:ext cx="3532517" cy="1209855"/>
          </a:xfrm>
          <a:prstGeom prst="rect">
            <a:avLst/>
          </a:prstGeom>
          <a:noFill/>
          <a:ln>
            <a:noFill/>
          </a:ln>
        </p:spPr>
      </p:pic>
    </p:spTree>
    <p:extLst>
      <p:ext uri="{BB962C8B-B14F-4D97-AF65-F5344CB8AC3E}">
        <p14:creationId xmlns:p14="http://schemas.microsoft.com/office/powerpoint/2010/main" val="3272811989"/>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803305"/>
            <a:ext cx="7665578" cy="887384"/>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726392" y="1825625"/>
            <a:ext cx="766557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77950" y="6115667"/>
            <a:ext cx="1562461" cy="394652"/>
          </a:xfrm>
          <a:prstGeom prst="rect">
            <a:avLst/>
          </a:prstGeom>
          <a:noFill/>
          <a:ln>
            <a:noFill/>
          </a:ln>
        </p:spPr>
      </p:pic>
    </p:spTree>
    <p:extLst>
      <p:ext uri="{BB962C8B-B14F-4D97-AF65-F5344CB8AC3E}">
        <p14:creationId xmlns:p14="http://schemas.microsoft.com/office/powerpoint/2010/main" val="3002026004"/>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39146" y="527052"/>
            <a:ext cx="8065707" cy="5803895"/>
          </a:xfrm>
          <a:prstGeom prst="rect">
            <a:avLst/>
          </a:prstGeom>
        </p:spPr>
      </p:pic>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794759"/>
            <a:ext cx="7674124" cy="895930"/>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sz="half" idx="1"/>
          </p:nvPr>
        </p:nvSpPr>
        <p:spPr>
          <a:xfrm>
            <a:off x="726392" y="1825625"/>
            <a:ext cx="378845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77120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79291" y="6115667"/>
            <a:ext cx="1562461" cy="394652"/>
          </a:xfrm>
          <a:prstGeom prst="rect">
            <a:avLst/>
          </a:prstGeom>
          <a:noFill/>
          <a:ln>
            <a:noFill/>
          </a:ln>
        </p:spPr>
      </p:pic>
    </p:spTree>
    <p:extLst>
      <p:ext uri="{BB962C8B-B14F-4D97-AF65-F5344CB8AC3E}">
        <p14:creationId xmlns:p14="http://schemas.microsoft.com/office/powerpoint/2010/main" val="373619822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811850"/>
            <a:ext cx="7682669" cy="878839"/>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Text Placeholder 2"/>
          <p:cNvSpPr>
            <a:spLocks noGrp="1"/>
          </p:cNvSpPr>
          <p:nvPr>
            <p:ph type="body" idx="1"/>
          </p:nvPr>
        </p:nvSpPr>
        <p:spPr>
          <a:xfrm>
            <a:off x="717846" y="1681163"/>
            <a:ext cx="378033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17846" y="2505075"/>
            <a:ext cx="378033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77136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1" y="2505075"/>
            <a:ext cx="37713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10/17/2018</a:t>
            </a:r>
          </a:p>
        </p:txBody>
      </p:sp>
      <p:sp>
        <p:nvSpPr>
          <p:cNvPr id="9" name="Slide Number Placeholder 8"/>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1649" y="6103612"/>
            <a:ext cx="1562461" cy="394652"/>
          </a:xfrm>
          <a:prstGeom prst="rect">
            <a:avLst/>
          </a:prstGeom>
          <a:noFill/>
          <a:ln>
            <a:noFill/>
          </a:ln>
        </p:spPr>
      </p:pic>
    </p:spTree>
    <p:extLst>
      <p:ext uri="{BB962C8B-B14F-4D97-AF65-F5344CB8AC3E}">
        <p14:creationId xmlns:p14="http://schemas.microsoft.com/office/powerpoint/2010/main" val="402583840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pic>
        <p:nvPicPr>
          <p:cNvPr id="7" name="Picture 6"/>
          <p:cNvPicPr>
            <a:picLocks noChangeAspect="1"/>
          </p:cNvPicPr>
          <p:nvPr userDrawn="1"/>
        </p:nvPicPr>
        <p:blipFill>
          <a:blip r:embed="rId2"/>
          <a:stretch>
            <a:fillRect/>
          </a:stretch>
        </p:blipFill>
        <p:spPr>
          <a:xfrm>
            <a:off x="639739" y="633741"/>
            <a:ext cx="7864522" cy="5590517"/>
          </a:xfrm>
          <a:prstGeom prst="rect">
            <a:avLst/>
          </a:prstGeom>
        </p:spPr>
      </p:pic>
      <p:sp>
        <p:nvSpPr>
          <p:cNvPr id="2" name="Title 1"/>
          <p:cNvSpPr>
            <a:spLocks noGrp="1"/>
          </p:cNvSpPr>
          <p:nvPr>
            <p:ph type="title"/>
          </p:nvPr>
        </p:nvSpPr>
        <p:spPr>
          <a:xfrm>
            <a:off x="726393" y="726393"/>
            <a:ext cx="7674124" cy="964296"/>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10/17/2018</a:t>
            </a:r>
          </a:p>
        </p:txBody>
      </p:sp>
      <p:sp>
        <p:nvSpPr>
          <p:cNvPr id="5" name="Slide Number Placeholder 4"/>
          <p:cNvSpPr>
            <a:spLocks noGrp="1"/>
          </p:cNvSpPr>
          <p:nvPr>
            <p:ph type="sldNum" sz="quarter" idx="12"/>
          </p:nvPr>
        </p:nvSpPr>
        <p:spPr/>
        <p:txBody>
          <a:bodyPr/>
          <a:lstStyle/>
          <a:p>
            <a:fld id="{8C5A40D2-BF58-465D-8282-B59BC9A150F5}" type="slidenum">
              <a:rPr lang="en-US" smtClean="0"/>
              <a:t>‹#›</a:t>
            </a:fld>
            <a:endParaRPr lang="en-US"/>
          </a:p>
        </p:txBody>
      </p:sp>
      <p:pic>
        <p:nvPicPr>
          <p:cNvPr id="6" name="Picture 5"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82224" y="6055668"/>
            <a:ext cx="1562461" cy="394652"/>
          </a:xfrm>
          <a:prstGeom prst="rect">
            <a:avLst/>
          </a:prstGeom>
          <a:noFill/>
          <a:ln>
            <a:noFill/>
          </a:ln>
        </p:spPr>
      </p:pic>
    </p:spTree>
    <p:extLst>
      <p:ext uri="{BB962C8B-B14F-4D97-AF65-F5344CB8AC3E}">
        <p14:creationId xmlns:p14="http://schemas.microsoft.com/office/powerpoint/2010/main" val="29625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6" name="Rectangle 5"/>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Date Placeholder 1"/>
          <p:cNvSpPr>
            <a:spLocks noGrp="1"/>
          </p:cNvSpPr>
          <p:nvPr>
            <p:ph type="dt" sz="half" idx="10"/>
          </p:nvPr>
        </p:nvSpPr>
        <p:spPr/>
        <p:txBody>
          <a:bodyPr/>
          <a:lstStyle/>
          <a:p>
            <a:r>
              <a:rPr lang="en-US"/>
              <a:t>10/17/2018</a:t>
            </a:r>
          </a:p>
        </p:txBody>
      </p:sp>
      <p:sp>
        <p:nvSpPr>
          <p:cNvPr id="4" name="Slide Number Placeholder 3"/>
          <p:cNvSpPr>
            <a:spLocks noGrp="1"/>
          </p:cNvSpPr>
          <p:nvPr>
            <p:ph type="sldNum" sz="quarter" idx="12"/>
          </p:nvPr>
        </p:nvSpPr>
        <p:spPr/>
        <p:txBody>
          <a:bodyPr/>
          <a:lstStyle/>
          <a:p>
            <a:fld id="{8C5A40D2-BF58-465D-8282-B59BC9A150F5}" type="slidenum">
              <a:rPr lang="en-US" smtClean="0"/>
              <a:t>‹#›</a:t>
            </a:fld>
            <a:endParaRPr lang="en-US"/>
          </a:p>
        </p:txBody>
      </p:sp>
      <p:pic>
        <p:nvPicPr>
          <p:cNvPr id="5" name="Picture 4"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90769" y="6109665"/>
            <a:ext cx="1562461" cy="394652"/>
          </a:xfrm>
          <a:prstGeom prst="rect">
            <a:avLst/>
          </a:prstGeom>
          <a:noFill/>
          <a:ln>
            <a:noFill/>
          </a:ln>
        </p:spPr>
      </p:pic>
    </p:spTree>
    <p:extLst>
      <p:ext uri="{BB962C8B-B14F-4D97-AF65-F5344CB8AC3E}">
        <p14:creationId xmlns:p14="http://schemas.microsoft.com/office/powerpoint/2010/main" val="3122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3693319" y="786212"/>
            <a:ext cx="4707197" cy="5074839"/>
          </a:xfrm>
        </p:spPr>
        <p:txBody>
          <a:bodyPr/>
          <a:lstStyle>
            <a:lvl1pPr>
              <a:defRPr sz="3200" b="1">
                <a:solidFill>
                  <a:srgbClr val="00567D"/>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Tree>
    <p:extLst>
      <p:ext uri="{BB962C8B-B14F-4D97-AF65-F5344CB8AC3E}">
        <p14:creationId xmlns:p14="http://schemas.microsoft.com/office/powerpoint/2010/main" val="177778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28650" y="698740"/>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
        <p:nvSpPr>
          <p:cNvPr id="11" name="Picture Placeholder 2"/>
          <p:cNvSpPr>
            <a:spLocks noGrp="1" noChangeAspect="1"/>
          </p:cNvSpPr>
          <p:nvPr>
            <p:ph type="pic" idx="13"/>
          </p:nvPr>
        </p:nvSpPr>
        <p:spPr>
          <a:xfrm>
            <a:off x="3664203" y="786213"/>
            <a:ext cx="4629150" cy="50827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94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ND EPSCoR Template in 4:3</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Use the template below for presentations</a:t>
            </a:r>
          </a:p>
          <a:p>
            <a:pPr lvl="1"/>
            <a:r>
              <a:rPr lang="en-US" dirty="0"/>
              <a:t>Use RGB 308 for the blue</a:t>
            </a:r>
          </a:p>
          <a:p>
            <a:pPr lvl="2"/>
            <a:r>
              <a:rPr lang="en-US" dirty="0"/>
              <a:t>Use RGB 376 for the green</a:t>
            </a:r>
          </a:p>
          <a:p>
            <a:pPr lvl="3"/>
            <a:r>
              <a:rPr lang="en-US" dirty="0"/>
              <a:t>Ensure font size is readable for group (ex. 20)</a:t>
            </a:r>
          </a:p>
          <a:p>
            <a:pPr lvl="3"/>
            <a:r>
              <a:rPr lang="en-US" dirty="0"/>
              <a:t>Use Calibri and Verdana as preferred fonts</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10/17/2018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A40D2-BF58-465D-8282-B59BC9A150F5}" type="slidenum">
              <a:rPr lang="en-US" smtClean="0"/>
              <a:t>‹#›</a:t>
            </a:fld>
            <a:endParaRPr lang="en-US"/>
          </a:p>
        </p:txBody>
      </p:sp>
    </p:spTree>
    <p:extLst>
      <p:ext uri="{BB962C8B-B14F-4D97-AF65-F5344CB8AC3E}">
        <p14:creationId xmlns:p14="http://schemas.microsoft.com/office/powerpoint/2010/main" val="337182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2" r:id="rId8"/>
  </p:sldLayoutIdLst>
  <p:hf hdr="0" ftr="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rgbClr val="00567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rgbClr val="80BC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17.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tmp"/><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tmp"/><Relationship Id="rId4" Type="http://schemas.openxmlformats.org/officeDocument/2006/relationships/image" Target="../media/image35.tmp"/></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2598" y="3021436"/>
            <a:ext cx="7682752" cy="2574701"/>
          </a:xfrm>
        </p:spPr>
        <p:txBody>
          <a:bodyPr>
            <a:normAutofit fontScale="40000" lnSpcReduction="20000"/>
          </a:bodyPr>
          <a:lstStyle/>
          <a:p>
            <a:r>
              <a:rPr lang="en-US" altLang="zh-CN" sz="6000" dirty="0"/>
              <a:t>Guodong Du, Binglin Sui, </a:t>
            </a:r>
            <a:r>
              <a:rPr lang="zh-CN" altLang="en-US" sz="6000" dirty="0"/>
              <a:t> </a:t>
            </a:r>
            <a:r>
              <a:rPr lang="en-US" altLang="zh-CN" sz="6000" dirty="0"/>
              <a:t>Julia</a:t>
            </a:r>
            <a:r>
              <a:rPr lang="zh-CN" altLang="en-US" sz="6000" dirty="0"/>
              <a:t> </a:t>
            </a:r>
            <a:r>
              <a:rPr lang="en-US" altLang="zh-CN" sz="6000" dirty="0"/>
              <a:t>Xiaojun</a:t>
            </a:r>
            <a:r>
              <a:rPr lang="zh-CN" altLang="en-US" sz="6000" dirty="0"/>
              <a:t> </a:t>
            </a:r>
            <a:r>
              <a:rPr lang="en-US" altLang="zh-CN" sz="6000" dirty="0"/>
              <a:t>Zhao</a:t>
            </a:r>
          </a:p>
          <a:p>
            <a:r>
              <a:rPr lang="en-US" sz="6000" dirty="0"/>
              <a:t> Wen Sun, Helen Wu, Di Sun, Vladimir Zotov, Zachary Bailey</a:t>
            </a:r>
          </a:p>
          <a:p>
            <a:r>
              <a:rPr lang="en-US" sz="6000" dirty="0">
                <a:solidFill>
                  <a:srgbClr val="FF0000"/>
                </a:solidFill>
              </a:rPr>
              <a:t>( Department of Chemistry, University of North Dakota)</a:t>
            </a:r>
          </a:p>
          <a:p>
            <a:endParaRPr lang="en-US" sz="6000" dirty="0"/>
          </a:p>
          <a:p>
            <a:r>
              <a:rPr lang="en-US" sz="6000" dirty="0"/>
              <a:t>Austin Allard</a:t>
            </a:r>
          </a:p>
          <a:p>
            <a:r>
              <a:rPr lang="en-US" sz="6000" dirty="0">
                <a:solidFill>
                  <a:srgbClr val="FF0000"/>
                </a:solidFill>
              </a:rPr>
              <a:t>(Turtle Mountain Community College)</a:t>
            </a:r>
          </a:p>
          <a:p>
            <a:endParaRPr lang="en-US" sz="4400" dirty="0">
              <a:solidFill>
                <a:srgbClr val="FF0000"/>
              </a:solidFill>
            </a:endParaRPr>
          </a:p>
          <a:p>
            <a:endParaRPr lang="en-US" dirty="0"/>
          </a:p>
        </p:txBody>
      </p:sp>
      <p:sp>
        <p:nvSpPr>
          <p:cNvPr id="4" name="Date Placeholder 3"/>
          <p:cNvSpPr>
            <a:spLocks noGrp="1"/>
          </p:cNvSpPr>
          <p:nvPr>
            <p:ph type="dt" sz="half" idx="10"/>
          </p:nvPr>
        </p:nvSpPr>
        <p:spPr/>
        <p:txBody>
          <a:bodyPr/>
          <a:lstStyle/>
          <a:p>
            <a:r>
              <a:rPr lang="en-US" dirty="0"/>
              <a:t>6/15/2022</a:t>
            </a:r>
          </a:p>
        </p:txBody>
      </p:sp>
      <p:sp>
        <p:nvSpPr>
          <p:cNvPr id="5" name="Slide Number Placeholder 4"/>
          <p:cNvSpPr>
            <a:spLocks noGrp="1"/>
          </p:cNvSpPr>
          <p:nvPr>
            <p:ph type="sldNum" sz="quarter" idx="12"/>
          </p:nvPr>
        </p:nvSpPr>
        <p:spPr/>
        <p:txBody>
          <a:bodyPr/>
          <a:lstStyle/>
          <a:p>
            <a:fld id="{8C5A40D2-BF58-465D-8282-B59BC9A150F5}" type="slidenum">
              <a:rPr lang="en-US" smtClean="0"/>
              <a:t>1</a:t>
            </a:fld>
            <a:endParaRPr lang="en-US"/>
          </a:p>
        </p:txBody>
      </p:sp>
      <p:sp>
        <p:nvSpPr>
          <p:cNvPr id="7" name="Title 6">
            <a:extLst>
              <a:ext uri="{FF2B5EF4-FFF2-40B4-BE49-F238E27FC236}">
                <a16:creationId xmlns:a16="http://schemas.microsoft.com/office/drawing/2014/main" id="{68D76A3E-B0D5-10ED-CFF4-48A80219F074}"/>
              </a:ext>
            </a:extLst>
          </p:cNvPr>
          <p:cNvSpPr>
            <a:spLocks noGrp="1"/>
          </p:cNvSpPr>
          <p:nvPr>
            <p:ph type="ctrTitle"/>
          </p:nvPr>
        </p:nvSpPr>
        <p:spPr>
          <a:xfrm>
            <a:off x="832598" y="844069"/>
            <a:ext cx="7631395" cy="2387600"/>
          </a:xfrm>
        </p:spPr>
        <p:txBody>
          <a:bodyPr>
            <a:normAutofit fontScale="90000"/>
          </a:bodyPr>
          <a:lstStyle/>
          <a:p>
            <a:r>
              <a:rPr lang="en-US" dirty="0"/>
              <a:t>Making Slime and Bouncy Balls Using Household Polymer Materials</a:t>
            </a:r>
            <a:br>
              <a:rPr lang="en-US" dirty="0"/>
            </a:br>
            <a:r>
              <a:rPr lang="en-US" dirty="0"/>
              <a:t> </a:t>
            </a:r>
          </a:p>
        </p:txBody>
      </p:sp>
      <p:pic>
        <p:nvPicPr>
          <p:cNvPr id="9" name="Picture 8">
            <a:extLst>
              <a:ext uri="{FF2B5EF4-FFF2-40B4-BE49-F238E27FC236}">
                <a16:creationId xmlns:a16="http://schemas.microsoft.com/office/drawing/2014/main" id="{4BA6AAE2-8BFB-E4AF-EC03-CF0A9B998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045" y="5100958"/>
            <a:ext cx="990357" cy="990357"/>
          </a:xfrm>
          <a:prstGeom prst="rect">
            <a:avLst/>
          </a:prstGeom>
        </p:spPr>
      </p:pic>
    </p:spTree>
    <p:extLst>
      <p:ext uri="{BB962C8B-B14F-4D97-AF65-F5344CB8AC3E}">
        <p14:creationId xmlns:p14="http://schemas.microsoft.com/office/powerpoint/2010/main" val="97937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4DD2-35F7-93A2-ABFF-41832E178333}"/>
              </a:ext>
            </a:extLst>
          </p:cNvPr>
          <p:cNvSpPr>
            <a:spLocks noGrp="1"/>
          </p:cNvSpPr>
          <p:nvPr>
            <p:ph type="title"/>
          </p:nvPr>
        </p:nvSpPr>
        <p:spPr/>
        <p:txBody>
          <a:bodyPr/>
          <a:lstStyle/>
          <a:p>
            <a:r>
              <a:rPr lang="en-US" dirty="0"/>
              <a:t>Materials needed</a:t>
            </a:r>
          </a:p>
        </p:txBody>
      </p:sp>
      <p:sp>
        <p:nvSpPr>
          <p:cNvPr id="5" name="Slide Number Placeholder 4">
            <a:extLst>
              <a:ext uri="{FF2B5EF4-FFF2-40B4-BE49-F238E27FC236}">
                <a16:creationId xmlns:a16="http://schemas.microsoft.com/office/drawing/2014/main" id="{C7796DFA-357F-CC5F-2C43-3E22A2B09C67}"/>
              </a:ext>
            </a:extLst>
          </p:cNvPr>
          <p:cNvSpPr>
            <a:spLocks noGrp="1"/>
          </p:cNvSpPr>
          <p:nvPr>
            <p:ph type="sldNum" sz="quarter" idx="12"/>
          </p:nvPr>
        </p:nvSpPr>
        <p:spPr/>
        <p:txBody>
          <a:bodyPr/>
          <a:lstStyle/>
          <a:p>
            <a:fld id="{8C5A40D2-BF58-465D-8282-B59BC9A150F5}" type="slidenum">
              <a:rPr lang="en-US" smtClean="0"/>
              <a:t>10</a:t>
            </a:fld>
            <a:endParaRPr lang="en-US"/>
          </a:p>
        </p:txBody>
      </p:sp>
      <p:pic>
        <p:nvPicPr>
          <p:cNvPr id="4" name="Picture 2" descr="1000-100 | PYREX® Griffin Low Form 100 mL Beaker, Graduated | Corning">
            <a:extLst>
              <a:ext uri="{FF2B5EF4-FFF2-40B4-BE49-F238E27FC236}">
                <a16:creationId xmlns:a16="http://schemas.microsoft.com/office/drawing/2014/main" id="{A637869B-2362-05D6-E34B-0CF5FC6A70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15" t="24652" r="28707" b="21592"/>
          <a:stretch/>
        </p:blipFill>
        <p:spPr bwMode="auto">
          <a:xfrm>
            <a:off x="893345" y="1728880"/>
            <a:ext cx="1074654" cy="13075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2&quot; Wood Ruler - Up &amp; Up™ : Target">
            <a:extLst>
              <a:ext uri="{FF2B5EF4-FFF2-40B4-BE49-F238E27FC236}">
                <a16:creationId xmlns:a16="http://schemas.microsoft.com/office/drawing/2014/main" id="{192CB8E4-416A-7A91-DB53-7BD32E4AD9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872" y="1728880"/>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62215C-60B6-981F-804F-A963F94FD2CE}"/>
              </a:ext>
            </a:extLst>
          </p:cNvPr>
          <p:cNvSpPr txBox="1"/>
          <p:nvPr/>
        </p:nvSpPr>
        <p:spPr>
          <a:xfrm>
            <a:off x="4025657" y="2924632"/>
            <a:ext cx="1072342" cy="646331"/>
          </a:xfrm>
          <a:prstGeom prst="rect">
            <a:avLst/>
          </a:prstGeom>
          <a:noFill/>
        </p:spPr>
        <p:txBody>
          <a:bodyPr wrap="square">
            <a:spAutoFit/>
          </a:bodyPr>
          <a:lstStyle/>
          <a:p>
            <a:r>
              <a:rPr lang="en-US" dirty="0"/>
              <a:t>W</a:t>
            </a:r>
            <a:r>
              <a:rPr lang="en-US" altLang="zh-CN" dirty="0"/>
              <a:t>ood sticks</a:t>
            </a:r>
            <a:endParaRPr lang="en-US" dirty="0"/>
          </a:p>
        </p:txBody>
      </p:sp>
      <p:sp>
        <p:nvSpPr>
          <p:cNvPr id="9" name="TextBox 8">
            <a:extLst>
              <a:ext uri="{FF2B5EF4-FFF2-40B4-BE49-F238E27FC236}">
                <a16:creationId xmlns:a16="http://schemas.microsoft.com/office/drawing/2014/main" id="{7465E1BE-6792-21F9-7324-745754EBC28E}"/>
              </a:ext>
            </a:extLst>
          </p:cNvPr>
          <p:cNvSpPr txBox="1"/>
          <p:nvPr/>
        </p:nvSpPr>
        <p:spPr>
          <a:xfrm>
            <a:off x="2220048" y="2924632"/>
            <a:ext cx="1072342" cy="369332"/>
          </a:xfrm>
          <a:prstGeom prst="rect">
            <a:avLst/>
          </a:prstGeom>
          <a:noFill/>
        </p:spPr>
        <p:txBody>
          <a:bodyPr wrap="square">
            <a:spAutoFit/>
          </a:bodyPr>
          <a:lstStyle/>
          <a:p>
            <a:r>
              <a:rPr lang="en-US" dirty="0"/>
              <a:t>Rulers </a:t>
            </a:r>
          </a:p>
        </p:txBody>
      </p:sp>
      <p:pic>
        <p:nvPicPr>
          <p:cNvPr id="3076" name="Picture 4" descr="Wood Craft Sticks | Hobby Lobby | 170480">
            <a:extLst>
              <a:ext uri="{FF2B5EF4-FFF2-40B4-BE49-F238E27FC236}">
                <a16:creationId xmlns:a16="http://schemas.microsoft.com/office/drawing/2014/main" id="{E95F1CE1-B16A-669E-A9DE-38A241280E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87" y="1728880"/>
            <a:ext cx="130759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ear Plastic Cup">
            <a:extLst>
              <a:ext uri="{FF2B5EF4-FFF2-40B4-BE49-F238E27FC236}">
                <a16:creationId xmlns:a16="http://schemas.microsoft.com/office/drawing/2014/main" id="{5DB72777-ED0E-3ECF-A873-02E14D461BA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74" t="29055" r="14975" b="3880"/>
          <a:stretch/>
        </p:blipFill>
        <p:spPr bwMode="auto">
          <a:xfrm>
            <a:off x="4851447" y="1728880"/>
            <a:ext cx="136191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lastic Spoons, White for $56.82 Online | The Packaging Company">
            <a:extLst>
              <a:ext uri="{FF2B5EF4-FFF2-40B4-BE49-F238E27FC236}">
                <a16:creationId xmlns:a16="http://schemas.microsoft.com/office/drawing/2014/main" id="{BA856967-CA5F-FAE3-2FC8-91E2BF239F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711" r="32861"/>
          <a:stretch/>
        </p:blipFill>
        <p:spPr bwMode="auto">
          <a:xfrm>
            <a:off x="6424155" y="1728880"/>
            <a:ext cx="437101" cy="13075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CCO - Paper Clips, #1 Size, Smooth, 100 Count - 10 Pack - Sam's Club">
            <a:extLst>
              <a:ext uri="{FF2B5EF4-FFF2-40B4-BE49-F238E27FC236}">
                <a16:creationId xmlns:a16="http://schemas.microsoft.com/office/drawing/2014/main" id="{4A9C3D4F-5EAC-DDC7-EFAD-9279C0FD1F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2937" y="1728880"/>
            <a:ext cx="1674516" cy="130759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atkins Assorted Food Coloring, 1 Each Red, Yellow, Green, Blue, Total Four  .3 oz bottles - Walmart.com">
            <a:extLst>
              <a:ext uri="{FF2B5EF4-FFF2-40B4-BE49-F238E27FC236}">
                <a16:creationId xmlns:a16="http://schemas.microsoft.com/office/drawing/2014/main" id="{C964D58B-BF01-D0A0-6AE0-ABB76BFABC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3827" y="3863168"/>
            <a:ext cx="1898117" cy="13075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195BB6-23C9-3435-9CDB-C1AEF69E367E}"/>
              </a:ext>
            </a:extLst>
          </p:cNvPr>
          <p:cNvSpPr txBox="1"/>
          <p:nvPr/>
        </p:nvSpPr>
        <p:spPr>
          <a:xfrm>
            <a:off x="1015346" y="2924632"/>
            <a:ext cx="1438873" cy="369332"/>
          </a:xfrm>
          <a:prstGeom prst="rect">
            <a:avLst/>
          </a:prstGeom>
          <a:noFill/>
        </p:spPr>
        <p:txBody>
          <a:bodyPr wrap="square" rtlCol="0">
            <a:spAutoFit/>
          </a:bodyPr>
          <a:lstStyle/>
          <a:p>
            <a:r>
              <a:rPr lang="en-US" dirty="0"/>
              <a:t>Beakers</a:t>
            </a:r>
          </a:p>
        </p:txBody>
      </p:sp>
      <p:sp>
        <p:nvSpPr>
          <p:cNvPr id="12" name="TextBox 11">
            <a:extLst>
              <a:ext uri="{FF2B5EF4-FFF2-40B4-BE49-F238E27FC236}">
                <a16:creationId xmlns:a16="http://schemas.microsoft.com/office/drawing/2014/main" id="{F823DB93-1E98-3E02-26FA-238335538EA6}"/>
              </a:ext>
            </a:extLst>
          </p:cNvPr>
          <p:cNvSpPr txBox="1"/>
          <p:nvPr/>
        </p:nvSpPr>
        <p:spPr>
          <a:xfrm>
            <a:off x="5097999" y="2924632"/>
            <a:ext cx="1072342" cy="646331"/>
          </a:xfrm>
          <a:prstGeom prst="rect">
            <a:avLst/>
          </a:prstGeom>
          <a:noFill/>
        </p:spPr>
        <p:txBody>
          <a:bodyPr wrap="square">
            <a:spAutoFit/>
          </a:bodyPr>
          <a:lstStyle/>
          <a:p>
            <a:r>
              <a:rPr lang="en-US" dirty="0"/>
              <a:t>Plastic cups</a:t>
            </a:r>
          </a:p>
        </p:txBody>
      </p:sp>
      <p:sp>
        <p:nvSpPr>
          <p:cNvPr id="13" name="TextBox 12">
            <a:extLst>
              <a:ext uri="{FF2B5EF4-FFF2-40B4-BE49-F238E27FC236}">
                <a16:creationId xmlns:a16="http://schemas.microsoft.com/office/drawing/2014/main" id="{812ABD50-120E-AD09-9D73-F999B58EB333}"/>
              </a:ext>
            </a:extLst>
          </p:cNvPr>
          <p:cNvSpPr txBox="1"/>
          <p:nvPr/>
        </p:nvSpPr>
        <p:spPr>
          <a:xfrm>
            <a:off x="6095039" y="2924632"/>
            <a:ext cx="1072342" cy="646331"/>
          </a:xfrm>
          <a:prstGeom prst="rect">
            <a:avLst/>
          </a:prstGeom>
          <a:noFill/>
        </p:spPr>
        <p:txBody>
          <a:bodyPr wrap="square">
            <a:spAutoFit/>
          </a:bodyPr>
          <a:lstStyle/>
          <a:p>
            <a:r>
              <a:rPr lang="en-US" dirty="0"/>
              <a:t>Plastic spoons</a:t>
            </a:r>
          </a:p>
        </p:txBody>
      </p:sp>
      <p:sp>
        <p:nvSpPr>
          <p:cNvPr id="14" name="TextBox 13">
            <a:extLst>
              <a:ext uri="{FF2B5EF4-FFF2-40B4-BE49-F238E27FC236}">
                <a16:creationId xmlns:a16="http://schemas.microsoft.com/office/drawing/2014/main" id="{FB1E8879-D0BD-8E62-E98F-5EC35AE35BBB}"/>
              </a:ext>
            </a:extLst>
          </p:cNvPr>
          <p:cNvSpPr txBox="1"/>
          <p:nvPr/>
        </p:nvSpPr>
        <p:spPr>
          <a:xfrm>
            <a:off x="6954094" y="2924632"/>
            <a:ext cx="1209434" cy="369332"/>
          </a:xfrm>
          <a:prstGeom prst="rect">
            <a:avLst/>
          </a:prstGeom>
          <a:noFill/>
        </p:spPr>
        <p:txBody>
          <a:bodyPr wrap="square">
            <a:spAutoFit/>
          </a:bodyPr>
          <a:lstStyle/>
          <a:p>
            <a:r>
              <a:rPr lang="en-US" dirty="0"/>
              <a:t>Paperclips</a:t>
            </a:r>
          </a:p>
        </p:txBody>
      </p:sp>
      <p:pic>
        <p:nvPicPr>
          <p:cNvPr id="15" name="Picture 2" descr="Elmers Glue All Pourable Glue 1 Gallon - Office Depot">
            <a:extLst>
              <a:ext uri="{FF2B5EF4-FFF2-40B4-BE49-F238E27FC236}">
                <a16:creationId xmlns:a16="http://schemas.microsoft.com/office/drawing/2014/main" id="{9696CC36-DE48-814E-BD6A-5723A466397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453" y="3874111"/>
            <a:ext cx="130759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20 Mule Team 65 oz. Borax Laundry Additive/Cleaner 2340000201 - The Home  Depot">
            <a:extLst>
              <a:ext uri="{FF2B5EF4-FFF2-40B4-BE49-F238E27FC236}">
                <a16:creationId xmlns:a16="http://schemas.microsoft.com/office/drawing/2014/main" id="{9A7FF1EB-804F-5BDC-439E-7AB4E00014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69578" y="3874111"/>
            <a:ext cx="130759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rgo Corn Starch - Shop Baking Ingredients at H-E-B">
            <a:extLst>
              <a:ext uri="{FF2B5EF4-FFF2-40B4-BE49-F238E27FC236}">
                <a16:creationId xmlns:a16="http://schemas.microsoft.com/office/drawing/2014/main" id="{9D7D82E4-AAA6-3257-BFE1-1B41D8E62D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6703" y="3874111"/>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C1650AB-B2C7-87B9-E4B1-2C194AA9722D}"/>
              </a:ext>
            </a:extLst>
          </p:cNvPr>
          <p:cNvSpPr txBox="1"/>
          <p:nvPr/>
        </p:nvSpPr>
        <p:spPr>
          <a:xfrm>
            <a:off x="839023" y="5211368"/>
            <a:ext cx="1374979" cy="369332"/>
          </a:xfrm>
          <a:prstGeom prst="rect">
            <a:avLst/>
          </a:prstGeom>
          <a:noFill/>
        </p:spPr>
        <p:txBody>
          <a:bodyPr wrap="square">
            <a:spAutoFit/>
          </a:bodyPr>
          <a:lstStyle/>
          <a:p>
            <a:r>
              <a:rPr lang="en-US" dirty="0"/>
              <a:t>Elmer’s glue</a:t>
            </a:r>
          </a:p>
        </p:txBody>
      </p:sp>
      <p:sp>
        <p:nvSpPr>
          <p:cNvPr id="21" name="TextBox 20">
            <a:extLst>
              <a:ext uri="{FF2B5EF4-FFF2-40B4-BE49-F238E27FC236}">
                <a16:creationId xmlns:a16="http://schemas.microsoft.com/office/drawing/2014/main" id="{35122C1D-9CA1-6086-5B94-E3F8AFA35D67}"/>
              </a:ext>
            </a:extLst>
          </p:cNvPr>
          <p:cNvSpPr txBox="1"/>
          <p:nvPr/>
        </p:nvSpPr>
        <p:spPr>
          <a:xfrm>
            <a:off x="2716938" y="5211368"/>
            <a:ext cx="876158" cy="369332"/>
          </a:xfrm>
          <a:prstGeom prst="rect">
            <a:avLst/>
          </a:prstGeom>
          <a:noFill/>
        </p:spPr>
        <p:txBody>
          <a:bodyPr wrap="square">
            <a:spAutoFit/>
          </a:bodyPr>
          <a:lstStyle/>
          <a:p>
            <a:r>
              <a:rPr lang="en-US" dirty="0"/>
              <a:t>Borax </a:t>
            </a:r>
          </a:p>
        </p:txBody>
      </p:sp>
      <p:sp>
        <p:nvSpPr>
          <p:cNvPr id="23" name="TextBox 22">
            <a:extLst>
              <a:ext uri="{FF2B5EF4-FFF2-40B4-BE49-F238E27FC236}">
                <a16:creationId xmlns:a16="http://schemas.microsoft.com/office/drawing/2014/main" id="{9B90B6B8-F28E-54B5-F25F-7F8C81BA74C0}"/>
              </a:ext>
            </a:extLst>
          </p:cNvPr>
          <p:cNvSpPr txBox="1"/>
          <p:nvPr/>
        </p:nvSpPr>
        <p:spPr>
          <a:xfrm>
            <a:off x="4096032" y="5211368"/>
            <a:ext cx="1310307" cy="369332"/>
          </a:xfrm>
          <a:prstGeom prst="rect">
            <a:avLst/>
          </a:prstGeom>
          <a:noFill/>
        </p:spPr>
        <p:txBody>
          <a:bodyPr wrap="square">
            <a:spAutoFit/>
          </a:bodyPr>
          <a:lstStyle/>
          <a:p>
            <a:r>
              <a:rPr lang="en-US" dirty="0"/>
              <a:t>Cornstarch</a:t>
            </a:r>
          </a:p>
        </p:txBody>
      </p:sp>
      <p:sp>
        <p:nvSpPr>
          <p:cNvPr id="25" name="TextBox 24">
            <a:extLst>
              <a:ext uri="{FF2B5EF4-FFF2-40B4-BE49-F238E27FC236}">
                <a16:creationId xmlns:a16="http://schemas.microsoft.com/office/drawing/2014/main" id="{BDA24758-D84F-9AEB-1643-17C672C4DE7C}"/>
              </a:ext>
            </a:extLst>
          </p:cNvPr>
          <p:cNvSpPr txBox="1"/>
          <p:nvPr/>
        </p:nvSpPr>
        <p:spPr>
          <a:xfrm>
            <a:off x="5909274" y="5211368"/>
            <a:ext cx="2190673" cy="368873"/>
          </a:xfrm>
          <a:prstGeom prst="rect">
            <a:avLst/>
          </a:prstGeom>
          <a:noFill/>
        </p:spPr>
        <p:txBody>
          <a:bodyPr wrap="square">
            <a:spAutoFit/>
          </a:bodyPr>
          <a:lstStyle/>
          <a:p>
            <a:r>
              <a:rPr lang="en-US" dirty="0"/>
              <a:t>Food coloring</a:t>
            </a:r>
          </a:p>
        </p:txBody>
      </p:sp>
    </p:spTree>
    <p:extLst>
      <p:ext uri="{BB962C8B-B14F-4D97-AF65-F5344CB8AC3E}">
        <p14:creationId xmlns:p14="http://schemas.microsoft.com/office/powerpoint/2010/main" val="198539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557BE5-CF25-DDDF-5D20-513799B98216}"/>
              </a:ext>
            </a:extLst>
          </p:cNvPr>
          <p:cNvSpPr>
            <a:spLocks noGrp="1"/>
          </p:cNvSpPr>
          <p:nvPr>
            <p:ph type="dt" sz="half" idx="10"/>
          </p:nvPr>
        </p:nvSpPr>
        <p:spPr/>
        <p:txBody>
          <a:bodyPr/>
          <a:lstStyle/>
          <a:p>
            <a:r>
              <a:rPr lang="en-US"/>
              <a:t>10/17/2018</a:t>
            </a:r>
          </a:p>
        </p:txBody>
      </p:sp>
      <p:sp>
        <p:nvSpPr>
          <p:cNvPr id="5" name="Slide Number Placeholder 4">
            <a:extLst>
              <a:ext uri="{FF2B5EF4-FFF2-40B4-BE49-F238E27FC236}">
                <a16:creationId xmlns:a16="http://schemas.microsoft.com/office/drawing/2014/main" id="{E60A1BE3-583F-37FA-5DDD-CED832D2D7C0}"/>
              </a:ext>
            </a:extLst>
          </p:cNvPr>
          <p:cNvSpPr>
            <a:spLocks noGrp="1"/>
          </p:cNvSpPr>
          <p:nvPr>
            <p:ph type="sldNum" sz="quarter" idx="12"/>
          </p:nvPr>
        </p:nvSpPr>
        <p:spPr/>
        <p:txBody>
          <a:bodyPr/>
          <a:lstStyle/>
          <a:p>
            <a:fld id="{8C5A40D2-BF58-465D-8282-B59BC9A150F5}" type="slidenum">
              <a:rPr lang="en-US" smtClean="0"/>
              <a:t>11</a:t>
            </a:fld>
            <a:endParaRPr lang="en-US"/>
          </a:p>
        </p:txBody>
      </p:sp>
      <p:sp>
        <p:nvSpPr>
          <p:cNvPr id="6" name="Title 1">
            <a:extLst>
              <a:ext uri="{FF2B5EF4-FFF2-40B4-BE49-F238E27FC236}">
                <a16:creationId xmlns:a16="http://schemas.microsoft.com/office/drawing/2014/main" id="{F5468A02-4573-39A4-E63B-ABECF37D1A75}"/>
              </a:ext>
            </a:extLst>
          </p:cNvPr>
          <p:cNvSpPr>
            <a:spLocks noGrp="1"/>
          </p:cNvSpPr>
          <p:nvPr>
            <p:ph type="title"/>
          </p:nvPr>
        </p:nvSpPr>
        <p:spPr>
          <a:xfrm>
            <a:off x="727075" y="749300"/>
            <a:ext cx="7664450" cy="887413"/>
          </a:xfrm>
        </p:spPr>
        <p:txBody>
          <a:bodyPr>
            <a:normAutofit fontScale="90000"/>
          </a:bodyPr>
          <a:lstStyle/>
          <a:p>
            <a:r>
              <a:rPr lang="en-US" dirty="0"/>
              <a:t>Activity 1: </a:t>
            </a:r>
            <a:br>
              <a:rPr lang="en-US" dirty="0"/>
            </a:br>
            <a:r>
              <a:rPr lang="en-US" dirty="0"/>
              <a:t>Modeling Polymers with Paperclips</a:t>
            </a:r>
          </a:p>
        </p:txBody>
      </p:sp>
      <p:pic>
        <p:nvPicPr>
          <p:cNvPr id="7" name="Picture 6">
            <a:extLst>
              <a:ext uri="{FF2B5EF4-FFF2-40B4-BE49-F238E27FC236}">
                <a16:creationId xmlns:a16="http://schemas.microsoft.com/office/drawing/2014/main" id="{CA2E755A-753E-CC8B-B499-7680E851B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175" y="1856144"/>
            <a:ext cx="5657356" cy="332100"/>
          </a:xfrm>
          <a:prstGeom prst="rect">
            <a:avLst/>
          </a:prstGeom>
        </p:spPr>
      </p:pic>
      <p:pic>
        <p:nvPicPr>
          <p:cNvPr id="8" name="Picture 7">
            <a:extLst>
              <a:ext uri="{FF2B5EF4-FFF2-40B4-BE49-F238E27FC236}">
                <a16:creationId xmlns:a16="http://schemas.microsoft.com/office/drawing/2014/main" id="{D41D5FCA-A1D1-4407-2F15-427A51D09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286" y="3434963"/>
            <a:ext cx="5660136" cy="322484"/>
          </a:xfrm>
          <a:prstGeom prst="rect">
            <a:avLst/>
          </a:prstGeom>
        </p:spPr>
      </p:pic>
      <p:pic>
        <p:nvPicPr>
          <p:cNvPr id="9" name="Picture 8">
            <a:extLst>
              <a:ext uri="{FF2B5EF4-FFF2-40B4-BE49-F238E27FC236}">
                <a16:creationId xmlns:a16="http://schemas.microsoft.com/office/drawing/2014/main" id="{059E1455-E6AD-491A-68F6-41763A1A7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286" y="2592903"/>
            <a:ext cx="5660136" cy="331610"/>
          </a:xfrm>
          <a:prstGeom prst="rect">
            <a:avLst/>
          </a:prstGeom>
        </p:spPr>
      </p:pic>
      <p:sp>
        <p:nvSpPr>
          <p:cNvPr id="10" name="TextBox 9">
            <a:extLst>
              <a:ext uri="{FF2B5EF4-FFF2-40B4-BE49-F238E27FC236}">
                <a16:creationId xmlns:a16="http://schemas.microsoft.com/office/drawing/2014/main" id="{B2C6064F-91AD-8460-3000-C8F0AB3D7F51}"/>
              </a:ext>
            </a:extLst>
          </p:cNvPr>
          <p:cNvSpPr txBox="1"/>
          <p:nvPr/>
        </p:nvSpPr>
        <p:spPr>
          <a:xfrm>
            <a:off x="727075" y="1832500"/>
            <a:ext cx="1323833" cy="369332"/>
          </a:xfrm>
          <a:prstGeom prst="rect">
            <a:avLst/>
          </a:prstGeom>
          <a:noFill/>
        </p:spPr>
        <p:txBody>
          <a:bodyPr wrap="square" rtlCol="0">
            <a:spAutoFit/>
          </a:bodyPr>
          <a:lstStyle/>
          <a:p>
            <a:r>
              <a:rPr lang="en-US" b="1" dirty="0"/>
              <a:t>Polymer 1 </a:t>
            </a:r>
          </a:p>
        </p:txBody>
      </p:sp>
      <p:sp>
        <p:nvSpPr>
          <p:cNvPr id="12" name="TextBox 11">
            <a:extLst>
              <a:ext uri="{FF2B5EF4-FFF2-40B4-BE49-F238E27FC236}">
                <a16:creationId xmlns:a16="http://schemas.microsoft.com/office/drawing/2014/main" id="{7E90BE3C-8A60-56AC-08F8-D07FABB8DA95}"/>
              </a:ext>
            </a:extLst>
          </p:cNvPr>
          <p:cNvSpPr txBox="1"/>
          <p:nvPr/>
        </p:nvSpPr>
        <p:spPr>
          <a:xfrm>
            <a:off x="3568889" y="2155573"/>
            <a:ext cx="4572000" cy="369332"/>
          </a:xfrm>
          <a:prstGeom prst="rect">
            <a:avLst/>
          </a:prstGeom>
          <a:noFill/>
        </p:spPr>
        <p:txBody>
          <a:bodyPr wrap="square">
            <a:spAutoFit/>
          </a:bodyPr>
          <a:lstStyle/>
          <a:p>
            <a:r>
              <a:rPr lang="en-US" b="1" dirty="0"/>
              <a:t>A</a:t>
            </a:r>
            <a:r>
              <a:rPr lang="en-US" sz="1800" b="1" dirty="0"/>
              <a:t> polymer chain</a:t>
            </a:r>
            <a:endParaRPr lang="en-US" dirty="0"/>
          </a:p>
        </p:txBody>
      </p:sp>
      <p:sp>
        <p:nvSpPr>
          <p:cNvPr id="13" name="TextBox 12">
            <a:extLst>
              <a:ext uri="{FF2B5EF4-FFF2-40B4-BE49-F238E27FC236}">
                <a16:creationId xmlns:a16="http://schemas.microsoft.com/office/drawing/2014/main" id="{85D1AEB7-B894-F9B2-2DAB-EAAAEFB03069}"/>
              </a:ext>
            </a:extLst>
          </p:cNvPr>
          <p:cNvSpPr txBox="1"/>
          <p:nvPr/>
        </p:nvSpPr>
        <p:spPr>
          <a:xfrm>
            <a:off x="724186" y="2566480"/>
            <a:ext cx="1323833" cy="369332"/>
          </a:xfrm>
          <a:prstGeom prst="rect">
            <a:avLst/>
          </a:prstGeom>
          <a:noFill/>
        </p:spPr>
        <p:txBody>
          <a:bodyPr wrap="square" rtlCol="0">
            <a:spAutoFit/>
          </a:bodyPr>
          <a:lstStyle/>
          <a:p>
            <a:r>
              <a:rPr lang="en-US" b="1" dirty="0"/>
              <a:t>Polymer 2 </a:t>
            </a:r>
          </a:p>
        </p:txBody>
      </p:sp>
      <p:sp>
        <p:nvSpPr>
          <p:cNvPr id="14" name="TextBox 13">
            <a:extLst>
              <a:ext uri="{FF2B5EF4-FFF2-40B4-BE49-F238E27FC236}">
                <a16:creationId xmlns:a16="http://schemas.microsoft.com/office/drawing/2014/main" id="{F188D924-D7B5-3CA2-2548-3D3B822B0527}"/>
              </a:ext>
            </a:extLst>
          </p:cNvPr>
          <p:cNvSpPr txBox="1"/>
          <p:nvPr/>
        </p:nvSpPr>
        <p:spPr>
          <a:xfrm>
            <a:off x="724186" y="3433676"/>
            <a:ext cx="1323833" cy="369332"/>
          </a:xfrm>
          <a:prstGeom prst="rect">
            <a:avLst/>
          </a:prstGeom>
          <a:noFill/>
        </p:spPr>
        <p:txBody>
          <a:bodyPr wrap="square" rtlCol="0">
            <a:spAutoFit/>
          </a:bodyPr>
          <a:lstStyle/>
          <a:p>
            <a:r>
              <a:rPr lang="en-US" b="1" dirty="0"/>
              <a:t>Polymer 3</a:t>
            </a:r>
          </a:p>
        </p:txBody>
      </p:sp>
      <p:sp>
        <p:nvSpPr>
          <p:cNvPr id="16" name="TextBox 15">
            <a:extLst>
              <a:ext uri="{FF2B5EF4-FFF2-40B4-BE49-F238E27FC236}">
                <a16:creationId xmlns:a16="http://schemas.microsoft.com/office/drawing/2014/main" id="{DA80E354-1664-5164-7170-726B1CF667D9}"/>
              </a:ext>
            </a:extLst>
          </p:cNvPr>
          <p:cNvSpPr txBox="1"/>
          <p:nvPr/>
        </p:nvSpPr>
        <p:spPr>
          <a:xfrm>
            <a:off x="3816636" y="2962043"/>
            <a:ext cx="4572000" cy="369332"/>
          </a:xfrm>
          <a:prstGeom prst="rect">
            <a:avLst/>
          </a:prstGeom>
          <a:noFill/>
        </p:spPr>
        <p:txBody>
          <a:bodyPr wrap="square">
            <a:spAutoFit/>
          </a:bodyPr>
          <a:lstStyle/>
          <a:p>
            <a:r>
              <a:rPr lang="en-US" b="1" dirty="0"/>
              <a:t>A </a:t>
            </a:r>
            <a:r>
              <a:rPr lang="en-US" sz="1800" b="1" dirty="0"/>
              <a:t>co-polymer</a:t>
            </a:r>
            <a:endParaRPr lang="en-US" dirty="0"/>
          </a:p>
        </p:txBody>
      </p:sp>
      <p:sp>
        <p:nvSpPr>
          <p:cNvPr id="18" name="TextBox 17">
            <a:extLst>
              <a:ext uri="{FF2B5EF4-FFF2-40B4-BE49-F238E27FC236}">
                <a16:creationId xmlns:a16="http://schemas.microsoft.com/office/drawing/2014/main" id="{867B04D5-FF09-B4CE-17DA-A674B73399A8}"/>
              </a:ext>
            </a:extLst>
          </p:cNvPr>
          <p:cNvSpPr txBox="1"/>
          <p:nvPr/>
        </p:nvSpPr>
        <p:spPr>
          <a:xfrm>
            <a:off x="3224807" y="3711313"/>
            <a:ext cx="4572000" cy="369332"/>
          </a:xfrm>
          <a:prstGeom prst="rect">
            <a:avLst/>
          </a:prstGeom>
          <a:noFill/>
        </p:spPr>
        <p:txBody>
          <a:bodyPr wrap="square">
            <a:spAutoFit/>
          </a:bodyPr>
          <a:lstStyle/>
          <a:p>
            <a:r>
              <a:rPr lang="en-US" b="1" dirty="0"/>
              <a:t>An</a:t>
            </a:r>
            <a:r>
              <a:rPr lang="en-US" sz="1800" b="1" dirty="0"/>
              <a:t> alternating co-polymer</a:t>
            </a:r>
            <a:endParaRPr lang="en-US" b="1" dirty="0"/>
          </a:p>
        </p:txBody>
      </p:sp>
      <p:sp>
        <p:nvSpPr>
          <p:cNvPr id="19" name="TextBox 18">
            <a:extLst>
              <a:ext uri="{FF2B5EF4-FFF2-40B4-BE49-F238E27FC236}">
                <a16:creationId xmlns:a16="http://schemas.microsoft.com/office/drawing/2014/main" id="{842CA787-A565-61B6-6258-6EEC437A3185}"/>
              </a:ext>
            </a:extLst>
          </p:cNvPr>
          <p:cNvSpPr txBox="1"/>
          <p:nvPr/>
        </p:nvSpPr>
        <p:spPr>
          <a:xfrm>
            <a:off x="724186" y="4268613"/>
            <a:ext cx="1323833" cy="369332"/>
          </a:xfrm>
          <a:prstGeom prst="rect">
            <a:avLst/>
          </a:prstGeom>
          <a:noFill/>
        </p:spPr>
        <p:txBody>
          <a:bodyPr wrap="square" rtlCol="0">
            <a:spAutoFit/>
          </a:bodyPr>
          <a:lstStyle/>
          <a:p>
            <a:r>
              <a:rPr lang="en-US" b="1" dirty="0"/>
              <a:t>Polymer 4 </a:t>
            </a:r>
          </a:p>
        </p:txBody>
      </p:sp>
      <p:grpSp>
        <p:nvGrpSpPr>
          <p:cNvPr id="37" name="Group 36">
            <a:extLst>
              <a:ext uri="{FF2B5EF4-FFF2-40B4-BE49-F238E27FC236}">
                <a16:creationId xmlns:a16="http://schemas.microsoft.com/office/drawing/2014/main" id="{4D7D6752-31DE-78ED-ED2E-DE3756068044}"/>
              </a:ext>
            </a:extLst>
          </p:cNvPr>
          <p:cNvGrpSpPr/>
          <p:nvPr/>
        </p:nvGrpSpPr>
        <p:grpSpPr>
          <a:xfrm>
            <a:off x="2378286" y="4255995"/>
            <a:ext cx="5660245" cy="1461019"/>
            <a:chOff x="2410413" y="4432540"/>
            <a:chExt cx="5660245" cy="1461019"/>
          </a:xfrm>
        </p:grpSpPr>
        <p:pic>
          <p:nvPicPr>
            <p:cNvPr id="20" name="Picture 19">
              <a:extLst>
                <a:ext uri="{FF2B5EF4-FFF2-40B4-BE49-F238E27FC236}">
                  <a16:creationId xmlns:a16="http://schemas.microsoft.com/office/drawing/2014/main" id="{8A5F0FF1-4F47-0208-6F63-72F303509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302" y="4432540"/>
              <a:ext cx="5657356" cy="332100"/>
            </a:xfrm>
            <a:prstGeom prst="rect">
              <a:avLst/>
            </a:prstGeom>
          </p:spPr>
        </p:pic>
        <p:pic>
          <p:nvPicPr>
            <p:cNvPr id="21" name="Picture 20">
              <a:extLst>
                <a:ext uri="{FF2B5EF4-FFF2-40B4-BE49-F238E27FC236}">
                  <a16:creationId xmlns:a16="http://schemas.microsoft.com/office/drawing/2014/main" id="{F26BF8CF-D0FA-210B-13E1-AE6655A45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413" y="5571075"/>
              <a:ext cx="5660136" cy="322484"/>
            </a:xfrm>
            <a:prstGeom prst="rect">
              <a:avLst/>
            </a:prstGeom>
          </p:spPr>
        </p:pic>
        <p:pic>
          <p:nvPicPr>
            <p:cNvPr id="22" name="Picture 21">
              <a:extLst>
                <a:ext uri="{FF2B5EF4-FFF2-40B4-BE49-F238E27FC236}">
                  <a16:creationId xmlns:a16="http://schemas.microsoft.com/office/drawing/2014/main" id="{8E7CA351-4E74-9B09-E4A2-9B1AB3514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413" y="4974558"/>
              <a:ext cx="5660136" cy="331610"/>
            </a:xfrm>
            <a:prstGeom prst="rect">
              <a:avLst/>
            </a:prstGeom>
          </p:spPr>
        </p:pic>
        <p:pic>
          <p:nvPicPr>
            <p:cNvPr id="9218" name="Picture 2" descr="Colored Paper Clips | JAM Paper">
              <a:extLst>
                <a:ext uri="{FF2B5EF4-FFF2-40B4-BE49-F238E27FC236}">
                  <a16:creationId xmlns:a16="http://schemas.microsoft.com/office/drawing/2014/main" id="{5A4BD1AC-FDF9-29CA-00EB-9499943BE62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5100" b="62700" l="1100" r="10200">
                          <a14:foregroundMark x1="4100" y1="36200" x2="4100" y2="36200"/>
                          <a14:foregroundMark x1="6400" y1="35100" x2="6400" y2="35100"/>
                          <a14:foregroundMark x1="4400" y1="61600" x2="4400" y2="61600"/>
                          <a14:foregroundMark x1="6300" y1="62700" x2="6300" y2="62700"/>
                        </a14:backgroundRemoval>
                      </a14:imgEffect>
                    </a14:imgLayer>
                  </a14:imgProps>
                </a:ext>
                <a:ext uri="{28A0092B-C50C-407E-A947-70E740481C1C}">
                  <a14:useLocalDpi xmlns:a14="http://schemas.microsoft.com/office/drawing/2010/main" val="0"/>
                </a:ext>
              </a:extLst>
            </a:blip>
            <a:srcRect t="34442" r="88612" b="35937"/>
            <a:stretch/>
          </p:blipFill>
          <p:spPr bwMode="auto">
            <a:xfrm>
              <a:off x="3280344" y="4610597"/>
              <a:ext cx="223546" cy="5814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lored Paper Clips | JAM Paper">
              <a:extLst>
                <a:ext uri="{FF2B5EF4-FFF2-40B4-BE49-F238E27FC236}">
                  <a16:creationId xmlns:a16="http://schemas.microsoft.com/office/drawing/2014/main" id="{B2D1E8E8-4E47-A7A8-A474-1D609B46A16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5100" b="62700" l="1100" r="10200">
                          <a14:foregroundMark x1="4100" y1="36200" x2="4100" y2="36200"/>
                          <a14:foregroundMark x1="6400" y1="35100" x2="6400" y2="35100"/>
                          <a14:foregroundMark x1="4400" y1="61600" x2="4400" y2="61600"/>
                          <a14:foregroundMark x1="6300" y1="62700" x2="6300" y2="62700"/>
                        </a14:backgroundRemoval>
                      </a14:imgEffect>
                    </a14:imgLayer>
                  </a14:imgProps>
                </a:ext>
                <a:ext uri="{28A0092B-C50C-407E-A947-70E740481C1C}">
                  <a14:useLocalDpi xmlns:a14="http://schemas.microsoft.com/office/drawing/2010/main" val="0"/>
                </a:ext>
              </a:extLst>
            </a:blip>
            <a:srcRect t="34442" r="88612" b="35937"/>
            <a:stretch/>
          </p:blipFill>
          <p:spPr bwMode="auto">
            <a:xfrm>
              <a:off x="5132754" y="4610597"/>
              <a:ext cx="223546" cy="5814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olored Paper Clips | JAM Paper">
              <a:extLst>
                <a:ext uri="{FF2B5EF4-FFF2-40B4-BE49-F238E27FC236}">
                  <a16:creationId xmlns:a16="http://schemas.microsoft.com/office/drawing/2014/main" id="{0A7438C3-CACC-A5ED-32B0-2086D8D39D8D}"/>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5100" b="62700" l="1100" r="10200">
                          <a14:foregroundMark x1="4100" y1="36200" x2="4100" y2="36200"/>
                          <a14:foregroundMark x1="6400" y1="35100" x2="6400" y2="35100"/>
                          <a14:foregroundMark x1="4400" y1="61600" x2="4400" y2="61600"/>
                          <a14:foregroundMark x1="6300" y1="62700" x2="6300" y2="62700"/>
                        </a14:backgroundRemoval>
                      </a14:imgEffect>
                    </a14:imgLayer>
                  </a14:imgProps>
                </a:ext>
                <a:ext uri="{28A0092B-C50C-407E-A947-70E740481C1C}">
                  <a14:useLocalDpi xmlns:a14="http://schemas.microsoft.com/office/drawing/2010/main" val="0"/>
                </a:ext>
              </a:extLst>
            </a:blip>
            <a:srcRect t="34442" r="88612" b="35937"/>
            <a:stretch/>
          </p:blipFill>
          <p:spPr bwMode="auto">
            <a:xfrm>
              <a:off x="4217340" y="5159324"/>
              <a:ext cx="223546" cy="5814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olored Paper Clips | JAM Paper">
              <a:extLst>
                <a:ext uri="{FF2B5EF4-FFF2-40B4-BE49-F238E27FC236}">
                  <a16:creationId xmlns:a16="http://schemas.microsoft.com/office/drawing/2014/main" id="{503AD14E-9B53-00BC-033A-87D973A5006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5100" b="62700" l="1100" r="10200">
                          <a14:foregroundMark x1="4100" y1="36200" x2="4100" y2="36200"/>
                          <a14:foregroundMark x1="6400" y1="35100" x2="6400" y2="35100"/>
                          <a14:foregroundMark x1="4400" y1="61600" x2="4400" y2="61600"/>
                          <a14:foregroundMark x1="6300" y1="62700" x2="6300" y2="62700"/>
                        </a14:backgroundRemoval>
                      </a14:imgEffect>
                    </a14:imgLayer>
                  </a14:imgProps>
                </a:ext>
                <a:ext uri="{28A0092B-C50C-407E-A947-70E740481C1C}">
                  <a14:useLocalDpi xmlns:a14="http://schemas.microsoft.com/office/drawing/2010/main" val="0"/>
                </a:ext>
              </a:extLst>
            </a:blip>
            <a:srcRect t="34442" r="88612" b="35937"/>
            <a:stretch/>
          </p:blipFill>
          <p:spPr bwMode="auto">
            <a:xfrm>
              <a:off x="6048168" y="5149341"/>
              <a:ext cx="223546" cy="58146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A3AC244F-1B2D-38CF-6ABA-85FEA3626A9D}"/>
              </a:ext>
            </a:extLst>
          </p:cNvPr>
          <p:cNvSpPr txBox="1"/>
          <p:nvPr/>
        </p:nvSpPr>
        <p:spPr>
          <a:xfrm>
            <a:off x="3213240" y="5717014"/>
            <a:ext cx="4572000" cy="369332"/>
          </a:xfrm>
          <a:prstGeom prst="rect">
            <a:avLst/>
          </a:prstGeom>
          <a:noFill/>
        </p:spPr>
        <p:txBody>
          <a:bodyPr wrap="square">
            <a:spAutoFit/>
          </a:bodyPr>
          <a:lstStyle/>
          <a:p>
            <a:r>
              <a:rPr lang="en-US" sz="1800" b="1" dirty="0"/>
              <a:t>A crosslinked polymer network</a:t>
            </a:r>
            <a:endParaRPr lang="en-US" dirty="0"/>
          </a:p>
        </p:txBody>
      </p:sp>
    </p:spTree>
    <p:extLst>
      <p:ext uri="{BB962C8B-B14F-4D97-AF65-F5344CB8AC3E}">
        <p14:creationId xmlns:p14="http://schemas.microsoft.com/office/powerpoint/2010/main" val="2528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P spid="18" grpId="0"/>
      <p:bldP spid="19"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2250A8-30FD-FDCD-EC73-CA02C74CD169}"/>
              </a:ext>
            </a:extLst>
          </p:cNvPr>
          <p:cNvSpPr>
            <a:spLocks noGrp="1"/>
          </p:cNvSpPr>
          <p:nvPr>
            <p:ph type="dt" sz="half" idx="10"/>
          </p:nvPr>
        </p:nvSpPr>
        <p:spPr/>
        <p:txBody>
          <a:bodyPr/>
          <a:lstStyle/>
          <a:p>
            <a:r>
              <a:rPr lang="en-US"/>
              <a:t>10/17/2018</a:t>
            </a:r>
          </a:p>
        </p:txBody>
      </p:sp>
      <p:sp>
        <p:nvSpPr>
          <p:cNvPr id="5" name="Slide Number Placeholder 4">
            <a:extLst>
              <a:ext uri="{FF2B5EF4-FFF2-40B4-BE49-F238E27FC236}">
                <a16:creationId xmlns:a16="http://schemas.microsoft.com/office/drawing/2014/main" id="{A3A392D7-FB29-B48A-2173-560D21FF4AD6}"/>
              </a:ext>
            </a:extLst>
          </p:cNvPr>
          <p:cNvSpPr>
            <a:spLocks noGrp="1"/>
          </p:cNvSpPr>
          <p:nvPr>
            <p:ph type="sldNum" sz="quarter" idx="12"/>
          </p:nvPr>
        </p:nvSpPr>
        <p:spPr/>
        <p:txBody>
          <a:bodyPr/>
          <a:lstStyle/>
          <a:p>
            <a:fld id="{8C5A40D2-BF58-465D-8282-B59BC9A150F5}" type="slidenum">
              <a:rPr lang="en-US" smtClean="0"/>
              <a:t>12</a:t>
            </a:fld>
            <a:endParaRPr lang="en-US"/>
          </a:p>
        </p:txBody>
      </p:sp>
      <p:sp>
        <p:nvSpPr>
          <p:cNvPr id="6" name="Title 1">
            <a:extLst>
              <a:ext uri="{FF2B5EF4-FFF2-40B4-BE49-F238E27FC236}">
                <a16:creationId xmlns:a16="http://schemas.microsoft.com/office/drawing/2014/main" id="{D213B7A5-7F55-AC36-1258-3752198540B0}"/>
              </a:ext>
            </a:extLst>
          </p:cNvPr>
          <p:cNvSpPr>
            <a:spLocks noGrp="1"/>
          </p:cNvSpPr>
          <p:nvPr>
            <p:ph type="title"/>
          </p:nvPr>
        </p:nvSpPr>
        <p:spPr>
          <a:xfrm>
            <a:off x="726393" y="803305"/>
            <a:ext cx="7665578" cy="766188"/>
          </a:xfrm>
        </p:spPr>
        <p:txBody>
          <a:bodyPr/>
          <a:lstStyle/>
          <a:p>
            <a:r>
              <a:rPr lang="en-US" dirty="0"/>
              <a:t>Activity 2: Making Slime</a:t>
            </a:r>
          </a:p>
        </p:txBody>
      </p:sp>
      <p:grpSp>
        <p:nvGrpSpPr>
          <p:cNvPr id="31" name="Group 30">
            <a:extLst>
              <a:ext uri="{FF2B5EF4-FFF2-40B4-BE49-F238E27FC236}">
                <a16:creationId xmlns:a16="http://schemas.microsoft.com/office/drawing/2014/main" id="{998F5B9C-3410-A26E-A434-B0EF90F929DF}"/>
              </a:ext>
            </a:extLst>
          </p:cNvPr>
          <p:cNvGrpSpPr/>
          <p:nvPr/>
        </p:nvGrpSpPr>
        <p:grpSpPr>
          <a:xfrm>
            <a:off x="648391" y="1533056"/>
            <a:ext cx="2616772" cy="3897277"/>
            <a:chOff x="648391" y="1533056"/>
            <a:chExt cx="2616772" cy="3897277"/>
          </a:xfrm>
        </p:grpSpPr>
        <p:sp>
          <p:nvSpPr>
            <p:cNvPr id="8" name="TextBox 7">
              <a:extLst>
                <a:ext uri="{FF2B5EF4-FFF2-40B4-BE49-F238E27FC236}">
                  <a16:creationId xmlns:a16="http://schemas.microsoft.com/office/drawing/2014/main" id="{ADC1F97E-36DC-F893-0BBB-7FF22B5F6347}"/>
                </a:ext>
              </a:extLst>
            </p:cNvPr>
            <p:cNvSpPr txBox="1"/>
            <p:nvPr/>
          </p:nvSpPr>
          <p:spPr>
            <a:xfrm>
              <a:off x="648391" y="2081669"/>
              <a:ext cx="2616772" cy="1015663"/>
            </a:xfrm>
            <a:prstGeom prst="rect">
              <a:avLst/>
            </a:prstGeom>
            <a:noFill/>
          </p:spPr>
          <p:txBody>
            <a:bodyPr wrap="square">
              <a:spAutoFit/>
            </a:bodyPr>
            <a:lstStyle/>
            <a:p>
              <a:pPr algn="ctr"/>
              <a:r>
                <a:rPr lang="en-US" sz="2000" b="1" dirty="0"/>
                <a:t>1 teaspoon of Borax</a:t>
              </a:r>
            </a:p>
            <a:p>
              <a:pPr algn="ctr"/>
              <a:r>
                <a:rPr lang="en-US" sz="2000" b="1" dirty="0"/>
                <a:t>+</a:t>
              </a:r>
            </a:p>
            <a:p>
              <a:pPr algn="ctr"/>
              <a:r>
                <a:rPr lang="en-US" sz="2000" b="1" dirty="0"/>
                <a:t>1 cup of warm water </a:t>
              </a:r>
              <a:endParaRPr lang="en-US" sz="2000" dirty="0"/>
            </a:p>
          </p:txBody>
        </p:sp>
        <p:sp>
          <p:nvSpPr>
            <p:cNvPr id="11" name="TextBox 10">
              <a:extLst>
                <a:ext uri="{FF2B5EF4-FFF2-40B4-BE49-F238E27FC236}">
                  <a16:creationId xmlns:a16="http://schemas.microsoft.com/office/drawing/2014/main" id="{51E31209-B89C-F4CA-45AB-9F7D06C3A7E3}"/>
                </a:ext>
              </a:extLst>
            </p:cNvPr>
            <p:cNvSpPr txBox="1"/>
            <p:nvPr/>
          </p:nvSpPr>
          <p:spPr>
            <a:xfrm>
              <a:off x="1308296" y="5061001"/>
              <a:ext cx="1212442" cy="369332"/>
            </a:xfrm>
            <a:prstGeom prst="rect">
              <a:avLst/>
            </a:prstGeom>
            <a:noFill/>
          </p:spPr>
          <p:txBody>
            <a:bodyPr wrap="square" rtlCol="0">
              <a:spAutoFit/>
            </a:bodyPr>
            <a:lstStyle/>
            <a:p>
              <a:r>
                <a:rPr lang="en-US" b="1" dirty="0"/>
                <a:t>Cup 1  </a:t>
              </a:r>
            </a:p>
          </p:txBody>
        </p:sp>
        <p:pic>
          <p:nvPicPr>
            <p:cNvPr id="14" name="Picture 6" descr="Clear Plastic Cup">
              <a:extLst>
                <a:ext uri="{FF2B5EF4-FFF2-40B4-BE49-F238E27FC236}">
                  <a16:creationId xmlns:a16="http://schemas.microsoft.com/office/drawing/2014/main" id="{4492C9D4-B2A7-CCB8-60AD-0D48C91415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74" t="29055" r="14975" b="3880"/>
            <a:stretch/>
          </p:blipFill>
          <p:spPr bwMode="auto">
            <a:xfrm>
              <a:off x="1091822" y="3702295"/>
              <a:ext cx="1361912" cy="1307592"/>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EED3171C-1D9C-D529-6A6C-4912F9009BC6}"/>
                </a:ext>
              </a:extLst>
            </p:cNvPr>
            <p:cNvSpPr/>
            <p:nvPr/>
          </p:nvSpPr>
          <p:spPr>
            <a:xfrm rot="5400000">
              <a:off x="1474594" y="3202680"/>
              <a:ext cx="485850" cy="393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EBB5814-51B2-A024-1C01-5A065443205F}"/>
                </a:ext>
              </a:extLst>
            </p:cNvPr>
            <p:cNvSpPr txBox="1"/>
            <p:nvPr/>
          </p:nvSpPr>
          <p:spPr>
            <a:xfrm>
              <a:off x="1091822" y="1533056"/>
              <a:ext cx="2173341" cy="369332"/>
            </a:xfrm>
            <a:prstGeom prst="rect">
              <a:avLst/>
            </a:prstGeom>
            <a:noFill/>
          </p:spPr>
          <p:txBody>
            <a:bodyPr wrap="square" rtlCol="0">
              <a:spAutoFit/>
            </a:bodyPr>
            <a:lstStyle/>
            <a:p>
              <a:r>
                <a:rPr lang="en-US" b="1" dirty="0">
                  <a:solidFill>
                    <a:schemeClr val="accent4">
                      <a:lumMod val="50000"/>
                    </a:schemeClr>
                  </a:solidFill>
                </a:rPr>
                <a:t>Step 1 </a:t>
              </a:r>
            </a:p>
          </p:txBody>
        </p:sp>
      </p:grpSp>
      <p:grpSp>
        <p:nvGrpSpPr>
          <p:cNvPr id="37" name="Group 36">
            <a:extLst>
              <a:ext uri="{FF2B5EF4-FFF2-40B4-BE49-F238E27FC236}">
                <a16:creationId xmlns:a16="http://schemas.microsoft.com/office/drawing/2014/main" id="{6D94B146-D543-3266-5D73-61480D40D976}"/>
              </a:ext>
            </a:extLst>
          </p:cNvPr>
          <p:cNvGrpSpPr/>
          <p:nvPr/>
        </p:nvGrpSpPr>
        <p:grpSpPr>
          <a:xfrm>
            <a:off x="5916684" y="1533056"/>
            <a:ext cx="3025864" cy="4012165"/>
            <a:chOff x="5916684" y="1533056"/>
            <a:chExt cx="3025864" cy="4012165"/>
          </a:xfrm>
        </p:grpSpPr>
        <p:sp>
          <p:nvSpPr>
            <p:cNvPr id="12" name="TextBox 11">
              <a:extLst>
                <a:ext uri="{FF2B5EF4-FFF2-40B4-BE49-F238E27FC236}">
                  <a16:creationId xmlns:a16="http://schemas.microsoft.com/office/drawing/2014/main" id="{BED41F1A-64E4-8E8D-C52C-A0C74CAF89DE}"/>
                </a:ext>
              </a:extLst>
            </p:cNvPr>
            <p:cNvSpPr txBox="1"/>
            <p:nvPr/>
          </p:nvSpPr>
          <p:spPr>
            <a:xfrm>
              <a:off x="6473504" y="5061001"/>
              <a:ext cx="994078" cy="369332"/>
            </a:xfrm>
            <a:prstGeom prst="rect">
              <a:avLst/>
            </a:prstGeom>
            <a:noFill/>
          </p:spPr>
          <p:txBody>
            <a:bodyPr wrap="square" rtlCol="0">
              <a:spAutoFit/>
            </a:bodyPr>
            <a:lstStyle/>
            <a:p>
              <a:r>
                <a:rPr lang="en-US" b="1" dirty="0"/>
                <a:t>Cup 2  </a:t>
              </a:r>
            </a:p>
          </p:txBody>
        </p:sp>
        <p:cxnSp>
          <p:nvCxnSpPr>
            <p:cNvPr id="21" name="Straight Connector 20">
              <a:extLst>
                <a:ext uri="{FF2B5EF4-FFF2-40B4-BE49-F238E27FC236}">
                  <a16:creationId xmlns:a16="http://schemas.microsoft.com/office/drawing/2014/main" id="{BD37D40F-0A20-9A35-6CA4-1CC5C732E6AB}"/>
                </a:ext>
              </a:extLst>
            </p:cNvPr>
            <p:cNvCxnSpPr/>
            <p:nvPr/>
          </p:nvCxnSpPr>
          <p:spPr>
            <a:xfrm>
              <a:off x="5916684" y="1859369"/>
              <a:ext cx="0" cy="368585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6" descr="Clear Plastic Cup">
              <a:extLst>
                <a:ext uri="{FF2B5EF4-FFF2-40B4-BE49-F238E27FC236}">
                  <a16:creationId xmlns:a16="http://schemas.microsoft.com/office/drawing/2014/main" id="{6B2901F2-69FA-4441-5F3C-C11BAECBE5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74" t="29055" r="14975" b="3880"/>
            <a:stretch/>
          </p:blipFill>
          <p:spPr bwMode="auto">
            <a:xfrm>
              <a:off x="6141955" y="3643416"/>
              <a:ext cx="136191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lear Plastic Cup">
              <a:extLst>
                <a:ext uri="{FF2B5EF4-FFF2-40B4-BE49-F238E27FC236}">
                  <a16:creationId xmlns:a16="http://schemas.microsoft.com/office/drawing/2014/main" id="{113B81F1-1FE0-F5A3-5166-E15E2EBB41E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74" t="29055" r="14975" b="3880"/>
            <a:stretch/>
          </p:blipFill>
          <p:spPr bwMode="auto">
            <a:xfrm rot="16887618">
              <a:off x="6879636" y="2323508"/>
              <a:ext cx="1361912" cy="13075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5988892-F907-3E19-93FD-B6078D49D224}"/>
                </a:ext>
              </a:extLst>
            </p:cNvPr>
            <p:cNvSpPr txBox="1"/>
            <p:nvPr/>
          </p:nvSpPr>
          <p:spPr>
            <a:xfrm>
              <a:off x="7124210" y="2922839"/>
              <a:ext cx="1212442" cy="369332"/>
            </a:xfrm>
            <a:prstGeom prst="rect">
              <a:avLst/>
            </a:prstGeom>
            <a:noFill/>
          </p:spPr>
          <p:txBody>
            <a:bodyPr wrap="square" rtlCol="0">
              <a:spAutoFit/>
            </a:bodyPr>
            <a:lstStyle/>
            <a:p>
              <a:r>
                <a:rPr lang="en-US" b="1" dirty="0"/>
                <a:t>Cup 1  </a:t>
              </a:r>
            </a:p>
          </p:txBody>
        </p:sp>
        <p:pic>
          <p:nvPicPr>
            <p:cNvPr id="26" name="Picture 4" descr="Wood Craft Sticks | Hobby Lobby | 170480">
              <a:extLst>
                <a:ext uri="{FF2B5EF4-FFF2-40B4-BE49-F238E27FC236}">
                  <a16:creationId xmlns:a16="http://schemas.microsoft.com/office/drawing/2014/main" id="{7E03FE22-66F1-D766-D7D6-856AB1428B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531" r="38047"/>
            <a:stretch/>
          </p:blipFill>
          <p:spPr bwMode="auto">
            <a:xfrm rot="21213674">
              <a:off x="6527111" y="2422785"/>
              <a:ext cx="253969" cy="1307592"/>
            </a:xfrm>
            <a:prstGeom prst="rect">
              <a:avLst/>
            </a:prstGeom>
            <a:noFill/>
            <a:extLst>
              <a:ext uri="{909E8E84-426E-40DD-AFC4-6F175D3DCCD1}">
                <a14:hiddenFill xmlns:a14="http://schemas.microsoft.com/office/drawing/2010/main">
                  <a:solidFill>
                    <a:srgbClr val="FFFFFF"/>
                  </a:solidFill>
                </a14:hiddenFill>
              </a:ext>
            </a:extLst>
          </p:spPr>
        </p:pic>
        <p:sp>
          <p:nvSpPr>
            <p:cNvPr id="27" name="Arrow: Curved Right 26">
              <a:extLst>
                <a:ext uri="{FF2B5EF4-FFF2-40B4-BE49-F238E27FC236}">
                  <a16:creationId xmlns:a16="http://schemas.microsoft.com/office/drawing/2014/main" id="{DE4EABAB-050B-192C-E7E2-ABC38BD582DE}"/>
                </a:ext>
              </a:extLst>
            </p:cNvPr>
            <p:cNvSpPr/>
            <p:nvPr/>
          </p:nvSpPr>
          <p:spPr>
            <a:xfrm>
              <a:off x="6163734" y="2235283"/>
              <a:ext cx="639188" cy="8003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0347EE-832B-114F-5319-B9B0A5876D36}"/>
                </a:ext>
              </a:extLst>
            </p:cNvPr>
            <p:cNvSpPr txBox="1"/>
            <p:nvPr/>
          </p:nvSpPr>
          <p:spPr>
            <a:xfrm>
              <a:off x="6769207" y="1533056"/>
              <a:ext cx="2173341" cy="369332"/>
            </a:xfrm>
            <a:prstGeom prst="rect">
              <a:avLst/>
            </a:prstGeom>
            <a:noFill/>
          </p:spPr>
          <p:txBody>
            <a:bodyPr wrap="square" rtlCol="0">
              <a:spAutoFit/>
            </a:bodyPr>
            <a:lstStyle/>
            <a:p>
              <a:r>
                <a:rPr lang="en-US" b="1" dirty="0">
                  <a:solidFill>
                    <a:schemeClr val="accent4">
                      <a:lumMod val="50000"/>
                    </a:schemeClr>
                  </a:solidFill>
                </a:rPr>
                <a:t>Step 3 </a:t>
              </a:r>
            </a:p>
          </p:txBody>
        </p:sp>
      </p:grpSp>
      <p:grpSp>
        <p:nvGrpSpPr>
          <p:cNvPr id="36" name="Group 35">
            <a:extLst>
              <a:ext uri="{FF2B5EF4-FFF2-40B4-BE49-F238E27FC236}">
                <a16:creationId xmlns:a16="http://schemas.microsoft.com/office/drawing/2014/main" id="{31F73449-FCFD-6DE7-03F6-4D44AD451689}"/>
              </a:ext>
            </a:extLst>
          </p:cNvPr>
          <p:cNvGrpSpPr/>
          <p:nvPr/>
        </p:nvGrpSpPr>
        <p:grpSpPr>
          <a:xfrm>
            <a:off x="3280031" y="1533056"/>
            <a:ext cx="3209647" cy="3897277"/>
            <a:chOff x="3280031" y="1533056"/>
            <a:chExt cx="3209647" cy="3897277"/>
          </a:xfrm>
        </p:grpSpPr>
        <p:pic>
          <p:nvPicPr>
            <p:cNvPr id="18" name="Picture 6" descr="Clear Plastic Cup">
              <a:extLst>
                <a:ext uri="{FF2B5EF4-FFF2-40B4-BE49-F238E27FC236}">
                  <a16:creationId xmlns:a16="http://schemas.microsoft.com/office/drawing/2014/main" id="{A575F048-8A7F-DC85-47BD-CC7F000CB5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74" t="29055" r="14975" b="3880"/>
            <a:stretch/>
          </p:blipFill>
          <p:spPr bwMode="auto">
            <a:xfrm>
              <a:off x="3998574" y="3538912"/>
              <a:ext cx="1361912" cy="1307592"/>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Right 18">
              <a:extLst>
                <a:ext uri="{FF2B5EF4-FFF2-40B4-BE49-F238E27FC236}">
                  <a16:creationId xmlns:a16="http://schemas.microsoft.com/office/drawing/2014/main" id="{B86CA943-9F08-CDED-F34D-F9D9E10DA731}"/>
                </a:ext>
              </a:extLst>
            </p:cNvPr>
            <p:cNvSpPr/>
            <p:nvPr/>
          </p:nvSpPr>
          <p:spPr>
            <a:xfrm rot="5400000">
              <a:off x="4436605" y="3202680"/>
              <a:ext cx="485850" cy="393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478EC8-AE0F-5840-4078-2FF7494AF6E5}"/>
                </a:ext>
              </a:extLst>
            </p:cNvPr>
            <p:cNvSpPr txBox="1"/>
            <p:nvPr/>
          </p:nvSpPr>
          <p:spPr>
            <a:xfrm>
              <a:off x="4277877" y="5061001"/>
              <a:ext cx="994078" cy="369332"/>
            </a:xfrm>
            <a:prstGeom prst="rect">
              <a:avLst/>
            </a:prstGeom>
            <a:noFill/>
          </p:spPr>
          <p:txBody>
            <a:bodyPr wrap="square" rtlCol="0">
              <a:spAutoFit/>
            </a:bodyPr>
            <a:lstStyle/>
            <a:p>
              <a:r>
                <a:rPr lang="en-US" b="1" dirty="0"/>
                <a:t>Cup 2  </a:t>
              </a:r>
            </a:p>
          </p:txBody>
        </p:sp>
        <p:sp>
          <p:nvSpPr>
            <p:cNvPr id="29" name="TextBox 28">
              <a:extLst>
                <a:ext uri="{FF2B5EF4-FFF2-40B4-BE49-F238E27FC236}">
                  <a16:creationId xmlns:a16="http://schemas.microsoft.com/office/drawing/2014/main" id="{42E1E70F-BBCB-9FB1-A41A-10BD1CBD5BED}"/>
                </a:ext>
              </a:extLst>
            </p:cNvPr>
            <p:cNvSpPr txBox="1"/>
            <p:nvPr/>
          </p:nvSpPr>
          <p:spPr>
            <a:xfrm>
              <a:off x="4316337" y="1533056"/>
              <a:ext cx="2173341" cy="369332"/>
            </a:xfrm>
            <a:prstGeom prst="rect">
              <a:avLst/>
            </a:prstGeom>
            <a:noFill/>
          </p:spPr>
          <p:txBody>
            <a:bodyPr wrap="square" rtlCol="0">
              <a:spAutoFit/>
            </a:bodyPr>
            <a:lstStyle/>
            <a:p>
              <a:r>
                <a:rPr lang="en-US" b="1" dirty="0">
                  <a:solidFill>
                    <a:schemeClr val="accent4">
                      <a:lumMod val="50000"/>
                    </a:schemeClr>
                  </a:solidFill>
                </a:rPr>
                <a:t>Step 2 </a:t>
              </a:r>
            </a:p>
          </p:txBody>
        </p:sp>
        <p:sp>
          <p:nvSpPr>
            <p:cNvPr id="32" name="TextBox 31">
              <a:extLst>
                <a:ext uri="{FF2B5EF4-FFF2-40B4-BE49-F238E27FC236}">
                  <a16:creationId xmlns:a16="http://schemas.microsoft.com/office/drawing/2014/main" id="{883EDAA4-8D97-F091-C501-CDC7FA9E5D06}"/>
                </a:ext>
              </a:extLst>
            </p:cNvPr>
            <p:cNvSpPr txBox="1"/>
            <p:nvPr/>
          </p:nvSpPr>
          <p:spPr>
            <a:xfrm>
              <a:off x="3280031" y="2060918"/>
              <a:ext cx="2727384" cy="1015663"/>
            </a:xfrm>
            <a:prstGeom prst="rect">
              <a:avLst/>
            </a:prstGeom>
            <a:noFill/>
          </p:spPr>
          <p:txBody>
            <a:bodyPr wrap="square">
              <a:spAutoFit/>
            </a:bodyPr>
            <a:lstStyle/>
            <a:p>
              <a:pPr algn="ctr"/>
              <a:r>
                <a:rPr lang="en-US" sz="2000" dirty="0"/>
                <a:t> </a:t>
              </a:r>
              <a:r>
                <a:rPr lang="en-US" sz="2000" b="1" dirty="0"/>
                <a:t>4 ounces of glue </a:t>
              </a:r>
            </a:p>
            <a:p>
              <a:pPr algn="ctr"/>
              <a:r>
                <a:rPr lang="en-US" sz="2000" b="1" dirty="0"/>
                <a:t>+ </a:t>
              </a:r>
            </a:p>
            <a:p>
              <a:pPr algn="ctr"/>
              <a:r>
                <a:rPr lang="en-US" sz="2000" b="1" dirty="0"/>
                <a:t>a drop of food coloring</a:t>
              </a:r>
              <a:endParaRPr lang="en-US" sz="2000" dirty="0"/>
            </a:p>
          </p:txBody>
        </p:sp>
        <p:pic>
          <p:nvPicPr>
            <p:cNvPr id="33" name="Picture 6" descr="Clear Plastic Cup">
              <a:extLst>
                <a:ext uri="{FF2B5EF4-FFF2-40B4-BE49-F238E27FC236}">
                  <a16:creationId xmlns:a16="http://schemas.microsoft.com/office/drawing/2014/main" id="{1E9D58D4-6156-802F-35A4-68821B2D5D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74" t="29055" r="14975" b="3880"/>
            <a:stretch/>
          </p:blipFill>
          <p:spPr bwMode="auto">
            <a:xfrm>
              <a:off x="3994933" y="3538912"/>
              <a:ext cx="1361912" cy="1307592"/>
            </a:xfrm>
            <a:prstGeom prst="rect">
              <a:avLst/>
            </a:prstGeom>
            <a:noFill/>
            <a:extLst>
              <a:ext uri="{909E8E84-426E-40DD-AFC4-6F175D3DCCD1}">
                <a14:hiddenFill xmlns:a14="http://schemas.microsoft.com/office/drawing/2010/main">
                  <a:solidFill>
                    <a:srgbClr val="FFFFFF"/>
                  </a:solidFill>
                </a14:hiddenFill>
              </a:ext>
            </a:extLst>
          </p:spPr>
        </p:pic>
        <p:sp>
          <p:nvSpPr>
            <p:cNvPr id="34" name="Arrow: Right 33">
              <a:extLst>
                <a:ext uri="{FF2B5EF4-FFF2-40B4-BE49-F238E27FC236}">
                  <a16:creationId xmlns:a16="http://schemas.microsoft.com/office/drawing/2014/main" id="{FE1FB0E8-154B-EC64-A3CC-5C6DB7BC1F27}"/>
                </a:ext>
              </a:extLst>
            </p:cNvPr>
            <p:cNvSpPr/>
            <p:nvPr/>
          </p:nvSpPr>
          <p:spPr>
            <a:xfrm rot="5400000">
              <a:off x="4432964" y="3202680"/>
              <a:ext cx="485850" cy="393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449C88A-1959-B167-40C7-7388F037AB93}"/>
                </a:ext>
              </a:extLst>
            </p:cNvPr>
            <p:cNvSpPr txBox="1"/>
            <p:nvPr/>
          </p:nvSpPr>
          <p:spPr>
            <a:xfrm>
              <a:off x="4274236" y="5061001"/>
              <a:ext cx="994078" cy="369332"/>
            </a:xfrm>
            <a:prstGeom prst="rect">
              <a:avLst/>
            </a:prstGeom>
            <a:noFill/>
          </p:spPr>
          <p:txBody>
            <a:bodyPr wrap="square" rtlCol="0">
              <a:spAutoFit/>
            </a:bodyPr>
            <a:lstStyle/>
            <a:p>
              <a:r>
                <a:rPr lang="en-US" b="1" dirty="0"/>
                <a:t>Cup 2  </a:t>
              </a:r>
            </a:p>
          </p:txBody>
        </p:sp>
      </p:grpSp>
    </p:spTree>
    <p:extLst>
      <p:ext uri="{BB962C8B-B14F-4D97-AF65-F5344CB8AC3E}">
        <p14:creationId xmlns:p14="http://schemas.microsoft.com/office/powerpoint/2010/main" val="33670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2250A8-30FD-FDCD-EC73-CA02C74CD169}"/>
              </a:ext>
            </a:extLst>
          </p:cNvPr>
          <p:cNvSpPr>
            <a:spLocks noGrp="1"/>
          </p:cNvSpPr>
          <p:nvPr>
            <p:ph type="dt" sz="half" idx="10"/>
          </p:nvPr>
        </p:nvSpPr>
        <p:spPr/>
        <p:txBody>
          <a:bodyPr/>
          <a:lstStyle/>
          <a:p>
            <a:r>
              <a:rPr lang="en-US"/>
              <a:t>10/17/2018</a:t>
            </a:r>
          </a:p>
        </p:txBody>
      </p:sp>
      <p:sp>
        <p:nvSpPr>
          <p:cNvPr id="5" name="Slide Number Placeholder 4">
            <a:extLst>
              <a:ext uri="{FF2B5EF4-FFF2-40B4-BE49-F238E27FC236}">
                <a16:creationId xmlns:a16="http://schemas.microsoft.com/office/drawing/2014/main" id="{A3A392D7-FB29-B48A-2173-560D21FF4AD6}"/>
              </a:ext>
            </a:extLst>
          </p:cNvPr>
          <p:cNvSpPr>
            <a:spLocks noGrp="1"/>
          </p:cNvSpPr>
          <p:nvPr>
            <p:ph type="sldNum" sz="quarter" idx="12"/>
          </p:nvPr>
        </p:nvSpPr>
        <p:spPr/>
        <p:txBody>
          <a:bodyPr/>
          <a:lstStyle/>
          <a:p>
            <a:fld id="{8C5A40D2-BF58-465D-8282-B59BC9A150F5}" type="slidenum">
              <a:rPr lang="en-US" smtClean="0"/>
              <a:t>13</a:t>
            </a:fld>
            <a:endParaRPr lang="en-US"/>
          </a:p>
        </p:txBody>
      </p:sp>
      <p:sp>
        <p:nvSpPr>
          <p:cNvPr id="6" name="Title 1">
            <a:extLst>
              <a:ext uri="{FF2B5EF4-FFF2-40B4-BE49-F238E27FC236}">
                <a16:creationId xmlns:a16="http://schemas.microsoft.com/office/drawing/2014/main" id="{D213B7A5-7F55-AC36-1258-3752198540B0}"/>
              </a:ext>
            </a:extLst>
          </p:cNvPr>
          <p:cNvSpPr>
            <a:spLocks noGrp="1"/>
          </p:cNvSpPr>
          <p:nvPr>
            <p:ph type="title"/>
          </p:nvPr>
        </p:nvSpPr>
        <p:spPr>
          <a:xfrm>
            <a:off x="726393" y="803305"/>
            <a:ext cx="7665578" cy="766188"/>
          </a:xfrm>
        </p:spPr>
        <p:txBody>
          <a:bodyPr/>
          <a:lstStyle/>
          <a:p>
            <a:r>
              <a:rPr lang="en-US" dirty="0"/>
              <a:t>Activity 2: Making Slime</a:t>
            </a:r>
          </a:p>
        </p:txBody>
      </p:sp>
      <p:pic>
        <p:nvPicPr>
          <p:cNvPr id="2050" name="Picture 2" descr="The Best DIY Glitter Slime Recipe - Must-Have Ingredients to Make Slime">
            <a:extLst>
              <a:ext uri="{FF2B5EF4-FFF2-40B4-BE49-F238E27FC236}">
                <a16:creationId xmlns:a16="http://schemas.microsoft.com/office/drawing/2014/main" id="{947E2F19-0536-70BD-0AB4-D576311B69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5"/>
          <a:stretch/>
        </p:blipFill>
        <p:spPr bwMode="auto">
          <a:xfrm>
            <a:off x="903120" y="1439390"/>
            <a:ext cx="7337760" cy="462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9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84FF-0024-5C3C-9BA8-EAB912F39296}"/>
              </a:ext>
            </a:extLst>
          </p:cNvPr>
          <p:cNvSpPr>
            <a:spLocks noGrp="1"/>
          </p:cNvSpPr>
          <p:nvPr>
            <p:ph type="title"/>
          </p:nvPr>
        </p:nvSpPr>
        <p:spPr>
          <a:xfrm>
            <a:off x="677520" y="736991"/>
            <a:ext cx="7788957" cy="887384"/>
          </a:xfrm>
        </p:spPr>
        <p:txBody>
          <a:bodyPr>
            <a:noAutofit/>
          </a:bodyPr>
          <a:lstStyle/>
          <a:p>
            <a:r>
              <a:rPr lang="en-US" dirty="0"/>
              <a:t>Activity 3: Making Polymer Bouncy Balls</a:t>
            </a:r>
          </a:p>
        </p:txBody>
      </p:sp>
      <p:sp>
        <p:nvSpPr>
          <p:cNvPr id="5" name="Slide Number Placeholder 4">
            <a:extLst>
              <a:ext uri="{FF2B5EF4-FFF2-40B4-BE49-F238E27FC236}">
                <a16:creationId xmlns:a16="http://schemas.microsoft.com/office/drawing/2014/main" id="{1B308AB2-DA05-4A47-D2B5-79F715DE43C7}"/>
              </a:ext>
            </a:extLst>
          </p:cNvPr>
          <p:cNvSpPr>
            <a:spLocks noGrp="1"/>
          </p:cNvSpPr>
          <p:nvPr>
            <p:ph type="sldNum" sz="quarter" idx="12"/>
          </p:nvPr>
        </p:nvSpPr>
        <p:spPr/>
        <p:txBody>
          <a:bodyPr/>
          <a:lstStyle/>
          <a:p>
            <a:fld id="{8C5A40D2-BF58-465D-8282-B59BC9A150F5}" type="slidenum">
              <a:rPr lang="en-US" smtClean="0"/>
              <a:t>14</a:t>
            </a:fld>
            <a:endParaRPr lang="en-US"/>
          </a:p>
        </p:txBody>
      </p:sp>
      <p:pic>
        <p:nvPicPr>
          <p:cNvPr id="4" name="Picture 6" descr="Clear Plastic Cup">
            <a:extLst>
              <a:ext uri="{FF2B5EF4-FFF2-40B4-BE49-F238E27FC236}">
                <a16:creationId xmlns:a16="http://schemas.microsoft.com/office/drawing/2014/main" id="{7BD1F394-20B2-4C25-9B56-AFA5DDCE6B8D}"/>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5174" t="29055" r="14975" b="3880"/>
          <a:stretch/>
        </p:blipFill>
        <p:spPr bwMode="auto">
          <a:xfrm>
            <a:off x="1052216" y="3619252"/>
            <a:ext cx="1325302" cy="12724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2175F5-4725-C5F0-5977-D2E551C23736}"/>
              </a:ext>
            </a:extLst>
          </p:cNvPr>
          <p:cNvSpPr txBox="1"/>
          <p:nvPr/>
        </p:nvSpPr>
        <p:spPr>
          <a:xfrm>
            <a:off x="347116" y="1851717"/>
            <a:ext cx="2831911" cy="1477328"/>
          </a:xfrm>
          <a:prstGeom prst="rect">
            <a:avLst/>
          </a:prstGeom>
          <a:noFill/>
        </p:spPr>
        <p:txBody>
          <a:bodyPr wrap="square">
            <a:spAutoFit/>
          </a:bodyPr>
          <a:lstStyle/>
          <a:p>
            <a:pPr algn="ctr"/>
            <a:r>
              <a:rPr lang="en-US" dirty="0">
                <a:solidFill>
                  <a:schemeClr val="tx2"/>
                </a:solidFill>
              </a:rPr>
              <a:t>3 tablespoon of glue</a:t>
            </a:r>
          </a:p>
          <a:p>
            <a:pPr algn="ctr"/>
            <a:r>
              <a:rPr lang="en-US" dirty="0">
                <a:solidFill>
                  <a:schemeClr val="tx2"/>
                </a:solidFill>
              </a:rPr>
              <a:t>+</a:t>
            </a:r>
          </a:p>
          <a:p>
            <a:pPr algn="ctr"/>
            <a:r>
              <a:rPr lang="en-US" dirty="0">
                <a:solidFill>
                  <a:schemeClr val="tx2"/>
                </a:solidFill>
              </a:rPr>
              <a:t>1 teaspoon of water</a:t>
            </a:r>
          </a:p>
          <a:p>
            <a:pPr algn="ctr"/>
            <a:r>
              <a:rPr lang="en-US" dirty="0">
                <a:solidFill>
                  <a:schemeClr val="tx2"/>
                </a:solidFill>
              </a:rPr>
              <a:t>+</a:t>
            </a:r>
          </a:p>
          <a:p>
            <a:pPr algn="ctr"/>
            <a:r>
              <a:rPr lang="en-US" dirty="0">
                <a:solidFill>
                  <a:schemeClr val="tx2"/>
                </a:solidFill>
              </a:rPr>
              <a:t>1 tablespoon of borax  </a:t>
            </a:r>
          </a:p>
        </p:txBody>
      </p:sp>
      <p:sp>
        <p:nvSpPr>
          <p:cNvPr id="7" name="TextBox 6">
            <a:extLst>
              <a:ext uri="{FF2B5EF4-FFF2-40B4-BE49-F238E27FC236}">
                <a16:creationId xmlns:a16="http://schemas.microsoft.com/office/drawing/2014/main" id="{E50A5ED1-2C1A-FBFF-403C-DBF7EAABD10C}"/>
              </a:ext>
            </a:extLst>
          </p:cNvPr>
          <p:cNvSpPr txBox="1"/>
          <p:nvPr/>
        </p:nvSpPr>
        <p:spPr>
          <a:xfrm>
            <a:off x="2991246" y="1562202"/>
            <a:ext cx="2709969" cy="2031325"/>
          </a:xfrm>
          <a:prstGeom prst="rect">
            <a:avLst/>
          </a:prstGeom>
          <a:noFill/>
        </p:spPr>
        <p:txBody>
          <a:bodyPr wrap="square">
            <a:spAutoFit/>
          </a:bodyPr>
          <a:lstStyle/>
          <a:p>
            <a:pPr algn="ctr"/>
            <a:r>
              <a:rPr lang="en-US" dirty="0">
                <a:solidFill>
                  <a:schemeClr val="tx2"/>
                </a:solidFill>
              </a:rPr>
              <a:t>3 tablespoon of glue</a:t>
            </a:r>
          </a:p>
          <a:p>
            <a:pPr algn="ctr"/>
            <a:r>
              <a:rPr lang="en-US" dirty="0">
                <a:solidFill>
                  <a:schemeClr val="tx2"/>
                </a:solidFill>
              </a:rPr>
              <a:t>+</a:t>
            </a:r>
          </a:p>
          <a:p>
            <a:pPr algn="ctr"/>
            <a:r>
              <a:rPr lang="en-US" dirty="0">
                <a:solidFill>
                  <a:schemeClr val="tx2"/>
                </a:solidFill>
              </a:rPr>
              <a:t>1 teaspoon of water</a:t>
            </a:r>
          </a:p>
          <a:p>
            <a:pPr algn="ctr"/>
            <a:r>
              <a:rPr lang="en-US" dirty="0">
                <a:solidFill>
                  <a:schemeClr val="tx2"/>
                </a:solidFill>
              </a:rPr>
              <a:t>+</a:t>
            </a:r>
          </a:p>
          <a:p>
            <a:pPr algn="ctr"/>
            <a:r>
              <a:rPr lang="en-US" dirty="0">
                <a:solidFill>
                  <a:schemeClr val="tx2"/>
                </a:solidFill>
              </a:rPr>
              <a:t>1 tablespoon of cornstarch</a:t>
            </a:r>
          </a:p>
          <a:p>
            <a:pPr algn="ctr"/>
            <a:r>
              <a:rPr lang="en-US" dirty="0">
                <a:solidFill>
                  <a:schemeClr val="tx2"/>
                </a:solidFill>
              </a:rPr>
              <a:t>+</a:t>
            </a:r>
          </a:p>
          <a:p>
            <a:pPr algn="ctr"/>
            <a:r>
              <a:rPr lang="en-US" dirty="0">
                <a:solidFill>
                  <a:schemeClr val="tx2"/>
                </a:solidFill>
              </a:rPr>
              <a:t>1  tablespoon of borax </a:t>
            </a:r>
          </a:p>
        </p:txBody>
      </p:sp>
      <p:pic>
        <p:nvPicPr>
          <p:cNvPr id="8" name="Picture 6" descr="Clear Plastic Cup">
            <a:extLst>
              <a:ext uri="{FF2B5EF4-FFF2-40B4-BE49-F238E27FC236}">
                <a16:creationId xmlns:a16="http://schemas.microsoft.com/office/drawing/2014/main" id="{9D25B8E8-81C5-0D35-0B27-A53D573775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4" t="29055" r="14975" b="3880"/>
          <a:stretch/>
        </p:blipFill>
        <p:spPr bwMode="auto">
          <a:xfrm>
            <a:off x="6526190" y="3619252"/>
            <a:ext cx="1325302" cy="1272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lear Plastic Cup">
            <a:extLst>
              <a:ext uri="{FF2B5EF4-FFF2-40B4-BE49-F238E27FC236}">
                <a16:creationId xmlns:a16="http://schemas.microsoft.com/office/drawing/2014/main" id="{1ADEBEAE-2C0F-1CEF-0666-84CDB2066D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4" t="29055" r="14975" b="3880"/>
          <a:stretch/>
        </p:blipFill>
        <p:spPr bwMode="auto">
          <a:xfrm>
            <a:off x="3755083" y="3619252"/>
            <a:ext cx="1325302" cy="12724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ubber bouncy ball dog toy (M)">
            <a:extLst>
              <a:ext uri="{FF2B5EF4-FFF2-40B4-BE49-F238E27FC236}">
                <a16:creationId xmlns:a16="http://schemas.microsoft.com/office/drawing/2014/main" id="{07BC739B-13EC-AE6A-C38A-EABFCD2539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063" t="32270" r="-1653" b="31348"/>
          <a:stretch/>
        </p:blipFill>
        <p:spPr bwMode="auto">
          <a:xfrm>
            <a:off x="6676315" y="4998522"/>
            <a:ext cx="1027034" cy="111241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5" name="Picture 2" descr="Rubber bouncy ball dog toy (M)">
            <a:extLst>
              <a:ext uri="{FF2B5EF4-FFF2-40B4-BE49-F238E27FC236}">
                <a16:creationId xmlns:a16="http://schemas.microsoft.com/office/drawing/2014/main" id="{48575F1A-892C-01D8-FE52-CE99B14B18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565" r="66410" b="30053"/>
          <a:stretch/>
        </p:blipFill>
        <p:spPr bwMode="auto">
          <a:xfrm>
            <a:off x="1207141" y="4998522"/>
            <a:ext cx="1027034" cy="111241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6" name="Picture 2" descr="Rubber bouncy ball dog toy (M)">
            <a:extLst>
              <a:ext uri="{FF2B5EF4-FFF2-40B4-BE49-F238E27FC236}">
                <a16:creationId xmlns:a16="http://schemas.microsoft.com/office/drawing/2014/main" id="{67900AEE-F2C0-3008-1E74-507878A69F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928" t="31809" r="32482" b="31809"/>
          <a:stretch/>
        </p:blipFill>
        <p:spPr bwMode="auto">
          <a:xfrm>
            <a:off x="3981421" y="4938256"/>
            <a:ext cx="1027034" cy="111241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431DAC8-DEB1-AD09-DCF9-45143CD5E5F0}"/>
              </a:ext>
            </a:extLst>
          </p:cNvPr>
          <p:cNvSpPr txBox="1"/>
          <p:nvPr/>
        </p:nvSpPr>
        <p:spPr>
          <a:xfrm>
            <a:off x="1535198" y="5263630"/>
            <a:ext cx="614149" cy="461665"/>
          </a:xfrm>
          <a:prstGeom prst="rect">
            <a:avLst/>
          </a:prstGeom>
          <a:noFill/>
        </p:spPr>
        <p:txBody>
          <a:bodyPr wrap="square" rtlCol="0">
            <a:spAutoFit/>
          </a:bodyPr>
          <a:lstStyle/>
          <a:p>
            <a:r>
              <a:rPr lang="en-US" sz="2400" b="1" dirty="0">
                <a:solidFill>
                  <a:schemeClr val="tx2"/>
                </a:solidFill>
              </a:rPr>
              <a:t>A</a:t>
            </a:r>
          </a:p>
        </p:txBody>
      </p:sp>
      <p:sp>
        <p:nvSpPr>
          <p:cNvPr id="12" name="TextBox 11">
            <a:extLst>
              <a:ext uri="{FF2B5EF4-FFF2-40B4-BE49-F238E27FC236}">
                <a16:creationId xmlns:a16="http://schemas.microsoft.com/office/drawing/2014/main" id="{4A8ED099-AD67-874B-3AFA-B3F81BDA6A4F}"/>
              </a:ext>
            </a:extLst>
          </p:cNvPr>
          <p:cNvSpPr txBox="1"/>
          <p:nvPr/>
        </p:nvSpPr>
        <p:spPr>
          <a:xfrm>
            <a:off x="4311817" y="5263630"/>
            <a:ext cx="614149" cy="461665"/>
          </a:xfrm>
          <a:prstGeom prst="rect">
            <a:avLst/>
          </a:prstGeom>
          <a:noFill/>
        </p:spPr>
        <p:txBody>
          <a:bodyPr wrap="square" rtlCol="0">
            <a:spAutoFit/>
          </a:bodyPr>
          <a:lstStyle/>
          <a:p>
            <a:r>
              <a:rPr lang="en-US" sz="2400" b="1" dirty="0">
                <a:solidFill>
                  <a:schemeClr val="tx2"/>
                </a:solidFill>
              </a:rPr>
              <a:t>B</a:t>
            </a:r>
          </a:p>
        </p:txBody>
      </p:sp>
      <p:sp>
        <p:nvSpPr>
          <p:cNvPr id="13" name="TextBox 12">
            <a:extLst>
              <a:ext uri="{FF2B5EF4-FFF2-40B4-BE49-F238E27FC236}">
                <a16:creationId xmlns:a16="http://schemas.microsoft.com/office/drawing/2014/main" id="{0D340566-3EC7-7813-AF5C-55730710297B}"/>
              </a:ext>
            </a:extLst>
          </p:cNvPr>
          <p:cNvSpPr txBox="1"/>
          <p:nvPr/>
        </p:nvSpPr>
        <p:spPr>
          <a:xfrm>
            <a:off x="6994653" y="5263630"/>
            <a:ext cx="614149" cy="461665"/>
          </a:xfrm>
          <a:prstGeom prst="rect">
            <a:avLst/>
          </a:prstGeom>
          <a:noFill/>
        </p:spPr>
        <p:txBody>
          <a:bodyPr wrap="square" rtlCol="0">
            <a:spAutoFit/>
          </a:bodyPr>
          <a:lstStyle/>
          <a:p>
            <a:r>
              <a:rPr lang="en-US" sz="2400" b="1" dirty="0">
                <a:solidFill>
                  <a:schemeClr val="tx2"/>
                </a:solidFill>
              </a:rPr>
              <a:t>C</a:t>
            </a:r>
          </a:p>
        </p:txBody>
      </p:sp>
      <p:sp>
        <p:nvSpPr>
          <p:cNvPr id="17" name="TextBox 16">
            <a:extLst>
              <a:ext uri="{FF2B5EF4-FFF2-40B4-BE49-F238E27FC236}">
                <a16:creationId xmlns:a16="http://schemas.microsoft.com/office/drawing/2014/main" id="{01C03079-4E38-5550-902A-F7471E7C6E41}"/>
              </a:ext>
            </a:extLst>
          </p:cNvPr>
          <p:cNvSpPr txBox="1"/>
          <p:nvPr/>
        </p:nvSpPr>
        <p:spPr>
          <a:xfrm>
            <a:off x="1233354" y="3912505"/>
            <a:ext cx="942206" cy="923330"/>
          </a:xfrm>
          <a:prstGeom prst="rect">
            <a:avLst/>
          </a:prstGeom>
          <a:noFill/>
        </p:spPr>
        <p:txBody>
          <a:bodyPr wrap="square" rtlCol="0">
            <a:spAutoFit/>
          </a:bodyPr>
          <a:lstStyle/>
          <a:p>
            <a:pPr algn="ctr"/>
            <a:r>
              <a:rPr lang="en-US" dirty="0">
                <a:solidFill>
                  <a:schemeClr val="tx2"/>
                </a:solidFill>
              </a:rPr>
              <a:t>1 </a:t>
            </a:r>
            <a:r>
              <a:rPr lang="en-US" altLang="zh-CN" dirty="0">
                <a:solidFill>
                  <a:schemeClr val="tx2"/>
                </a:solidFill>
              </a:rPr>
              <a:t>drop food coloring</a:t>
            </a:r>
            <a:endParaRPr lang="en-US" dirty="0">
              <a:solidFill>
                <a:schemeClr val="tx2"/>
              </a:solidFill>
            </a:endParaRPr>
          </a:p>
        </p:txBody>
      </p:sp>
      <p:sp>
        <p:nvSpPr>
          <p:cNvPr id="18" name="TextBox 17">
            <a:extLst>
              <a:ext uri="{FF2B5EF4-FFF2-40B4-BE49-F238E27FC236}">
                <a16:creationId xmlns:a16="http://schemas.microsoft.com/office/drawing/2014/main" id="{2573F501-FEAC-AAED-A5CD-B705ED060899}"/>
              </a:ext>
            </a:extLst>
          </p:cNvPr>
          <p:cNvSpPr txBox="1"/>
          <p:nvPr/>
        </p:nvSpPr>
        <p:spPr>
          <a:xfrm>
            <a:off x="3925614" y="3852239"/>
            <a:ext cx="942206" cy="923330"/>
          </a:xfrm>
          <a:prstGeom prst="rect">
            <a:avLst/>
          </a:prstGeom>
          <a:noFill/>
        </p:spPr>
        <p:txBody>
          <a:bodyPr wrap="square" rtlCol="0">
            <a:spAutoFit/>
          </a:bodyPr>
          <a:lstStyle/>
          <a:p>
            <a:pPr algn="ctr"/>
            <a:r>
              <a:rPr lang="en-US" dirty="0">
                <a:solidFill>
                  <a:schemeClr val="tx2"/>
                </a:solidFill>
              </a:rPr>
              <a:t>1 </a:t>
            </a:r>
            <a:r>
              <a:rPr lang="en-US" altLang="zh-CN" dirty="0">
                <a:solidFill>
                  <a:schemeClr val="tx2"/>
                </a:solidFill>
              </a:rPr>
              <a:t>drop food coloring</a:t>
            </a:r>
            <a:endParaRPr lang="en-US" dirty="0">
              <a:solidFill>
                <a:schemeClr val="tx2"/>
              </a:solidFill>
            </a:endParaRPr>
          </a:p>
        </p:txBody>
      </p:sp>
      <p:sp>
        <p:nvSpPr>
          <p:cNvPr id="19" name="TextBox 18">
            <a:extLst>
              <a:ext uri="{FF2B5EF4-FFF2-40B4-BE49-F238E27FC236}">
                <a16:creationId xmlns:a16="http://schemas.microsoft.com/office/drawing/2014/main" id="{22702924-ED94-1647-C7E1-4E326A2EE3BD}"/>
              </a:ext>
            </a:extLst>
          </p:cNvPr>
          <p:cNvSpPr txBox="1"/>
          <p:nvPr/>
        </p:nvSpPr>
        <p:spPr>
          <a:xfrm>
            <a:off x="6702528" y="3869470"/>
            <a:ext cx="942206" cy="923330"/>
          </a:xfrm>
          <a:prstGeom prst="rect">
            <a:avLst/>
          </a:prstGeom>
          <a:noFill/>
        </p:spPr>
        <p:txBody>
          <a:bodyPr wrap="square" rtlCol="0">
            <a:spAutoFit/>
          </a:bodyPr>
          <a:lstStyle/>
          <a:p>
            <a:pPr algn="ctr"/>
            <a:r>
              <a:rPr lang="en-US" dirty="0">
                <a:solidFill>
                  <a:schemeClr val="tx2"/>
                </a:solidFill>
              </a:rPr>
              <a:t>1 </a:t>
            </a:r>
            <a:r>
              <a:rPr lang="en-US" altLang="zh-CN" dirty="0">
                <a:solidFill>
                  <a:schemeClr val="tx2"/>
                </a:solidFill>
              </a:rPr>
              <a:t>drop food coloring</a:t>
            </a:r>
            <a:endParaRPr lang="en-US" dirty="0">
              <a:solidFill>
                <a:schemeClr val="tx2"/>
              </a:solidFill>
            </a:endParaRPr>
          </a:p>
        </p:txBody>
      </p:sp>
      <p:sp>
        <p:nvSpPr>
          <p:cNvPr id="3" name="TextBox 2">
            <a:extLst>
              <a:ext uri="{FF2B5EF4-FFF2-40B4-BE49-F238E27FC236}">
                <a16:creationId xmlns:a16="http://schemas.microsoft.com/office/drawing/2014/main" id="{603BBDDD-1793-72B0-CC4B-8D6BCEC3E66D}"/>
              </a:ext>
            </a:extLst>
          </p:cNvPr>
          <p:cNvSpPr txBox="1"/>
          <p:nvPr/>
        </p:nvSpPr>
        <p:spPr>
          <a:xfrm>
            <a:off x="5622494" y="1839200"/>
            <a:ext cx="2709969" cy="1477328"/>
          </a:xfrm>
          <a:prstGeom prst="rect">
            <a:avLst/>
          </a:prstGeom>
          <a:noFill/>
        </p:spPr>
        <p:txBody>
          <a:bodyPr wrap="square">
            <a:spAutoFit/>
          </a:bodyPr>
          <a:lstStyle/>
          <a:p>
            <a:pPr algn="ctr"/>
            <a:r>
              <a:rPr lang="en-US" dirty="0">
                <a:solidFill>
                  <a:schemeClr val="tx2"/>
                </a:solidFill>
              </a:rPr>
              <a:t>3 tablespoon of glue</a:t>
            </a:r>
          </a:p>
          <a:p>
            <a:pPr algn="ctr"/>
            <a:r>
              <a:rPr lang="en-US" dirty="0">
                <a:solidFill>
                  <a:schemeClr val="tx2"/>
                </a:solidFill>
              </a:rPr>
              <a:t>+</a:t>
            </a:r>
          </a:p>
          <a:p>
            <a:pPr algn="ctr"/>
            <a:r>
              <a:rPr lang="en-US" dirty="0">
                <a:solidFill>
                  <a:schemeClr val="tx2"/>
                </a:solidFill>
              </a:rPr>
              <a:t>1 tablespoon of cornstarch</a:t>
            </a:r>
          </a:p>
          <a:p>
            <a:pPr algn="ctr"/>
            <a:r>
              <a:rPr lang="en-US" dirty="0">
                <a:solidFill>
                  <a:schemeClr val="tx2"/>
                </a:solidFill>
              </a:rPr>
              <a:t>+</a:t>
            </a:r>
          </a:p>
          <a:p>
            <a:pPr algn="ctr"/>
            <a:r>
              <a:rPr lang="en-US" dirty="0">
                <a:solidFill>
                  <a:schemeClr val="tx2"/>
                </a:solidFill>
              </a:rPr>
              <a:t>1  tablespoon of borax </a:t>
            </a:r>
          </a:p>
        </p:txBody>
      </p:sp>
    </p:spTree>
    <p:extLst>
      <p:ext uri="{BB962C8B-B14F-4D97-AF65-F5344CB8AC3E}">
        <p14:creationId xmlns:p14="http://schemas.microsoft.com/office/powerpoint/2010/main" val="1224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7" grpId="0"/>
      <p:bldP spid="18" grpId="0"/>
      <p:bldP spid="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CA2E0D-F4E3-6001-8FC5-FB014F7B3EC7}"/>
              </a:ext>
            </a:extLst>
          </p:cNvPr>
          <p:cNvSpPr>
            <a:spLocks noGrp="1"/>
          </p:cNvSpPr>
          <p:nvPr>
            <p:ph type="dt" sz="half" idx="10"/>
          </p:nvPr>
        </p:nvSpPr>
        <p:spPr/>
        <p:txBody>
          <a:bodyPr/>
          <a:lstStyle/>
          <a:p>
            <a:r>
              <a:rPr lang="en-US"/>
              <a:t>10/17/2018</a:t>
            </a:r>
          </a:p>
        </p:txBody>
      </p:sp>
      <p:sp>
        <p:nvSpPr>
          <p:cNvPr id="5" name="Slide Number Placeholder 4">
            <a:extLst>
              <a:ext uri="{FF2B5EF4-FFF2-40B4-BE49-F238E27FC236}">
                <a16:creationId xmlns:a16="http://schemas.microsoft.com/office/drawing/2014/main" id="{A9448D5C-F4F8-BE88-BB1F-07EE6440255C}"/>
              </a:ext>
            </a:extLst>
          </p:cNvPr>
          <p:cNvSpPr>
            <a:spLocks noGrp="1"/>
          </p:cNvSpPr>
          <p:nvPr>
            <p:ph type="sldNum" sz="quarter" idx="12"/>
          </p:nvPr>
        </p:nvSpPr>
        <p:spPr/>
        <p:txBody>
          <a:bodyPr/>
          <a:lstStyle/>
          <a:p>
            <a:fld id="{8C5A40D2-BF58-465D-8282-B59BC9A150F5}" type="slidenum">
              <a:rPr lang="en-US" smtClean="0"/>
              <a:t>15</a:t>
            </a:fld>
            <a:endParaRPr lang="en-US"/>
          </a:p>
        </p:txBody>
      </p:sp>
      <p:pic>
        <p:nvPicPr>
          <p:cNvPr id="6" name="Picture 2" descr="12&quot; Wood Ruler - Up &amp; Up™ : Target">
            <a:extLst>
              <a:ext uri="{FF2B5EF4-FFF2-40B4-BE49-F238E27FC236}">
                <a16:creationId xmlns:a16="http://schemas.microsoft.com/office/drawing/2014/main" id="{53BF49E5-457B-5EB9-C281-0559E913EE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15" r="40423"/>
          <a:stretch/>
        </p:blipFill>
        <p:spPr bwMode="auto">
          <a:xfrm>
            <a:off x="1221557" y="2306449"/>
            <a:ext cx="655093" cy="38394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5088134-7F49-0D4A-D2A8-871B847985E3}"/>
              </a:ext>
            </a:extLst>
          </p:cNvPr>
          <p:cNvSpPr>
            <a:spLocks noGrp="1"/>
          </p:cNvSpPr>
          <p:nvPr>
            <p:ph type="title"/>
          </p:nvPr>
        </p:nvSpPr>
        <p:spPr>
          <a:xfrm>
            <a:off x="592626" y="738393"/>
            <a:ext cx="7958748" cy="887413"/>
          </a:xfrm>
        </p:spPr>
        <p:txBody>
          <a:bodyPr>
            <a:noAutofit/>
          </a:bodyPr>
          <a:lstStyle/>
          <a:p>
            <a:r>
              <a:rPr lang="en-US" dirty="0"/>
              <a:t>Activity 4: Measuring Bounciness of Balls</a:t>
            </a:r>
          </a:p>
        </p:txBody>
      </p:sp>
      <p:pic>
        <p:nvPicPr>
          <p:cNvPr id="6148" name="Picture 4" descr="Rubber Bouncy Ball With Clipping Path Stock Photo - Download Image Now -  Sphere, Sports Ball, Bouncing - iStock">
            <a:extLst>
              <a:ext uri="{FF2B5EF4-FFF2-40B4-BE49-F238E27FC236}">
                <a16:creationId xmlns:a16="http://schemas.microsoft.com/office/drawing/2014/main" id="{19874990-206B-2BE8-973F-752F0696F3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50" t="13544" r="28721" b="9953"/>
          <a:stretch/>
        </p:blipFill>
        <p:spPr bwMode="auto">
          <a:xfrm>
            <a:off x="1979944" y="1501273"/>
            <a:ext cx="1062488" cy="1050876"/>
          </a:xfrm>
          <a:prstGeom prst="flowChartConnector">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5B7186F-F289-C6A4-EB51-841F2693B4FD}"/>
              </a:ext>
            </a:extLst>
          </p:cNvPr>
          <p:cNvCxnSpPr>
            <a:cxnSpLocks/>
          </p:cNvCxnSpPr>
          <p:nvPr/>
        </p:nvCxnSpPr>
        <p:spPr>
          <a:xfrm>
            <a:off x="2345731" y="2552149"/>
            <a:ext cx="0" cy="3366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41B4A10E-DC99-0DFB-3E64-F921BC47056A}"/>
              </a:ext>
            </a:extLst>
          </p:cNvPr>
          <p:cNvSpPr/>
          <p:nvPr/>
        </p:nvSpPr>
        <p:spPr>
          <a:xfrm rot="16459705">
            <a:off x="2404504" y="4347471"/>
            <a:ext cx="3059133" cy="3207223"/>
          </a:xfrm>
          <a:prstGeom prst="arc">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4" descr="Rubber Bouncy Ball With Clipping Path Stock Photo - Download Image Now -  Sphere, Sports Ball, Bouncing - iStock">
            <a:extLst>
              <a:ext uri="{FF2B5EF4-FFF2-40B4-BE49-F238E27FC236}">
                <a16:creationId xmlns:a16="http://schemas.microsoft.com/office/drawing/2014/main" id="{97DDCD34-1D30-499A-39B9-32E47ADE5C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50" t="13544" r="28721" b="9953"/>
          <a:stretch/>
        </p:blipFill>
        <p:spPr bwMode="auto">
          <a:xfrm>
            <a:off x="3916908" y="3568916"/>
            <a:ext cx="1062488" cy="1050876"/>
          </a:xfrm>
          <a:prstGeom prst="flowChartConnector">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1676F4C7-2485-307C-7EBB-1B9014B01207}"/>
              </a:ext>
            </a:extLst>
          </p:cNvPr>
          <p:cNvCxnSpPr>
            <a:cxnSpLocks/>
          </p:cNvCxnSpPr>
          <p:nvPr/>
        </p:nvCxnSpPr>
        <p:spPr>
          <a:xfrm flipV="1">
            <a:off x="1221557" y="5951083"/>
            <a:ext cx="7169968" cy="13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3DA71B-EE2F-85FE-6D3E-206A053E0D3A}"/>
              </a:ext>
            </a:extLst>
          </p:cNvPr>
          <p:cNvCxnSpPr>
            <a:cxnSpLocks/>
          </p:cNvCxnSpPr>
          <p:nvPr/>
        </p:nvCxnSpPr>
        <p:spPr>
          <a:xfrm flipV="1">
            <a:off x="1269242" y="4228563"/>
            <a:ext cx="44965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87FC1A-DE5F-D31F-EF9E-BB1941A4FBEF}"/>
              </a:ext>
            </a:extLst>
          </p:cNvPr>
          <p:cNvSpPr txBox="1"/>
          <p:nvPr/>
        </p:nvSpPr>
        <p:spPr>
          <a:xfrm>
            <a:off x="6091628" y="4050645"/>
            <a:ext cx="2442948" cy="369332"/>
          </a:xfrm>
          <a:prstGeom prst="rect">
            <a:avLst/>
          </a:prstGeom>
          <a:noFill/>
        </p:spPr>
        <p:txBody>
          <a:bodyPr wrap="square" rtlCol="0">
            <a:spAutoFit/>
          </a:bodyPr>
          <a:lstStyle/>
          <a:p>
            <a:r>
              <a:rPr lang="en-US" dirty="0"/>
              <a:t>Record the height</a:t>
            </a:r>
          </a:p>
        </p:txBody>
      </p:sp>
      <p:sp>
        <p:nvSpPr>
          <p:cNvPr id="19" name="TextBox 18">
            <a:extLst>
              <a:ext uri="{FF2B5EF4-FFF2-40B4-BE49-F238E27FC236}">
                <a16:creationId xmlns:a16="http://schemas.microsoft.com/office/drawing/2014/main" id="{1BBD7030-7DE1-AFE7-2DE6-C86A01647A4C}"/>
              </a:ext>
            </a:extLst>
          </p:cNvPr>
          <p:cNvSpPr txBox="1"/>
          <p:nvPr/>
        </p:nvSpPr>
        <p:spPr>
          <a:xfrm>
            <a:off x="5648550" y="1501273"/>
            <a:ext cx="2130674" cy="369332"/>
          </a:xfrm>
          <a:prstGeom prst="rect">
            <a:avLst/>
          </a:prstGeom>
          <a:noFill/>
        </p:spPr>
        <p:txBody>
          <a:bodyPr wrap="square" rtlCol="0">
            <a:spAutoFit/>
          </a:bodyPr>
          <a:lstStyle/>
          <a:p>
            <a:r>
              <a:rPr lang="en-US" b="1" dirty="0"/>
              <a:t>Repeat 3 times</a:t>
            </a:r>
          </a:p>
        </p:txBody>
      </p:sp>
      <p:sp>
        <p:nvSpPr>
          <p:cNvPr id="22" name="Arrow: Right 21">
            <a:extLst>
              <a:ext uri="{FF2B5EF4-FFF2-40B4-BE49-F238E27FC236}">
                <a16:creationId xmlns:a16="http://schemas.microsoft.com/office/drawing/2014/main" id="{29C2AD1B-F427-6346-1E6E-F9E574F87244}"/>
              </a:ext>
            </a:extLst>
          </p:cNvPr>
          <p:cNvSpPr/>
          <p:nvPr/>
        </p:nvSpPr>
        <p:spPr>
          <a:xfrm>
            <a:off x="241300" y="4050645"/>
            <a:ext cx="86605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2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2076-48E2-2E4A-88DD-A97F9FFE8A63}"/>
              </a:ext>
            </a:extLst>
          </p:cNvPr>
          <p:cNvSpPr>
            <a:spLocks noGrp="1"/>
          </p:cNvSpPr>
          <p:nvPr>
            <p:ph type="title"/>
          </p:nvPr>
        </p:nvSpPr>
        <p:spPr>
          <a:xfrm>
            <a:off x="739211" y="738400"/>
            <a:ext cx="7665578" cy="887384"/>
          </a:xfrm>
        </p:spPr>
        <p:txBody>
          <a:bodyPr/>
          <a:lstStyle/>
          <a:p>
            <a:r>
              <a:rPr lang="en-US" dirty="0"/>
              <a:t>Measuring Bounciness of Balls</a:t>
            </a:r>
          </a:p>
        </p:txBody>
      </p:sp>
      <p:graphicFrame>
        <p:nvGraphicFramePr>
          <p:cNvPr id="6" name="Content Placeholder 5">
            <a:extLst>
              <a:ext uri="{FF2B5EF4-FFF2-40B4-BE49-F238E27FC236}">
                <a16:creationId xmlns:a16="http://schemas.microsoft.com/office/drawing/2014/main" id="{3FB16A37-DE35-E4FA-C48E-F33313F4F8EE}"/>
              </a:ext>
            </a:extLst>
          </p:cNvPr>
          <p:cNvGraphicFramePr>
            <a:graphicFrameLocks noGrp="1"/>
          </p:cNvGraphicFramePr>
          <p:nvPr>
            <p:ph idx="1"/>
            <p:extLst>
              <p:ext uri="{D42A27DB-BD31-4B8C-83A1-F6EECF244321}">
                <p14:modId xmlns:p14="http://schemas.microsoft.com/office/powerpoint/2010/main" val="3220108446"/>
              </p:ext>
            </p:extLst>
          </p:nvPr>
        </p:nvGraphicFramePr>
        <p:xfrm>
          <a:off x="1009933" y="1842448"/>
          <a:ext cx="7190700" cy="3312948"/>
        </p:xfrm>
        <a:graphic>
          <a:graphicData uri="http://schemas.openxmlformats.org/drawingml/2006/table">
            <a:tbl>
              <a:tblPr firstRow="1" firstCol="1" bandRow="1">
                <a:tableStyleId>{5C22544A-7EE6-4342-B048-85BDC9FD1C3A}</a:tableStyleId>
              </a:tblPr>
              <a:tblGrid>
                <a:gridCol w="1494281">
                  <a:extLst>
                    <a:ext uri="{9D8B030D-6E8A-4147-A177-3AD203B41FA5}">
                      <a16:colId xmlns:a16="http://schemas.microsoft.com/office/drawing/2014/main" val="3037266429"/>
                    </a:ext>
                  </a:extLst>
                </a:gridCol>
                <a:gridCol w="1685777">
                  <a:extLst>
                    <a:ext uri="{9D8B030D-6E8A-4147-A177-3AD203B41FA5}">
                      <a16:colId xmlns:a16="http://schemas.microsoft.com/office/drawing/2014/main" val="1830999263"/>
                    </a:ext>
                  </a:extLst>
                </a:gridCol>
                <a:gridCol w="1384306">
                  <a:extLst>
                    <a:ext uri="{9D8B030D-6E8A-4147-A177-3AD203B41FA5}">
                      <a16:colId xmlns:a16="http://schemas.microsoft.com/office/drawing/2014/main" val="3978870819"/>
                    </a:ext>
                  </a:extLst>
                </a:gridCol>
                <a:gridCol w="1245875">
                  <a:extLst>
                    <a:ext uri="{9D8B030D-6E8A-4147-A177-3AD203B41FA5}">
                      <a16:colId xmlns:a16="http://schemas.microsoft.com/office/drawing/2014/main" val="3620628290"/>
                    </a:ext>
                  </a:extLst>
                </a:gridCol>
                <a:gridCol w="1380461">
                  <a:extLst>
                    <a:ext uri="{9D8B030D-6E8A-4147-A177-3AD203B41FA5}">
                      <a16:colId xmlns:a16="http://schemas.microsoft.com/office/drawing/2014/main" val="3140469551"/>
                    </a:ext>
                  </a:extLst>
                </a:gridCol>
              </a:tblGrid>
              <a:tr h="1349610">
                <a:tc>
                  <a:txBody>
                    <a:bodyPr/>
                    <a:lstStyle/>
                    <a:p>
                      <a:pPr marL="0" marR="0">
                        <a:lnSpc>
                          <a:spcPct val="115000"/>
                        </a:lnSpc>
                        <a:spcBef>
                          <a:spcPts val="0"/>
                        </a:spcBef>
                        <a:spcAft>
                          <a:spcPts val="0"/>
                        </a:spcAft>
                      </a:pPr>
                      <a:r>
                        <a:rPr lang="en-US" sz="2000" dirty="0">
                          <a:effectLst/>
                        </a:rPr>
                        <a:t>Bouncy Ball</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Physical observation</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Height of </a:t>
                      </a:r>
                    </a:p>
                    <a:p>
                      <a:pPr marL="0" marR="0">
                        <a:lnSpc>
                          <a:spcPct val="115000"/>
                        </a:lnSpc>
                        <a:spcBef>
                          <a:spcPts val="0"/>
                        </a:spcBef>
                        <a:spcAft>
                          <a:spcPts val="0"/>
                        </a:spcAft>
                      </a:pPr>
                      <a:r>
                        <a:rPr lang="en-US" sz="2000">
                          <a:effectLst/>
                        </a:rPr>
                        <a:t>bounce #1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Height of </a:t>
                      </a:r>
                    </a:p>
                    <a:p>
                      <a:pPr marL="0" marR="0">
                        <a:lnSpc>
                          <a:spcPct val="115000"/>
                        </a:lnSpc>
                        <a:spcBef>
                          <a:spcPts val="0"/>
                        </a:spcBef>
                        <a:spcAft>
                          <a:spcPts val="0"/>
                        </a:spcAft>
                      </a:pPr>
                      <a:r>
                        <a:rPr lang="en-US" sz="2000">
                          <a:effectLst/>
                        </a:rPr>
                        <a:t>bounce #2</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Height of </a:t>
                      </a:r>
                    </a:p>
                    <a:p>
                      <a:pPr marL="0" marR="0">
                        <a:lnSpc>
                          <a:spcPct val="115000"/>
                        </a:lnSpc>
                        <a:spcBef>
                          <a:spcPts val="0"/>
                        </a:spcBef>
                        <a:spcAft>
                          <a:spcPts val="0"/>
                        </a:spcAft>
                      </a:pPr>
                      <a:r>
                        <a:rPr lang="en-US" sz="2000">
                          <a:effectLst/>
                        </a:rPr>
                        <a:t>bounce #3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67178697"/>
                  </a:ext>
                </a:extLst>
              </a:tr>
              <a:tr h="654446">
                <a:tc>
                  <a:txBody>
                    <a:bodyPr/>
                    <a:lstStyle/>
                    <a:p>
                      <a:pPr marL="0" marR="0">
                        <a:lnSpc>
                          <a:spcPct val="115000"/>
                        </a:lnSpc>
                        <a:spcBef>
                          <a:spcPts val="0"/>
                        </a:spcBef>
                        <a:spcAft>
                          <a:spcPts val="0"/>
                        </a:spcAft>
                      </a:pPr>
                      <a:r>
                        <a:rPr lang="en-US" sz="2000">
                          <a:effectLst/>
                        </a:rPr>
                        <a:t>Ball A</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71618416"/>
                  </a:ext>
                </a:extLst>
              </a:tr>
              <a:tr h="654446">
                <a:tc>
                  <a:txBody>
                    <a:bodyPr/>
                    <a:lstStyle/>
                    <a:p>
                      <a:pPr marL="0" marR="0">
                        <a:lnSpc>
                          <a:spcPct val="115000"/>
                        </a:lnSpc>
                        <a:spcBef>
                          <a:spcPts val="0"/>
                        </a:spcBef>
                        <a:spcAft>
                          <a:spcPts val="0"/>
                        </a:spcAft>
                      </a:pPr>
                      <a:r>
                        <a:rPr lang="en-US" sz="2000">
                          <a:effectLst/>
                        </a:rPr>
                        <a:t>Ball B</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04054807"/>
                  </a:ext>
                </a:extLst>
              </a:tr>
              <a:tr h="654446">
                <a:tc>
                  <a:txBody>
                    <a:bodyPr/>
                    <a:lstStyle/>
                    <a:p>
                      <a:pPr marL="0" marR="0">
                        <a:lnSpc>
                          <a:spcPct val="115000"/>
                        </a:lnSpc>
                        <a:spcBef>
                          <a:spcPts val="0"/>
                        </a:spcBef>
                        <a:spcAft>
                          <a:spcPts val="0"/>
                        </a:spcAft>
                      </a:pPr>
                      <a:r>
                        <a:rPr lang="en-US" sz="2000">
                          <a:effectLst/>
                        </a:rPr>
                        <a:t>Ball C</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42982319"/>
                  </a:ext>
                </a:extLst>
              </a:tr>
            </a:tbl>
          </a:graphicData>
        </a:graphic>
      </p:graphicFrame>
      <p:sp>
        <p:nvSpPr>
          <p:cNvPr id="5" name="Slide Number Placeholder 4">
            <a:extLst>
              <a:ext uri="{FF2B5EF4-FFF2-40B4-BE49-F238E27FC236}">
                <a16:creationId xmlns:a16="http://schemas.microsoft.com/office/drawing/2014/main" id="{C95A667A-FD64-D0FD-E9BF-898D51550992}"/>
              </a:ext>
            </a:extLst>
          </p:cNvPr>
          <p:cNvSpPr>
            <a:spLocks noGrp="1"/>
          </p:cNvSpPr>
          <p:nvPr>
            <p:ph type="sldNum" sz="quarter" idx="12"/>
          </p:nvPr>
        </p:nvSpPr>
        <p:spPr/>
        <p:txBody>
          <a:bodyPr/>
          <a:lstStyle/>
          <a:p>
            <a:fld id="{8C5A40D2-BF58-465D-8282-B59BC9A150F5}" type="slidenum">
              <a:rPr lang="en-US" smtClean="0"/>
              <a:t>16</a:t>
            </a:fld>
            <a:endParaRPr lang="en-US"/>
          </a:p>
        </p:txBody>
      </p:sp>
      <p:sp>
        <p:nvSpPr>
          <p:cNvPr id="4" name="TextBox 3">
            <a:extLst>
              <a:ext uri="{FF2B5EF4-FFF2-40B4-BE49-F238E27FC236}">
                <a16:creationId xmlns:a16="http://schemas.microsoft.com/office/drawing/2014/main" id="{612B0682-2F44-1909-BAB8-43DE5CB3CA85}"/>
              </a:ext>
            </a:extLst>
          </p:cNvPr>
          <p:cNvSpPr txBox="1"/>
          <p:nvPr/>
        </p:nvSpPr>
        <p:spPr>
          <a:xfrm>
            <a:off x="1153235" y="5386541"/>
            <a:ext cx="4572000" cy="369332"/>
          </a:xfrm>
          <a:prstGeom prst="rect">
            <a:avLst/>
          </a:prstGeom>
          <a:noFill/>
        </p:spPr>
        <p:txBody>
          <a:bodyPr wrap="square">
            <a:spAutoFit/>
          </a:bodyPr>
          <a:lstStyle/>
          <a:p>
            <a:r>
              <a:rPr lang="en-US" b="1" dirty="0"/>
              <a:t>Observation</a:t>
            </a:r>
            <a:r>
              <a:rPr lang="zh-CN" altLang="en-US" b="1" dirty="0"/>
              <a:t>： </a:t>
            </a:r>
            <a:r>
              <a:rPr lang="en-US" b="1" dirty="0"/>
              <a:t>Is it stretchy? gooey? slimy? </a:t>
            </a:r>
          </a:p>
        </p:txBody>
      </p:sp>
    </p:spTree>
    <p:extLst>
      <p:ext uri="{BB962C8B-B14F-4D97-AF65-F5344CB8AC3E}">
        <p14:creationId xmlns:p14="http://schemas.microsoft.com/office/powerpoint/2010/main" val="41330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DE69-1E26-7F5E-D998-FF522EDF54E2}"/>
              </a:ext>
            </a:extLst>
          </p:cNvPr>
          <p:cNvSpPr>
            <a:spLocks noGrp="1"/>
          </p:cNvSpPr>
          <p:nvPr>
            <p:ph type="title"/>
          </p:nvPr>
        </p:nvSpPr>
        <p:spPr>
          <a:xfrm>
            <a:off x="726393" y="744690"/>
            <a:ext cx="7665578" cy="887384"/>
          </a:xfrm>
        </p:spPr>
        <p:txBody>
          <a:bodyPr>
            <a:normAutofit/>
          </a:bodyPr>
          <a:lstStyle/>
          <a:p>
            <a:r>
              <a:rPr lang="en-US" dirty="0"/>
              <a:t>Final Discussions</a:t>
            </a:r>
          </a:p>
        </p:txBody>
      </p:sp>
      <p:sp>
        <p:nvSpPr>
          <p:cNvPr id="3" name="Content Placeholder 2">
            <a:extLst>
              <a:ext uri="{FF2B5EF4-FFF2-40B4-BE49-F238E27FC236}">
                <a16:creationId xmlns:a16="http://schemas.microsoft.com/office/drawing/2014/main" id="{803C6230-5FDC-2EFD-1692-01F7636E2A80}"/>
              </a:ext>
            </a:extLst>
          </p:cNvPr>
          <p:cNvSpPr>
            <a:spLocks noGrp="1"/>
          </p:cNvSpPr>
          <p:nvPr>
            <p:ph idx="1"/>
          </p:nvPr>
        </p:nvSpPr>
        <p:spPr>
          <a:xfrm>
            <a:off x="849771" y="1847851"/>
            <a:ext cx="7665579" cy="4351338"/>
          </a:xfrm>
        </p:spPr>
        <p:txBody>
          <a:bodyPr/>
          <a:lstStyle/>
          <a:p>
            <a:pPr marL="0" indent="0">
              <a:buNone/>
            </a:pPr>
            <a:r>
              <a:rPr lang="en-US" dirty="0"/>
              <a:t>1. Based on your observations, which ball is the bounciest? </a:t>
            </a:r>
          </a:p>
          <a:p>
            <a:endParaRPr lang="en-US" dirty="0"/>
          </a:p>
          <a:p>
            <a:pPr marL="0" indent="0">
              <a:buNone/>
            </a:pPr>
            <a:r>
              <a:rPr lang="en-US" dirty="0"/>
              <a:t>2. Can you think of any way that can make the ball even bouncier? Try it out! Record your “recipe” here and test its bounciness as you did earlier. </a:t>
            </a:r>
          </a:p>
          <a:p>
            <a:endParaRPr lang="en-US" dirty="0"/>
          </a:p>
        </p:txBody>
      </p:sp>
      <p:sp>
        <p:nvSpPr>
          <p:cNvPr id="5" name="Slide Number Placeholder 4">
            <a:extLst>
              <a:ext uri="{FF2B5EF4-FFF2-40B4-BE49-F238E27FC236}">
                <a16:creationId xmlns:a16="http://schemas.microsoft.com/office/drawing/2014/main" id="{D40D9EF7-4041-D926-E91B-1EE07552115F}"/>
              </a:ext>
            </a:extLst>
          </p:cNvPr>
          <p:cNvSpPr>
            <a:spLocks noGrp="1"/>
          </p:cNvSpPr>
          <p:nvPr>
            <p:ph type="sldNum" sz="quarter" idx="12"/>
          </p:nvPr>
        </p:nvSpPr>
        <p:spPr/>
        <p:txBody>
          <a:bodyPr/>
          <a:lstStyle/>
          <a:p>
            <a:fld id="{8C5A40D2-BF58-465D-8282-B59BC9A150F5}" type="slidenum">
              <a:rPr lang="en-US" smtClean="0"/>
              <a:t>17</a:t>
            </a:fld>
            <a:endParaRPr lang="en-US"/>
          </a:p>
        </p:txBody>
      </p:sp>
    </p:spTree>
    <p:extLst>
      <p:ext uri="{BB962C8B-B14F-4D97-AF65-F5344CB8AC3E}">
        <p14:creationId xmlns:p14="http://schemas.microsoft.com/office/powerpoint/2010/main" val="27028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8864-1602-45A4-AC90-B9FAB76CFB4C}"/>
              </a:ext>
            </a:extLst>
          </p:cNvPr>
          <p:cNvSpPr>
            <a:spLocks noGrp="1"/>
          </p:cNvSpPr>
          <p:nvPr>
            <p:ph type="title"/>
          </p:nvPr>
        </p:nvSpPr>
        <p:spPr/>
        <p:txBody>
          <a:bodyPr/>
          <a:lstStyle/>
          <a:p>
            <a:pPr algn="ctr"/>
            <a:r>
              <a:rPr lang="en-US" dirty="0"/>
              <a:t>Learning goals and outcomes</a:t>
            </a:r>
          </a:p>
        </p:txBody>
      </p:sp>
      <p:sp>
        <p:nvSpPr>
          <p:cNvPr id="3" name="Content Placeholder 2">
            <a:extLst>
              <a:ext uri="{FF2B5EF4-FFF2-40B4-BE49-F238E27FC236}">
                <a16:creationId xmlns:a16="http://schemas.microsoft.com/office/drawing/2014/main" id="{9B3CC533-03B0-2535-9145-9A3C8A834E49}"/>
              </a:ext>
            </a:extLst>
          </p:cNvPr>
          <p:cNvSpPr>
            <a:spLocks noGrp="1"/>
          </p:cNvSpPr>
          <p:nvPr>
            <p:ph idx="1"/>
          </p:nvPr>
        </p:nvSpPr>
        <p:spPr>
          <a:xfrm>
            <a:off x="752028" y="1111112"/>
            <a:ext cx="7665579" cy="4299088"/>
          </a:xfrm>
        </p:spPr>
        <p:txBody>
          <a:bodyPr>
            <a:normAutofit lnSpcReduction="10000"/>
          </a:bodyPr>
          <a:lstStyle/>
          <a:p>
            <a:pPr marL="0" indent="0">
              <a:lnSpc>
                <a:spcPct val="150000"/>
              </a:lnSpc>
              <a:buNone/>
            </a:pPr>
            <a:endParaRPr lang="en-US" dirty="0"/>
          </a:p>
          <a:p>
            <a:pPr>
              <a:lnSpc>
                <a:spcPct val="150000"/>
              </a:lnSpc>
            </a:pPr>
            <a:r>
              <a:rPr lang="en-US" dirty="0"/>
              <a:t>The basics of plastics and polymers.</a:t>
            </a:r>
          </a:p>
          <a:p>
            <a:pPr>
              <a:lnSpc>
                <a:spcPct val="150000"/>
              </a:lnSpc>
            </a:pPr>
            <a:r>
              <a:rPr lang="en-US" dirty="0"/>
              <a:t>The importance of polymer materials in everyday life.</a:t>
            </a:r>
          </a:p>
          <a:p>
            <a:pPr>
              <a:lnSpc>
                <a:spcPct val="150000"/>
              </a:lnSpc>
            </a:pPr>
            <a:r>
              <a:rPr lang="en-US" dirty="0"/>
              <a:t>The impact of crosslinking on polymer properties </a:t>
            </a:r>
          </a:p>
          <a:p>
            <a:pPr>
              <a:lnSpc>
                <a:spcPct val="150000"/>
              </a:lnSpc>
            </a:pPr>
            <a:r>
              <a:rPr lang="en-US" dirty="0"/>
              <a:t>How the materials properties can be manipulated.</a:t>
            </a:r>
          </a:p>
          <a:p>
            <a:pPr>
              <a:lnSpc>
                <a:spcPct val="150000"/>
              </a:lnSpc>
            </a:pPr>
            <a:endParaRPr lang="en-US" dirty="0"/>
          </a:p>
        </p:txBody>
      </p:sp>
      <p:sp>
        <p:nvSpPr>
          <p:cNvPr id="5" name="Slide Number Placeholder 4">
            <a:extLst>
              <a:ext uri="{FF2B5EF4-FFF2-40B4-BE49-F238E27FC236}">
                <a16:creationId xmlns:a16="http://schemas.microsoft.com/office/drawing/2014/main" id="{091AF7B4-B562-DE30-14AE-2D695F649991}"/>
              </a:ext>
            </a:extLst>
          </p:cNvPr>
          <p:cNvSpPr>
            <a:spLocks noGrp="1"/>
          </p:cNvSpPr>
          <p:nvPr>
            <p:ph type="sldNum" sz="quarter" idx="12"/>
          </p:nvPr>
        </p:nvSpPr>
        <p:spPr/>
        <p:txBody>
          <a:bodyPr/>
          <a:lstStyle/>
          <a:p>
            <a:fld id="{8C5A40D2-BF58-465D-8282-B59BC9A150F5}" type="slidenum">
              <a:rPr lang="en-US" smtClean="0"/>
              <a:t>2</a:t>
            </a:fld>
            <a:endParaRPr lang="en-US"/>
          </a:p>
        </p:txBody>
      </p:sp>
      <p:pic>
        <p:nvPicPr>
          <p:cNvPr id="4" name="Picture 3">
            <a:extLst>
              <a:ext uri="{FF2B5EF4-FFF2-40B4-BE49-F238E27FC236}">
                <a16:creationId xmlns:a16="http://schemas.microsoft.com/office/drawing/2014/main" id="{B930619B-D0A2-AD54-1883-5E1163F62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045" y="5100958"/>
            <a:ext cx="990357" cy="990357"/>
          </a:xfrm>
          <a:prstGeom prst="rect">
            <a:avLst/>
          </a:prstGeom>
        </p:spPr>
      </p:pic>
    </p:spTree>
    <p:extLst>
      <p:ext uri="{BB962C8B-B14F-4D97-AF65-F5344CB8AC3E}">
        <p14:creationId xmlns:p14="http://schemas.microsoft.com/office/powerpoint/2010/main" val="205911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8"/>
            <a:chOff x="-305" y="-1"/>
            <a:chExt cx="3832880" cy="2876136"/>
          </a:xfrm>
        </p:grpSpPr>
        <p:sp>
          <p:nvSpPr>
            <p:cNvPr id="16" name="Freeform: Shape 1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21E91E5-C990-7ADB-1143-C254B30CCD47}"/>
              </a:ext>
            </a:extLst>
          </p:cNvPr>
          <p:cNvSpPr>
            <a:spLocks noGrp="1"/>
          </p:cNvSpPr>
          <p:nvPr>
            <p:ph idx="1"/>
          </p:nvPr>
        </p:nvSpPr>
        <p:spPr>
          <a:xfrm>
            <a:off x="4541923" y="2838154"/>
            <a:ext cx="4495306" cy="3227626"/>
          </a:xfrm>
        </p:spPr>
        <p:txBody>
          <a:bodyPr anchor="ctr">
            <a:normAutofit/>
          </a:bodyPr>
          <a:lstStyle/>
          <a:p>
            <a:pPr marL="0" indent="0">
              <a:buNone/>
            </a:pPr>
            <a:r>
              <a:rPr lang="en-US" sz="2000" dirty="0">
                <a:solidFill>
                  <a:schemeClr val="tx2"/>
                </a:solidFill>
              </a:rPr>
              <a:t>Plastics are made of long chain-like molecules called polymers. </a:t>
            </a:r>
          </a:p>
          <a:p>
            <a:pPr marL="0" indent="0">
              <a:buNone/>
            </a:pPr>
            <a:endParaRPr lang="en-US" sz="2000" dirty="0">
              <a:solidFill>
                <a:schemeClr val="tx2"/>
              </a:solidFill>
            </a:endParaRPr>
          </a:p>
          <a:p>
            <a:pPr marL="0" indent="0">
              <a:buNone/>
            </a:pPr>
            <a:r>
              <a:rPr lang="en-US" sz="2000" dirty="0">
                <a:solidFill>
                  <a:schemeClr val="tx2"/>
                </a:solidFill>
              </a:rPr>
              <a:t>Polymers are made from monomers</a:t>
            </a:r>
          </a:p>
        </p:txBody>
      </p:sp>
      <p:sp>
        <p:nvSpPr>
          <p:cNvPr id="5" name="Slide Number Placeholder 4">
            <a:extLst>
              <a:ext uri="{FF2B5EF4-FFF2-40B4-BE49-F238E27FC236}">
                <a16:creationId xmlns:a16="http://schemas.microsoft.com/office/drawing/2014/main" id="{EFE45672-2593-975C-245C-CB6261638F5E}"/>
              </a:ext>
            </a:extLst>
          </p:cNvPr>
          <p:cNvSpPr>
            <a:spLocks noGrp="1"/>
          </p:cNvSpPr>
          <p:nvPr>
            <p:ph type="sldNum" sz="quarter" idx="12"/>
          </p:nvPr>
        </p:nvSpPr>
        <p:spPr>
          <a:xfrm>
            <a:off x="6457950" y="6356350"/>
            <a:ext cx="2057400" cy="365125"/>
          </a:xfrm>
        </p:spPr>
        <p:txBody>
          <a:bodyPr>
            <a:normAutofit/>
          </a:bodyPr>
          <a:lstStyle/>
          <a:p>
            <a:pPr>
              <a:spcAft>
                <a:spcPts val="600"/>
              </a:spcAft>
            </a:pPr>
            <a:fld id="{8C5A40D2-BF58-465D-8282-B59BC9A150F5}" type="slidenum">
              <a:rPr lang="en-US" smtClean="0"/>
              <a:pPr>
                <a:spcAft>
                  <a:spcPts val="600"/>
                </a:spcAft>
              </a:pPr>
              <a:t>3</a:t>
            </a:fld>
            <a:endParaRPr lang="en-US"/>
          </a:p>
        </p:txBody>
      </p:sp>
      <p:grpSp>
        <p:nvGrpSpPr>
          <p:cNvPr id="21" name="Group 2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569" y="5084569"/>
            <a:ext cx="2151670" cy="1395192"/>
            <a:chOff x="-305" y="-4155"/>
            <a:chExt cx="2514948" cy="2174333"/>
          </a:xfrm>
        </p:grpSpPr>
        <p:sp>
          <p:nvSpPr>
            <p:cNvPr id="22" name="Freeform: Shape 2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a:extLst>
              <a:ext uri="{FF2B5EF4-FFF2-40B4-BE49-F238E27FC236}">
                <a16:creationId xmlns:a16="http://schemas.microsoft.com/office/drawing/2014/main" id="{0902DA41-49FB-471B-A6DC-84F402EA8842}"/>
              </a:ext>
            </a:extLst>
          </p:cNvPr>
          <p:cNvSpPr>
            <a:spLocks noGrp="1"/>
          </p:cNvSpPr>
          <p:nvPr>
            <p:ph type="title"/>
          </p:nvPr>
        </p:nvSpPr>
        <p:spPr>
          <a:xfrm>
            <a:off x="62669" y="548227"/>
            <a:ext cx="4909747" cy="1325880"/>
          </a:xfrm>
        </p:spPr>
        <p:txBody>
          <a:bodyPr vert="horz" lIns="91440" tIns="45720" rIns="91440" bIns="45720" rtlCol="0" anchor="ctr">
            <a:normAutofit/>
          </a:bodyPr>
          <a:lstStyle/>
          <a:p>
            <a:pPr algn="ctr"/>
            <a:r>
              <a:rPr lang="en-US" sz="5700" dirty="0">
                <a:solidFill>
                  <a:schemeClr val="tx1"/>
                </a:solidFill>
                <a:latin typeface="+mj-lt"/>
              </a:rPr>
              <a:t>Polymers</a:t>
            </a:r>
          </a:p>
        </p:txBody>
      </p:sp>
      <p:pic>
        <p:nvPicPr>
          <p:cNvPr id="27" name="Picture 26">
            <a:extLst>
              <a:ext uri="{FF2B5EF4-FFF2-40B4-BE49-F238E27FC236}">
                <a16:creationId xmlns:a16="http://schemas.microsoft.com/office/drawing/2014/main" id="{F462338D-C895-4351-AB93-AE16C174B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68" y="3359298"/>
            <a:ext cx="3905640" cy="1952820"/>
          </a:xfrm>
          <a:prstGeom prst="rect">
            <a:avLst/>
          </a:prstGeom>
        </p:spPr>
      </p:pic>
      <p:pic>
        <p:nvPicPr>
          <p:cNvPr id="28" name="Picture 6" descr="Recycled plastic bottles leach more chemicals into drinks, review finds |  Plastics | The Guardian">
            <a:extLst>
              <a:ext uri="{FF2B5EF4-FFF2-40B4-BE49-F238E27FC236}">
                <a16:creationId xmlns:a16="http://schemas.microsoft.com/office/drawing/2014/main" id="{6D526B45-9287-4823-95EF-326902F60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536" y="867934"/>
            <a:ext cx="3032827" cy="182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E45672-2593-975C-245C-CB6261638F5E}"/>
              </a:ext>
            </a:extLst>
          </p:cNvPr>
          <p:cNvSpPr>
            <a:spLocks noGrp="1"/>
          </p:cNvSpPr>
          <p:nvPr>
            <p:ph type="sldNum" sz="quarter" idx="12"/>
          </p:nvPr>
        </p:nvSpPr>
        <p:spPr>
          <a:xfrm>
            <a:off x="6457950" y="6356350"/>
            <a:ext cx="2057400" cy="365125"/>
          </a:xfrm>
        </p:spPr>
        <p:txBody>
          <a:bodyPr>
            <a:normAutofit/>
          </a:bodyPr>
          <a:lstStyle/>
          <a:p>
            <a:pPr>
              <a:spcAft>
                <a:spcPts val="600"/>
              </a:spcAft>
            </a:pPr>
            <a:fld id="{8C5A40D2-BF58-465D-8282-B59BC9A150F5}" type="slidenum">
              <a:rPr lang="en-US" smtClean="0"/>
              <a:pPr>
                <a:spcAft>
                  <a:spcPts val="600"/>
                </a:spcAft>
              </a:pPr>
              <a:t>4</a:t>
            </a:fld>
            <a:endParaRPr lang="en-US"/>
          </a:p>
        </p:txBody>
      </p:sp>
      <p:sp>
        <p:nvSpPr>
          <p:cNvPr id="26" name="Title 1">
            <a:extLst>
              <a:ext uri="{FF2B5EF4-FFF2-40B4-BE49-F238E27FC236}">
                <a16:creationId xmlns:a16="http://schemas.microsoft.com/office/drawing/2014/main" id="{E0B4CE1C-BD4C-4C12-898F-57D38FA5A6F4}"/>
              </a:ext>
            </a:extLst>
          </p:cNvPr>
          <p:cNvSpPr txBox="1">
            <a:spLocks/>
          </p:cNvSpPr>
          <p:nvPr/>
        </p:nvSpPr>
        <p:spPr>
          <a:xfrm>
            <a:off x="539293" y="644907"/>
            <a:ext cx="8182230" cy="12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rgbClr val="00567D"/>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700" b="1" i="0" u="none" strike="noStrike" kern="1200" cap="none" spc="0" normalizeH="0" baseline="0" noProof="0" dirty="0">
                <a:ln>
                  <a:noFill/>
                </a:ln>
                <a:solidFill>
                  <a:srgbClr val="00567D"/>
                </a:solidFill>
                <a:effectLst/>
                <a:uLnTx/>
                <a:uFillTx/>
                <a:latin typeface="Calibri Light"/>
                <a:ea typeface="+mj-ea"/>
                <a:cs typeface="+mj-cs"/>
              </a:rPr>
              <a:t>Natural Polymers</a:t>
            </a:r>
          </a:p>
        </p:txBody>
      </p:sp>
      <p:pic>
        <p:nvPicPr>
          <p:cNvPr id="27" name="Picture 2" descr="Examples of natural polymers - Labster Theory">
            <a:extLst>
              <a:ext uri="{FF2B5EF4-FFF2-40B4-BE49-F238E27FC236}">
                <a16:creationId xmlns:a16="http://schemas.microsoft.com/office/drawing/2014/main" id="{E55BDC59-6793-4ADF-8C67-7A6CC75E45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2706" y="1894301"/>
            <a:ext cx="7172706"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5910-F363-CF31-B507-2D31050D6841}"/>
              </a:ext>
            </a:extLst>
          </p:cNvPr>
          <p:cNvSpPr>
            <a:spLocks noGrp="1"/>
          </p:cNvSpPr>
          <p:nvPr>
            <p:ph type="title"/>
          </p:nvPr>
        </p:nvSpPr>
        <p:spPr/>
        <p:txBody>
          <a:bodyPr/>
          <a:lstStyle/>
          <a:p>
            <a:r>
              <a:rPr lang="en-US" dirty="0"/>
              <a:t>Synthetic Polymers</a:t>
            </a:r>
          </a:p>
        </p:txBody>
      </p:sp>
      <p:sp>
        <p:nvSpPr>
          <p:cNvPr id="5" name="Slide Number Placeholder 4">
            <a:extLst>
              <a:ext uri="{FF2B5EF4-FFF2-40B4-BE49-F238E27FC236}">
                <a16:creationId xmlns:a16="http://schemas.microsoft.com/office/drawing/2014/main" id="{EFE45672-2593-975C-245C-CB6261638F5E}"/>
              </a:ext>
            </a:extLst>
          </p:cNvPr>
          <p:cNvSpPr>
            <a:spLocks noGrp="1"/>
          </p:cNvSpPr>
          <p:nvPr>
            <p:ph type="sldNum" sz="quarter" idx="12"/>
          </p:nvPr>
        </p:nvSpPr>
        <p:spPr/>
        <p:txBody>
          <a:bodyPr/>
          <a:lstStyle/>
          <a:p>
            <a:fld id="{8C5A40D2-BF58-465D-8282-B59BC9A150F5}" type="slidenum">
              <a:rPr lang="en-US" smtClean="0"/>
              <a:t>5</a:t>
            </a:fld>
            <a:endParaRPr lang="en-US"/>
          </a:p>
        </p:txBody>
      </p:sp>
      <p:pic>
        <p:nvPicPr>
          <p:cNvPr id="7" name="Picture 4" descr="Recycling Plastic #knowledgeispower - Cohort Hostel % %">
            <a:extLst>
              <a:ext uri="{FF2B5EF4-FFF2-40B4-BE49-F238E27FC236}">
                <a16:creationId xmlns:a16="http://schemas.microsoft.com/office/drawing/2014/main" id="{ECBE3A36-3FBA-D1AA-E1D1-C3C21AE941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6664" y="1566722"/>
            <a:ext cx="68306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4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21684 -0.00393 " pathEditMode="relative" rAng="0" ptsTypes="AA">
                                      <p:cBhvr>
                                        <p:cTn id="6" dur="1000" fill="hold"/>
                                        <p:tgtEl>
                                          <p:spTgt spid="7"/>
                                        </p:tgtEl>
                                        <p:attrNameLst>
                                          <p:attrName>ppt_x</p:attrName>
                                          <p:attrName>ppt_y</p:attrName>
                                        </p:attrNameLst>
                                      </p:cBhvr>
                                      <p:rCtr x="-10799" y="-231"/>
                                    </p:animMotion>
                                  </p:childTnLst>
                                </p:cTn>
                              </p:par>
                              <p:par>
                                <p:cTn id="7" presetID="6" presetClass="emph" presetSubtype="0" fill="hold" nodeType="withEffect">
                                  <p:stCondLst>
                                    <p:cond delay="0"/>
                                  </p:stCondLst>
                                  <p:childTnLst>
                                    <p:animScale>
                                      <p:cBhvr>
                                        <p:cTn id="8" dur="5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E45672-2593-975C-245C-CB6261638F5E}"/>
              </a:ext>
            </a:extLst>
          </p:cNvPr>
          <p:cNvSpPr>
            <a:spLocks noGrp="1"/>
          </p:cNvSpPr>
          <p:nvPr>
            <p:ph type="sldNum" sz="quarter" idx="12"/>
          </p:nvPr>
        </p:nvSpPr>
        <p:spPr/>
        <p:txBody>
          <a:bodyPr/>
          <a:lstStyle/>
          <a:p>
            <a:fld id="{8C5A40D2-BF58-465D-8282-B59BC9A150F5}" type="slidenum">
              <a:rPr lang="en-US" smtClean="0"/>
              <a:t>6</a:t>
            </a:fld>
            <a:endParaRPr lang="en-US"/>
          </a:p>
        </p:txBody>
      </p:sp>
      <p:sp>
        <p:nvSpPr>
          <p:cNvPr id="9" name="Title 1">
            <a:extLst>
              <a:ext uri="{FF2B5EF4-FFF2-40B4-BE49-F238E27FC236}">
                <a16:creationId xmlns:a16="http://schemas.microsoft.com/office/drawing/2014/main" id="{4CE9720E-4D89-476C-99B2-CA8783247C13}"/>
              </a:ext>
            </a:extLst>
          </p:cNvPr>
          <p:cNvSpPr>
            <a:spLocks noGrp="1"/>
          </p:cNvSpPr>
          <p:nvPr>
            <p:ph type="title"/>
          </p:nvPr>
        </p:nvSpPr>
        <p:spPr>
          <a:xfrm>
            <a:off x="726393" y="803305"/>
            <a:ext cx="7665578" cy="887384"/>
          </a:xfrm>
        </p:spPr>
        <p:txBody>
          <a:bodyPr/>
          <a:lstStyle/>
          <a:p>
            <a:r>
              <a:rPr lang="en-US" dirty="0"/>
              <a:t>Synthetic Polymers</a:t>
            </a:r>
          </a:p>
        </p:txBody>
      </p:sp>
      <p:sp>
        <p:nvSpPr>
          <p:cNvPr id="10" name="Slide Number Placeholder 4">
            <a:extLst>
              <a:ext uri="{FF2B5EF4-FFF2-40B4-BE49-F238E27FC236}">
                <a16:creationId xmlns:a16="http://schemas.microsoft.com/office/drawing/2014/main" id="{A9BF39D6-04EE-45F6-BA8B-3569F8548B06}"/>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5A40D2-BF58-465D-8282-B59BC9A150F5}" type="slidenum">
              <a:rPr lang="en-US" smtClean="0"/>
              <a:pPr/>
              <a:t>6</a:t>
            </a:fld>
            <a:endParaRPr lang="en-US"/>
          </a:p>
        </p:txBody>
      </p:sp>
      <p:pic>
        <p:nvPicPr>
          <p:cNvPr id="11" name="Picture 2" descr="Recycled Bag GIFs - Get the best GIF on GIPHY">
            <a:extLst>
              <a:ext uri="{FF2B5EF4-FFF2-40B4-BE49-F238E27FC236}">
                <a16:creationId xmlns:a16="http://schemas.microsoft.com/office/drawing/2014/main" id="{31A66BA7-EA02-4E88-BE29-CA8D154BD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08" y="1470634"/>
            <a:ext cx="4553299" cy="455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D5B1-1DF6-0DA4-114D-5FFC7B618536}"/>
              </a:ext>
            </a:extLst>
          </p:cNvPr>
          <p:cNvSpPr>
            <a:spLocks noGrp="1"/>
          </p:cNvSpPr>
          <p:nvPr>
            <p:ph type="title"/>
          </p:nvPr>
        </p:nvSpPr>
        <p:spPr>
          <a:xfrm>
            <a:off x="726393" y="747913"/>
            <a:ext cx="7665578" cy="887384"/>
          </a:xfrm>
        </p:spPr>
        <p:txBody>
          <a:bodyPr/>
          <a:lstStyle/>
          <a:p>
            <a:r>
              <a:rPr lang="en-US" dirty="0"/>
              <a:t>Cross Linking between polymer chains</a:t>
            </a:r>
          </a:p>
        </p:txBody>
      </p:sp>
      <p:sp>
        <p:nvSpPr>
          <p:cNvPr id="5" name="Slide Number Placeholder 4">
            <a:extLst>
              <a:ext uri="{FF2B5EF4-FFF2-40B4-BE49-F238E27FC236}">
                <a16:creationId xmlns:a16="http://schemas.microsoft.com/office/drawing/2014/main" id="{52CAD6E0-D472-2194-862A-109795B8CE6D}"/>
              </a:ext>
            </a:extLst>
          </p:cNvPr>
          <p:cNvSpPr>
            <a:spLocks noGrp="1"/>
          </p:cNvSpPr>
          <p:nvPr>
            <p:ph type="sldNum" sz="quarter" idx="12"/>
          </p:nvPr>
        </p:nvSpPr>
        <p:spPr/>
        <p:txBody>
          <a:bodyPr/>
          <a:lstStyle/>
          <a:p>
            <a:fld id="{8C5A40D2-BF58-465D-8282-B59BC9A150F5}" type="slidenum">
              <a:rPr lang="en-US" smtClean="0"/>
              <a:t>7</a:t>
            </a:fld>
            <a:endParaRPr lang="en-US"/>
          </a:p>
        </p:txBody>
      </p:sp>
      <p:pic>
        <p:nvPicPr>
          <p:cNvPr id="6" name="Picture 5">
            <a:extLst>
              <a:ext uri="{FF2B5EF4-FFF2-40B4-BE49-F238E27FC236}">
                <a16:creationId xmlns:a16="http://schemas.microsoft.com/office/drawing/2014/main" id="{ABB8FD93-AA2D-304C-8C5B-EF1F146A5F6A}"/>
              </a:ext>
            </a:extLst>
          </p:cNvPr>
          <p:cNvPicPr>
            <a:picLocks noChangeAspect="1"/>
          </p:cNvPicPr>
          <p:nvPr/>
        </p:nvPicPr>
        <p:blipFill>
          <a:blip r:embed="rId3"/>
          <a:stretch>
            <a:fillRect/>
          </a:stretch>
        </p:blipFill>
        <p:spPr>
          <a:xfrm>
            <a:off x="5397084" y="1576414"/>
            <a:ext cx="2915723" cy="1945210"/>
          </a:xfrm>
          <a:prstGeom prst="rect">
            <a:avLst/>
          </a:prstGeom>
        </p:spPr>
      </p:pic>
      <p:pic>
        <p:nvPicPr>
          <p:cNvPr id="7" name="Picture 6">
            <a:extLst>
              <a:ext uri="{FF2B5EF4-FFF2-40B4-BE49-F238E27FC236}">
                <a16:creationId xmlns:a16="http://schemas.microsoft.com/office/drawing/2014/main" id="{C178A166-5694-649A-866E-525E5F807996}"/>
              </a:ext>
            </a:extLst>
          </p:cNvPr>
          <p:cNvPicPr>
            <a:picLocks noChangeAspect="1"/>
          </p:cNvPicPr>
          <p:nvPr/>
        </p:nvPicPr>
        <p:blipFill>
          <a:blip r:embed="rId4"/>
          <a:stretch>
            <a:fillRect/>
          </a:stretch>
        </p:blipFill>
        <p:spPr>
          <a:xfrm>
            <a:off x="831193" y="1438610"/>
            <a:ext cx="3507739" cy="2104643"/>
          </a:xfrm>
          <a:prstGeom prst="rect">
            <a:avLst/>
          </a:prstGeom>
        </p:spPr>
      </p:pic>
      <p:sp>
        <p:nvSpPr>
          <p:cNvPr id="4" name="Arrow: Notched Right 3">
            <a:extLst>
              <a:ext uri="{FF2B5EF4-FFF2-40B4-BE49-F238E27FC236}">
                <a16:creationId xmlns:a16="http://schemas.microsoft.com/office/drawing/2014/main" id="{F263D721-1134-C5D6-E1BB-C57CDE64CA78}"/>
              </a:ext>
            </a:extLst>
          </p:cNvPr>
          <p:cNvSpPr/>
          <p:nvPr/>
        </p:nvSpPr>
        <p:spPr>
          <a:xfrm>
            <a:off x="4328619" y="2184124"/>
            <a:ext cx="952901" cy="606391"/>
          </a:xfrm>
          <a:prstGeom prst="notchedRightArrow">
            <a:avLst/>
          </a:prstGeom>
          <a:solidFill>
            <a:schemeClr val="bg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D35BDC69-2526-9657-09CE-694F666971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9582" y="3917122"/>
            <a:ext cx="2366753" cy="215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50479C3-F75B-9344-A658-E0A262974709}"/>
              </a:ext>
            </a:extLst>
          </p:cNvPr>
          <p:cNvSpPr txBox="1"/>
          <p:nvPr/>
        </p:nvSpPr>
        <p:spPr>
          <a:xfrm>
            <a:off x="726393" y="3949375"/>
            <a:ext cx="5273189" cy="646331"/>
          </a:xfrm>
          <a:prstGeom prst="rect">
            <a:avLst/>
          </a:prstGeom>
          <a:noFill/>
        </p:spPr>
        <p:txBody>
          <a:bodyPr wrap="square">
            <a:spAutoFit/>
          </a:bodyPr>
          <a:lstStyle/>
          <a:p>
            <a:pPr marL="0" indent="0">
              <a:buNone/>
            </a:pPr>
            <a:r>
              <a:rPr lang="en-US" altLang="en-US" dirty="0"/>
              <a:t>Modification of </a:t>
            </a:r>
            <a:r>
              <a:rPr lang="en-US" altLang="en-US" b="1" dirty="0"/>
              <a:t>natural rubber</a:t>
            </a:r>
            <a:r>
              <a:rPr lang="en-US" altLang="en-US" dirty="0"/>
              <a:t> by sulfur cross-linking.</a:t>
            </a:r>
          </a:p>
          <a:p>
            <a:pPr marL="0" indent="0">
              <a:buNone/>
            </a:pPr>
            <a:r>
              <a:rPr lang="en-US" dirty="0"/>
              <a:t>	</a:t>
            </a:r>
            <a:endParaRPr lang="en-US" altLang="en-US" dirty="0"/>
          </a:p>
        </p:txBody>
      </p:sp>
      <p:sp>
        <p:nvSpPr>
          <p:cNvPr id="11" name="TextBox 10">
            <a:extLst>
              <a:ext uri="{FF2B5EF4-FFF2-40B4-BE49-F238E27FC236}">
                <a16:creationId xmlns:a16="http://schemas.microsoft.com/office/drawing/2014/main" id="{5BD9FBB0-9EC3-47BD-F87D-1027E341F230}"/>
              </a:ext>
            </a:extLst>
          </p:cNvPr>
          <p:cNvSpPr txBox="1"/>
          <p:nvPr/>
        </p:nvSpPr>
        <p:spPr>
          <a:xfrm>
            <a:off x="978657" y="3543253"/>
            <a:ext cx="2140125" cy="400110"/>
          </a:xfrm>
          <a:prstGeom prst="rect">
            <a:avLst/>
          </a:prstGeom>
          <a:noFill/>
        </p:spPr>
        <p:txBody>
          <a:bodyPr wrap="square">
            <a:spAutoFit/>
          </a:bodyPr>
          <a:lstStyle/>
          <a:p>
            <a:r>
              <a:rPr lang="en-US" altLang="en-US" sz="2000" b="1" dirty="0"/>
              <a:t>Vulcanization</a:t>
            </a:r>
            <a:endParaRPr lang="en-US" sz="2000" dirty="0"/>
          </a:p>
        </p:txBody>
      </p:sp>
      <p:grpSp>
        <p:nvGrpSpPr>
          <p:cNvPr id="15" name="Group 14">
            <a:extLst>
              <a:ext uri="{FF2B5EF4-FFF2-40B4-BE49-F238E27FC236}">
                <a16:creationId xmlns:a16="http://schemas.microsoft.com/office/drawing/2014/main" id="{F9EC49D8-2583-65C5-7559-F07AA2484D09}"/>
              </a:ext>
            </a:extLst>
          </p:cNvPr>
          <p:cNvGrpSpPr/>
          <p:nvPr/>
        </p:nvGrpSpPr>
        <p:grpSpPr>
          <a:xfrm>
            <a:off x="726393" y="4398130"/>
            <a:ext cx="5372100" cy="1711957"/>
            <a:chOff x="726393" y="4398130"/>
            <a:chExt cx="5372100" cy="1711957"/>
          </a:xfrm>
        </p:grpSpPr>
        <p:pic>
          <p:nvPicPr>
            <p:cNvPr id="1028" name="Picture 4" descr="1,986,211 Rubber Images, Stock Photos &amp; Vectors | Shutterstock">
              <a:extLst>
                <a:ext uri="{FF2B5EF4-FFF2-40B4-BE49-F238E27FC236}">
                  <a16:creationId xmlns:a16="http://schemas.microsoft.com/office/drawing/2014/main" id="{66AE8299-F472-FE24-9212-FD11A618C3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211" b="42303"/>
            <a:stretch/>
          </p:blipFill>
          <p:spPr bwMode="auto">
            <a:xfrm>
              <a:off x="726393" y="4398130"/>
              <a:ext cx="5372100" cy="10530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381CDED-426E-491E-3B76-10706F9C454A}"/>
                </a:ext>
              </a:extLst>
            </p:cNvPr>
            <p:cNvSpPr txBox="1"/>
            <p:nvPr/>
          </p:nvSpPr>
          <p:spPr>
            <a:xfrm>
              <a:off x="777665" y="5463756"/>
              <a:ext cx="2057400" cy="646331"/>
            </a:xfrm>
            <a:prstGeom prst="rect">
              <a:avLst/>
            </a:prstGeom>
            <a:noFill/>
          </p:spPr>
          <p:txBody>
            <a:bodyPr wrap="square" rtlCol="0">
              <a:spAutoFit/>
            </a:bodyPr>
            <a:lstStyle/>
            <a:p>
              <a:r>
                <a:rPr lang="en-US" dirty="0"/>
                <a:t>Soft, Gummy, sticky, and less elastic</a:t>
              </a:r>
            </a:p>
          </p:txBody>
        </p:sp>
        <p:sp>
          <p:nvSpPr>
            <p:cNvPr id="14" name="TextBox 13">
              <a:extLst>
                <a:ext uri="{FF2B5EF4-FFF2-40B4-BE49-F238E27FC236}">
                  <a16:creationId xmlns:a16="http://schemas.microsoft.com/office/drawing/2014/main" id="{A0D8A5E9-26C1-99B1-D6AA-4EF7FE7FC385}"/>
                </a:ext>
              </a:extLst>
            </p:cNvPr>
            <p:cNvSpPr txBox="1"/>
            <p:nvPr/>
          </p:nvSpPr>
          <p:spPr>
            <a:xfrm>
              <a:off x="4039737" y="5451209"/>
              <a:ext cx="1959845" cy="646331"/>
            </a:xfrm>
            <a:prstGeom prst="rect">
              <a:avLst/>
            </a:prstGeom>
            <a:noFill/>
          </p:spPr>
          <p:txBody>
            <a:bodyPr wrap="square" rtlCol="0">
              <a:spAutoFit/>
            </a:bodyPr>
            <a:lstStyle/>
            <a:p>
              <a:r>
                <a:rPr lang="en-US" dirty="0"/>
                <a:t>Hard, non-sticky and more elastic</a:t>
              </a:r>
            </a:p>
          </p:txBody>
        </p:sp>
      </p:grpSp>
    </p:spTree>
    <p:extLst>
      <p:ext uri="{BB962C8B-B14F-4D97-AF65-F5344CB8AC3E}">
        <p14:creationId xmlns:p14="http://schemas.microsoft.com/office/powerpoint/2010/main" val="23383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B739-8D00-940C-FFE6-03BC620C46D8}"/>
              </a:ext>
            </a:extLst>
          </p:cNvPr>
          <p:cNvSpPr>
            <a:spLocks noGrp="1"/>
          </p:cNvSpPr>
          <p:nvPr>
            <p:ph type="title"/>
          </p:nvPr>
        </p:nvSpPr>
        <p:spPr>
          <a:xfrm>
            <a:off x="726393" y="1049488"/>
            <a:ext cx="7665578" cy="887384"/>
          </a:xfrm>
        </p:spPr>
        <p:txBody>
          <a:bodyPr>
            <a:noAutofit/>
          </a:bodyPr>
          <a:lstStyle/>
          <a:p>
            <a:r>
              <a:rPr lang="en-US" dirty="0"/>
              <a:t>Making Cross-linked Polymers Using household items</a:t>
            </a:r>
          </a:p>
        </p:txBody>
      </p:sp>
      <p:sp>
        <p:nvSpPr>
          <p:cNvPr id="5" name="Slide Number Placeholder 4">
            <a:extLst>
              <a:ext uri="{FF2B5EF4-FFF2-40B4-BE49-F238E27FC236}">
                <a16:creationId xmlns:a16="http://schemas.microsoft.com/office/drawing/2014/main" id="{6AC686A8-B539-B0B1-FD62-FF57C63D654E}"/>
              </a:ext>
            </a:extLst>
          </p:cNvPr>
          <p:cNvSpPr>
            <a:spLocks noGrp="1"/>
          </p:cNvSpPr>
          <p:nvPr>
            <p:ph type="sldNum" sz="quarter" idx="12"/>
          </p:nvPr>
        </p:nvSpPr>
        <p:spPr/>
        <p:txBody>
          <a:bodyPr/>
          <a:lstStyle/>
          <a:p>
            <a:fld id="{8C5A40D2-BF58-465D-8282-B59BC9A150F5}" type="slidenum">
              <a:rPr lang="en-US" smtClean="0"/>
              <a:t>8</a:t>
            </a:fld>
            <a:endParaRPr lang="en-US"/>
          </a:p>
        </p:txBody>
      </p:sp>
      <p:pic>
        <p:nvPicPr>
          <p:cNvPr id="1026" name="Picture 2" descr="Elmers Glue All Pourable Glue 1 Gallon - Office Depot">
            <a:extLst>
              <a:ext uri="{FF2B5EF4-FFF2-40B4-BE49-F238E27FC236}">
                <a16:creationId xmlns:a16="http://schemas.microsoft.com/office/drawing/2014/main" id="{F7FE5051-9800-AE90-47D4-3D7272432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 y="210554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 Mule Team 65 oz. Borax Laundry Additive/Cleaner 2340000201 - The Home  Depot">
            <a:extLst>
              <a:ext uri="{FF2B5EF4-FFF2-40B4-BE49-F238E27FC236}">
                <a16:creationId xmlns:a16="http://schemas.microsoft.com/office/drawing/2014/main" id="{D3B96B59-EA60-36E3-51DD-9F0946FDE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586" y="210554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go Corn Starch - Shop Baking Ingredients at H-E-B">
            <a:extLst>
              <a:ext uri="{FF2B5EF4-FFF2-40B4-BE49-F238E27FC236}">
                <a16:creationId xmlns:a16="http://schemas.microsoft.com/office/drawing/2014/main" id="{20B9109F-CDFD-1A1F-C3D9-8FC73E389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721" y="2105546"/>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112F11-E55F-6339-50EF-FA0E58DAAE81}"/>
              </a:ext>
            </a:extLst>
          </p:cNvPr>
          <p:cNvSpPr txBox="1"/>
          <p:nvPr/>
        </p:nvSpPr>
        <p:spPr>
          <a:xfrm>
            <a:off x="783630" y="5621103"/>
            <a:ext cx="2071814" cy="369332"/>
          </a:xfrm>
          <a:prstGeom prst="rect">
            <a:avLst/>
          </a:prstGeom>
          <a:noFill/>
        </p:spPr>
        <p:txBody>
          <a:bodyPr wrap="square">
            <a:spAutoFit/>
          </a:bodyPr>
          <a:lstStyle/>
          <a:p>
            <a:r>
              <a:rPr lang="en-US" dirty="0"/>
              <a:t>polyvinyl acetate</a:t>
            </a:r>
          </a:p>
        </p:txBody>
      </p:sp>
      <p:pic>
        <p:nvPicPr>
          <p:cNvPr id="7" name="Picture 2" descr="Image result for polyvinyl acetate glue">
            <a:extLst>
              <a:ext uri="{FF2B5EF4-FFF2-40B4-BE49-F238E27FC236}">
                <a16:creationId xmlns:a16="http://schemas.microsoft.com/office/drawing/2014/main" id="{1D1D456C-E1A1-B8C2-6685-C0D17062D4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182" y="3891789"/>
            <a:ext cx="1326157" cy="1477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dium tetraborate 99 1330-43-4">
            <a:extLst>
              <a:ext uri="{FF2B5EF4-FFF2-40B4-BE49-F238E27FC236}">
                <a16:creationId xmlns:a16="http://schemas.microsoft.com/office/drawing/2014/main" id="{272A6B99-81D7-E71E-F06F-8383A86F7D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130" y="4151938"/>
            <a:ext cx="1870587" cy="13173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B6461F-1272-56E3-FA25-D2F81F555739}"/>
              </a:ext>
            </a:extLst>
          </p:cNvPr>
          <p:cNvSpPr txBox="1"/>
          <p:nvPr/>
        </p:nvSpPr>
        <p:spPr>
          <a:xfrm>
            <a:off x="3282286" y="5621103"/>
            <a:ext cx="2354239" cy="369332"/>
          </a:xfrm>
          <a:prstGeom prst="rect">
            <a:avLst/>
          </a:prstGeom>
          <a:noFill/>
        </p:spPr>
        <p:txBody>
          <a:bodyPr wrap="square">
            <a:spAutoFit/>
          </a:bodyPr>
          <a:lstStyle/>
          <a:p>
            <a:r>
              <a:rPr lang="en-US" dirty="0"/>
              <a:t>sodium tetraborate </a:t>
            </a:r>
          </a:p>
        </p:txBody>
      </p:sp>
      <p:pic>
        <p:nvPicPr>
          <p:cNvPr id="1034" name="Picture 10" descr="Polysaccharide - a complex carbohydrate - Assignment Point">
            <a:extLst>
              <a:ext uri="{FF2B5EF4-FFF2-40B4-BE49-F238E27FC236}">
                <a16:creationId xmlns:a16="http://schemas.microsoft.com/office/drawing/2014/main" id="{A358FF67-E71B-AB1E-33B1-BC9CD40F19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7020" y="4151938"/>
            <a:ext cx="2317882" cy="1216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638F2D-F870-3993-F3A9-1D5EDCF3525D}"/>
              </a:ext>
            </a:extLst>
          </p:cNvPr>
          <p:cNvSpPr txBox="1"/>
          <p:nvPr/>
        </p:nvSpPr>
        <p:spPr>
          <a:xfrm>
            <a:off x="6061561" y="5621103"/>
            <a:ext cx="1828800" cy="369332"/>
          </a:xfrm>
          <a:prstGeom prst="rect">
            <a:avLst/>
          </a:prstGeom>
          <a:noFill/>
        </p:spPr>
        <p:txBody>
          <a:bodyPr wrap="square">
            <a:spAutoFit/>
          </a:bodyPr>
          <a:lstStyle/>
          <a:p>
            <a:r>
              <a:rPr lang="en-US"/>
              <a:t>polysaccharide</a:t>
            </a:r>
          </a:p>
        </p:txBody>
      </p:sp>
    </p:spTree>
    <p:extLst>
      <p:ext uri="{BB962C8B-B14F-4D97-AF65-F5344CB8AC3E}">
        <p14:creationId xmlns:p14="http://schemas.microsoft.com/office/powerpoint/2010/main" val="24227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
                                          </p:val>
                                        </p:tav>
                                        <p:tav tm="100000">
                                          <p:val>
                                            <p:strVal val="#ppt_w"/>
                                          </p:val>
                                        </p:tav>
                                      </p:tavLst>
                                    </p:anim>
                                    <p:anim calcmode="lin" valueType="num">
                                      <p:cBhvr>
                                        <p:cTn id="14" dur="500" fill="hold"/>
                                        <p:tgtEl>
                                          <p:spTgt spid="1028"/>
                                        </p:tgtEl>
                                        <p:attrNameLst>
                                          <p:attrName>ppt_h</p:attrName>
                                        </p:attrNameLst>
                                      </p:cBhvr>
                                      <p:tavLst>
                                        <p:tav tm="0">
                                          <p:val>
                                            <p:fltVal val="0"/>
                                          </p:val>
                                        </p:tav>
                                        <p:tav tm="100000">
                                          <p:val>
                                            <p:strVal val="#ppt_h"/>
                                          </p:val>
                                        </p:tav>
                                      </p:tavLst>
                                    </p:anim>
                                    <p:animEffect transition="in" filter="fade">
                                      <p:cBhvr>
                                        <p:cTn id="15" dur="500"/>
                                        <p:tgtEl>
                                          <p:spTgt spid="10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 calcmode="lin" valueType="num">
                                      <p:cBhvr additive="base">
                                        <p:cTn id="40" dur="500" fill="hold"/>
                                        <p:tgtEl>
                                          <p:spTgt spid="1032"/>
                                        </p:tgtEl>
                                        <p:attrNameLst>
                                          <p:attrName>ppt_x</p:attrName>
                                        </p:attrNameLst>
                                      </p:cBhvr>
                                      <p:tavLst>
                                        <p:tav tm="0">
                                          <p:val>
                                            <p:strVal val="#ppt_x"/>
                                          </p:val>
                                        </p:tav>
                                        <p:tav tm="100000">
                                          <p:val>
                                            <p:strVal val="#ppt_x"/>
                                          </p:val>
                                        </p:tav>
                                      </p:tavLst>
                                    </p:anim>
                                    <p:anim calcmode="lin" valueType="num">
                                      <p:cBhvr additive="base">
                                        <p:cTn id="4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34"/>
                                        </p:tgtEl>
                                        <p:attrNameLst>
                                          <p:attrName>style.visibility</p:attrName>
                                        </p:attrNameLst>
                                      </p:cBhvr>
                                      <p:to>
                                        <p:strVal val="visible"/>
                                      </p:to>
                                    </p:set>
                                    <p:anim calcmode="lin" valueType="num">
                                      <p:cBhvr additive="base">
                                        <p:cTn id="46" dur="500" fill="hold"/>
                                        <p:tgtEl>
                                          <p:spTgt spid="1034"/>
                                        </p:tgtEl>
                                        <p:attrNameLst>
                                          <p:attrName>ppt_x</p:attrName>
                                        </p:attrNameLst>
                                      </p:cBhvr>
                                      <p:tavLst>
                                        <p:tav tm="0">
                                          <p:val>
                                            <p:strVal val="#ppt_x"/>
                                          </p:val>
                                        </p:tav>
                                        <p:tav tm="100000">
                                          <p:val>
                                            <p:strVal val="#ppt_x"/>
                                          </p:val>
                                        </p:tav>
                                      </p:tavLst>
                                    </p:anim>
                                    <p:anim calcmode="lin" valueType="num">
                                      <p:cBhvr additive="base">
                                        <p:cTn id="47" dur="500" fill="hold"/>
                                        <p:tgtEl>
                                          <p:spTgt spid="10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195F-F177-48C1-D84E-49DA16DA7CD1}"/>
              </a:ext>
            </a:extLst>
          </p:cNvPr>
          <p:cNvSpPr>
            <a:spLocks noGrp="1"/>
          </p:cNvSpPr>
          <p:nvPr>
            <p:ph type="title"/>
          </p:nvPr>
        </p:nvSpPr>
        <p:spPr/>
        <p:txBody>
          <a:bodyPr/>
          <a:lstStyle/>
          <a:p>
            <a:r>
              <a:rPr lang="en-US" dirty="0"/>
              <a:t>Making Bouncy Balls</a:t>
            </a:r>
          </a:p>
        </p:txBody>
      </p:sp>
      <p:sp>
        <p:nvSpPr>
          <p:cNvPr id="5" name="Slide Number Placeholder 4">
            <a:extLst>
              <a:ext uri="{FF2B5EF4-FFF2-40B4-BE49-F238E27FC236}">
                <a16:creationId xmlns:a16="http://schemas.microsoft.com/office/drawing/2014/main" id="{DB63634A-52A9-BBE6-A74F-DC29435474EC}"/>
              </a:ext>
            </a:extLst>
          </p:cNvPr>
          <p:cNvSpPr>
            <a:spLocks noGrp="1"/>
          </p:cNvSpPr>
          <p:nvPr>
            <p:ph type="sldNum" sz="quarter" idx="12"/>
          </p:nvPr>
        </p:nvSpPr>
        <p:spPr/>
        <p:txBody>
          <a:bodyPr/>
          <a:lstStyle/>
          <a:p>
            <a:fld id="{8C5A40D2-BF58-465D-8282-B59BC9A150F5}" type="slidenum">
              <a:rPr lang="en-US" smtClean="0"/>
              <a:t>9</a:t>
            </a:fld>
            <a:endParaRPr lang="en-US"/>
          </a:p>
        </p:txBody>
      </p:sp>
      <p:pic>
        <p:nvPicPr>
          <p:cNvPr id="7174" name="Picture 6" descr="Icy Two-Tone Bouncy Ball Assortment - 48 Pc. | Oriental Trading">
            <a:extLst>
              <a:ext uri="{FF2B5EF4-FFF2-40B4-BE49-F238E27FC236}">
                <a16:creationId xmlns:a16="http://schemas.microsoft.com/office/drawing/2014/main" id="{1EEED483-5FF9-21C2-C6E6-255AB21F8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124" y="3513837"/>
            <a:ext cx="2640767" cy="2631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lmers Glue All Pourable Glue 1 Gallon - Office Depot">
            <a:extLst>
              <a:ext uri="{FF2B5EF4-FFF2-40B4-BE49-F238E27FC236}">
                <a16:creationId xmlns:a16="http://schemas.microsoft.com/office/drawing/2014/main" id="{4F3C1FEE-A152-3134-2B7F-15EB640F08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520" y="1690689"/>
            <a:ext cx="1261950" cy="12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20 Mule Team 65 oz. Borax Laundry Additive/Cleaner 2340000201 - The Home  Depot">
            <a:extLst>
              <a:ext uri="{FF2B5EF4-FFF2-40B4-BE49-F238E27FC236}">
                <a16:creationId xmlns:a16="http://schemas.microsoft.com/office/drawing/2014/main" id="{754A5282-8C23-B1B4-6113-5DE8A2FC79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5470" y="1690689"/>
            <a:ext cx="1261950" cy="1261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rgo Corn Starch - Shop Baking Ingredients at H-E-B">
            <a:extLst>
              <a:ext uri="{FF2B5EF4-FFF2-40B4-BE49-F238E27FC236}">
                <a16:creationId xmlns:a16="http://schemas.microsoft.com/office/drawing/2014/main" id="{0AAB78C7-E4C8-9027-84F8-D22D6A982C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191" y="1690689"/>
            <a:ext cx="1261950" cy="1261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000-100 | PYREX® Griffin Low Form 100 mL Beaker, Graduated | Corning">
            <a:extLst>
              <a:ext uri="{FF2B5EF4-FFF2-40B4-BE49-F238E27FC236}">
                <a16:creationId xmlns:a16="http://schemas.microsoft.com/office/drawing/2014/main" id="{E96C3E56-D305-D5FE-75A4-CFF268B8974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15" t="24652" r="28707" b="21592"/>
          <a:stretch/>
        </p:blipFill>
        <p:spPr bwMode="auto">
          <a:xfrm>
            <a:off x="2076634" y="4130296"/>
            <a:ext cx="1704557" cy="2074030"/>
          </a:xfrm>
          <a:prstGeom prst="rect">
            <a:avLst/>
          </a:prstGeom>
          <a:noFill/>
          <a:extLst>
            <a:ext uri="{909E8E84-426E-40DD-AFC4-6F175D3DCCD1}">
              <a14:hiddenFill xmlns:a14="http://schemas.microsoft.com/office/drawing/2010/main">
                <a:solidFill>
                  <a:srgbClr val="FFFFFF"/>
                </a:solidFill>
              </a14:hiddenFill>
            </a:ext>
          </a:extLst>
        </p:spPr>
      </p:pic>
      <p:sp>
        <p:nvSpPr>
          <p:cNvPr id="11" name="Half Frame 10">
            <a:extLst>
              <a:ext uri="{FF2B5EF4-FFF2-40B4-BE49-F238E27FC236}">
                <a16:creationId xmlns:a16="http://schemas.microsoft.com/office/drawing/2014/main" id="{C3935913-9B39-CDC8-B970-A88FD5DA1268}"/>
              </a:ext>
            </a:extLst>
          </p:cNvPr>
          <p:cNvSpPr/>
          <p:nvPr/>
        </p:nvSpPr>
        <p:spPr>
          <a:xfrm rot="13654197">
            <a:off x="2076134" y="2086778"/>
            <a:ext cx="1728216" cy="1731721"/>
          </a:xfrm>
          <a:prstGeom prst="halfFrame">
            <a:avLst>
              <a:gd name="adj1" fmla="val 16872"/>
              <a:gd name="adj2" fmla="val 16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Right 11">
            <a:extLst>
              <a:ext uri="{FF2B5EF4-FFF2-40B4-BE49-F238E27FC236}">
                <a16:creationId xmlns:a16="http://schemas.microsoft.com/office/drawing/2014/main" id="{E4BC9D52-60BA-DC1D-9998-F638D38B55B9}"/>
              </a:ext>
            </a:extLst>
          </p:cNvPr>
          <p:cNvSpPr/>
          <p:nvPr/>
        </p:nvSpPr>
        <p:spPr>
          <a:xfrm>
            <a:off x="4232505" y="4829770"/>
            <a:ext cx="1261950" cy="47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2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ND EPSCoR">
      <a:dk1>
        <a:srgbClr val="00567D"/>
      </a:dk1>
      <a:lt1>
        <a:sysClr val="window" lastClr="FFFFFF"/>
      </a:lt1>
      <a:dk2>
        <a:srgbClr val="000000"/>
      </a:dk2>
      <a:lt2>
        <a:srgbClr val="80BC00"/>
      </a:lt2>
      <a:accent1>
        <a:srgbClr val="5B9BD5"/>
      </a:accent1>
      <a:accent2>
        <a:srgbClr val="80BC00"/>
      </a:accent2>
      <a:accent3>
        <a:srgbClr val="A5A5A5"/>
      </a:accent3>
      <a:accent4>
        <a:srgbClr val="954F72"/>
      </a:accent4>
      <a:accent5>
        <a:srgbClr val="4472C4"/>
      </a:accent5>
      <a:accent6>
        <a:srgbClr val="80BC0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1055</Words>
  <Application>Microsoft Office PowerPoint</Application>
  <PresentationFormat>On-screen Show (4:3)</PresentationFormat>
  <Paragraphs>181</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MS Mincho</vt:lpstr>
      <vt:lpstr>SimSun</vt:lpstr>
      <vt:lpstr>Arial</vt:lpstr>
      <vt:lpstr>Calibri</vt:lpstr>
      <vt:lpstr>Calibri Light</vt:lpstr>
      <vt:lpstr>Times New Roman</vt:lpstr>
      <vt:lpstr>Office Theme</vt:lpstr>
      <vt:lpstr>Making Slime and Bouncy Balls Using Household Polymer Materials  </vt:lpstr>
      <vt:lpstr>Learning goals and outcomes</vt:lpstr>
      <vt:lpstr>Polymers</vt:lpstr>
      <vt:lpstr>PowerPoint Presentation</vt:lpstr>
      <vt:lpstr>Synthetic Polymers</vt:lpstr>
      <vt:lpstr>Synthetic Polymers</vt:lpstr>
      <vt:lpstr>Cross Linking between polymer chains</vt:lpstr>
      <vt:lpstr>Making Cross-linked Polymers Using household items</vt:lpstr>
      <vt:lpstr>Making Bouncy Balls</vt:lpstr>
      <vt:lpstr>Materials needed</vt:lpstr>
      <vt:lpstr>Activity 1:  Modeling Polymers with Paperclips</vt:lpstr>
      <vt:lpstr>Activity 2: Making Slime</vt:lpstr>
      <vt:lpstr>Activity 2: Making Slime</vt:lpstr>
      <vt:lpstr>Activity 3: Making Polymer Bouncy Balls</vt:lpstr>
      <vt:lpstr>Activity 4: Measuring Bounciness of Balls</vt:lpstr>
      <vt:lpstr>Measuring Bounciness of Balls</vt:lpstr>
      <vt:lpstr>Final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Sensing Oxygen Level in Tribal River Water</dc:title>
  <dc:creator>Xu Wu</dc:creator>
  <cp:lastModifiedBy>Wahlberg, Kathleen</cp:lastModifiedBy>
  <cp:revision>17</cp:revision>
  <dcterms:created xsi:type="dcterms:W3CDTF">2019-08-01T03:30:32Z</dcterms:created>
  <dcterms:modified xsi:type="dcterms:W3CDTF">2023-11-07T15:47:00Z</dcterms:modified>
</cp:coreProperties>
</file>