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1"/>
  </p:sldMasterIdLst>
  <p:sldIdLst>
    <p:sldId id="257" r:id="rId2"/>
    <p:sldId id="258" r:id="rId3"/>
    <p:sldId id="267" r:id="rId4"/>
    <p:sldId id="259" r:id="rId5"/>
    <p:sldId id="266" r:id="rId6"/>
    <p:sldId id="268" r:id="rId7"/>
    <p:sldId id="269" r:id="rId8"/>
    <p:sldId id="272" r:id="rId9"/>
    <p:sldId id="273" r:id="rId10"/>
    <p:sldId id="274" r:id="rId11"/>
    <p:sldId id="270" r:id="rId12"/>
    <p:sldId id="271" r:id="rId13"/>
    <p:sldId id="261" r:id="rId14"/>
    <p:sldId id="264" r:id="rId15"/>
    <p:sldId id="262" r:id="rId16"/>
    <p:sldId id="284" r:id="rId17"/>
    <p:sldId id="277" r:id="rId18"/>
    <p:sldId id="278" r:id="rId19"/>
    <p:sldId id="279" r:id="rId20"/>
    <p:sldId id="280" r:id="rId21"/>
    <p:sldId id="285" r:id="rId22"/>
    <p:sldId id="276" r:id="rId23"/>
    <p:sldId id="265" r:id="rId24"/>
    <p:sldId id="281" r:id="rId25"/>
    <p:sldId id="282" r:id="rId26"/>
    <p:sldId id="28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4" autoAdjust="0"/>
    <p:restoredTop sz="94660"/>
  </p:normalViewPr>
  <p:slideViewPr>
    <p:cSldViewPr snapToGrid="0">
      <p:cViewPr varScale="1">
        <p:scale>
          <a:sx n="115" d="100"/>
          <a:sy n="115" d="100"/>
        </p:scale>
        <p:origin x="13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7BCD4E3-DAE0-4DB4-9C76-3880DC6C9755}"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64F4C-E793-43C7-A956-96DC93A0F35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138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BCD4E3-DAE0-4DB4-9C76-3880DC6C9755}"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64F4C-E793-43C7-A956-96DC93A0F354}" type="slidenum">
              <a:rPr lang="en-US" smtClean="0"/>
              <a:t>‹#›</a:t>
            </a:fld>
            <a:endParaRPr lang="en-US"/>
          </a:p>
        </p:txBody>
      </p:sp>
    </p:spTree>
    <p:extLst>
      <p:ext uri="{BB962C8B-B14F-4D97-AF65-F5344CB8AC3E}">
        <p14:creationId xmlns:p14="http://schemas.microsoft.com/office/powerpoint/2010/main" val="395436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BCD4E3-DAE0-4DB4-9C76-3880DC6C9755}"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64F4C-E793-43C7-A956-96DC93A0F354}" type="slidenum">
              <a:rPr lang="en-US" smtClean="0"/>
              <a:t>‹#›</a:t>
            </a:fld>
            <a:endParaRPr lang="en-US"/>
          </a:p>
        </p:txBody>
      </p:sp>
    </p:spTree>
    <p:extLst>
      <p:ext uri="{BB962C8B-B14F-4D97-AF65-F5344CB8AC3E}">
        <p14:creationId xmlns:p14="http://schemas.microsoft.com/office/powerpoint/2010/main" val="356514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BCD4E3-DAE0-4DB4-9C76-3880DC6C9755}"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64F4C-E793-43C7-A956-96DC93A0F354}" type="slidenum">
              <a:rPr lang="en-US" smtClean="0"/>
              <a:t>‹#›</a:t>
            </a:fld>
            <a:endParaRPr lang="en-US"/>
          </a:p>
        </p:txBody>
      </p:sp>
    </p:spTree>
    <p:extLst>
      <p:ext uri="{BB962C8B-B14F-4D97-AF65-F5344CB8AC3E}">
        <p14:creationId xmlns:p14="http://schemas.microsoft.com/office/powerpoint/2010/main" val="346992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BCD4E3-DAE0-4DB4-9C76-3880DC6C9755}"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64F4C-E793-43C7-A956-96DC93A0F35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333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BCD4E3-DAE0-4DB4-9C76-3880DC6C9755}"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064F4C-E793-43C7-A956-96DC93A0F354}" type="slidenum">
              <a:rPr lang="en-US" smtClean="0"/>
              <a:t>‹#›</a:t>
            </a:fld>
            <a:endParaRPr lang="en-US"/>
          </a:p>
        </p:txBody>
      </p:sp>
    </p:spTree>
    <p:extLst>
      <p:ext uri="{BB962C8B-B14F-4D97-AF65-F5344CB8AC3E}">
        <p14:creationId xmlns:p14="http://schemas.microsoft.com/office/powerpoint/2010/main" val="3717483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BCD4E3-DAE0-4DB4-9C76-3880DC6C9755}" type="datetimeFigureOut">
              <a:rPr lang="en-US" smtClean="0"/>
              <a:t>6/2/2022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064F4C-E793-43C7-A956-96DC93A0F354}" type="slidenum">
              <a:rPr lang="en-US" smtClean="0"/>
              <a:t>‹#›</a:t>
            </a:fld>
            <a:endParaRPr lang="en-US"/>
          </a:p>
        </p:txBody>
      </p:sp>
    </p:spTree>
    <p:extLst>
      <p:ext uri="{BB962C8B-B14F-4D97-AF65-F5344CB8AC3E}">
        <p14:creationId xmlns:p14="http://schemas.microsoft.com/office/powerpoint/2010/main" val="1326493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BCD4E3-DAE0-4DB4-9C76-3880DC6C9755}" type="datetimeFigureOut">
              <a:rPr lang="en-US" smtClean="0"/>
              <a:t>6/2/2022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064F4C-E793-43C7-A956-96DC93A0F354}" type="slidenum">
              <a:rPr lang="en-US" smtClean="0"/>
              <a:t>‹#›</a:t>
            </a:fld>
            <a:endParaRPr lang="en-US"/>
          </a:p>
        </p:txBody>
      </p:sp>
    </p:spTree>
    <p:extLst>
      <p:ext uri="{BB962C8B-B14F-4D97-AF65-F5344CB8AC3E}">
        <p14:creationId xmlns:p14="http://schemas.microsoft.com/office/powerpoint/2010/main" val="1868373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7BCD4E3-DAE0-4DB4-9C76-3880DC6C9755}" type="datetimeFigureOut">
              <a:rPr lang="en-US" smtClean="0"/>
              <a:t>6/2/2022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5064F4C-E793-43C7-A956-96DC93A0F354}" type="slidenum">
              <a:rPr lang="en-US" smtClean="0"/>
              <a:t>‹#›</a:t>
            </a:fld>
            <a:endParaRPr lang="en-US"/>
          </a:p>
        </p:txBody>
      </p:sp>
    </p:spTree>
    <p:extLst>
      <p:ext uri="{BB962C8B-B14F-4D97-AF65-F5344CB8AC3E}">
        <p14:creationId xmlns:p14="http://schemas.microsoft.com/office/powerpoint/2010/main" val="4042569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7BCD4E3-DAE0-4DB4-9C76-3880DC6C9755}" type="datetimeFigureOut">
              <a:rPr lang="en-US" smtClean="0"/>
              <a:t>6/2/2022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5064F4C-E793-43C7-A956-96DC93A0F354}" type="slidenum">
              <a:rPr lang="en-US" smtClean="0"/>
              <a:t>‹#›</a:t>
            </a:fld>
            <a:endParaRPr lang="en-US"/>
          </a:p>
        </p:txBody>
      </p:sp>
    </p:spTree>
    <p:extLst>
      <p:ext uri="{BB962C8B-B14F-4D97-AF65-F5344CB8AC3E}">
        <p14:creationId xmlns:p14="http://schemas.microsoft.com/office/powerpoint/2010/main" val="3199230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7BCD4E3-DAE0-4DB4-9C76-3880DC6C9755}"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064F4C-E793-43C7-A956-96DC93A0F354}" type="slidenum">
              <a:rPr lang="en-US" smtClean="0"/>
              <a:t>‹#›</a:t>
            </a:fld>
            <a:endParaRPr lang="en-US"/>
          </a:p>
        </p:txBody>
      </p:sp>
    </p:spTree>
    <p:extLst>
      <p:ext uri="{BB962C8B-B14F-4D97-AF65-F5344CB8AC3E}">
        <p14:creationId xmlns:p14="http://schemas.microsoft.com/office/powerpoint/2010/main" val="346827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7BCD4E3-DAE0-4DB4-9C76-3880DC6C9755}" type="datetimeFigureOut">
              <a:rPr lang="en-US" smtClean="0"/>
              <a:t>6/2/2022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5064F4C-E793-43C7-A956-96DC93A0F35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477856"/>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bing.com/videos/search?q=nanomedicine&amp;docid=608045504061653629&amp;mid=05ACA6CE2D1B321FB8F505ACA6CE2D1B321FB8F5&amp;view=detail&amp;FORM=VIR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nanomedicine-explorer.net/" TargetMode="External"/><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history.com/news/native-american-inventions" TargetMode="External"/><Relationship Id="rId7" Type="http://schemas.openxmlformats.org/officeDocument/2006/relationships/hyperlink" Target="https://puzzel.org/en/features" TargetMode="External"/><Relationship Id="rId2" Type="http://schemas.openxmlformats.org/officeDocument/2006/relationships/hyperlink" Target="https://www.bing.com/videos/search?q=inventions+native+american+video&amp;&amp;view=detail&amp;mid=91A516B061EA4DFE201691A516B061EA4DFE2016&amp;&amp;FORM=VRDGAR&amp;ru=%2Fvideos%2Fsearch%3Fq%3Dinventions%2Bnative%2Bamerican%2Bvideo%26FORM%3DHDRSC4" TargetMode="External"/><Relationship Id="rId1" Type="http://schemas.openxmlformats.org/officeDocument/2006/relationships/slideLayout" Target="../slideLayouts/slideLayout2.xml"/><Relationship Id="rId6" Type="http://schemas.openxmlformats.org/officeDocument/2006/relationships/hyperlink" Target="https://puzzel.org/en/slidingpuzzle/update?p=-N2mRUYyHhSx9Fkh-lAS" TargetMode="External"/><Relationship Id="rId5" Type="http://schemas.openxmlformats.org/officeDocument/2006/relationships/hyperlink" Target="http://www.bigorrin.org/dakota_kids.htm" TargetMode="External"/><Relationship Id="rId4" Type="http://schemas.openxmlformats.org/officeDocument/2006/relationships/hyperlink" Target="https://www.youtube.com/watch?v=b94DeAWlT3A"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bing.com/videos/search?q=make+an+escape+room&amp;&amp;view=detail&amp;mid=809B22B70E7787735B54809B22B70E7787735B54&amp;&amp;FORM=VRDGAR&amp;ru=%2Fvideos%2Fsearch%3Fq%3Dmake%2Ban%2Bescape%2Broom%26FORM%3DHDRSC4" TargetMode="External"/><Relationship Id="rId2" Type="http://schemas.openxmlformats.org/officeDocument/2006/relationships/hyperlink" Target="https://worksheets.theteacherscorner.net/make-your-own/match-up/" TargetMode="External"/><Relationship Id="rId1" Type="http://schemas.openxmlformats.org/officeDocument/2006/relationships/slideLayout" Target="../slideLayouts/slideLayout2.xml"/><Relationship Id="rId6" Type="http://schemas.openxmlformats.org/officeDocument/2006/relationships/hyperlink" Target="https://www.sciencebuddies.org/stem-activities/toothbrush-bristlebot" TargetMode="External"/><Relationship Id="rId5" Type="http://schemas.openxmlformats.org/officeDocument/2006/relationships/hyperlink" Target="https://www.understandingnano.com/introduction.html" TargetMode="External"/><Relationship Id="rId4" Type="http://schemas.openxmlformats.org/officeDocument/2006/relationships/hyperlink" Target="https://www.iinano.org/glossary/#:~:text=%20Glossary%20of%20Terms%20in%20Nanotechnology%20%201,is%20part%20of%20all%20organic%20compounds...%20More%2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instructables.com/Wobble-Bot/" TargetMode="External"/><Relationship Id="rId2" Type="http://schemas.openxmlformats.org/officeDocument/2006/relationships/hyperlink" Target="https://www.sciencebuddies.org/stem-activities/brushbot" TargetMode="External"/><Relationship Id="rId1" Type="http://schemas.openxmlformats.org/officeDocument/2006/relationships/slideLayout" Target="../slideLayouts/slideLayout2.xml"/><Relationship Id="rId6" Type="http://schemas.openxmlformats.org/officeDocument/2006/relationships/hyperlink" Target="https://researchparent.com/homemade-wigglebot/" TargetMode="External"/><Relationship Id="rId5" Type="http://schemas.openxmlformats.org/officeDocument/2006/relationships/hyperlink" Target="https://books.google.com/books?id=FlBUDwAAQBAJ&amp;pg=PA4&amp;lpg=PA4&amp;dq=syringe+bird+bone+native+american&amp;source=bl&amp;ots=AkirAUDoJe&amp;sig=ACfU3U2vwqJPaJBtfwCs11Z_Gc0YRhCjaA&amp;hl=en&amp;sa=X&amp;ved=2ahUKEwjX88_dltjlAhXNslkKHUUWBDcQ6AEwGnoECAkQAQ#v=onepage&amp;q=syringe%20bird%20bone%20native%20american&amp;f=false" TargetMode="External"/><Relationship Id="rId4" Type="http://schemas.openxmlformats.org/officeDocument/2006/relationships/hyperlink" Target="https://www.nanowerk.com/what-are-nanobots.php"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offthegridnews.com/extreme-survival/camouflage-tricks-that-kept-the-native-americans-hidden/#:~:text=The%20native%20people%20of%20America%20were%20masters%20of,advantage%2C%20regardless%20of%20the%20inferiority%20of%20their%20weapons." TargetMode="External"/><Relationship Id="rId2" Type="http://schemas.openxmlformats.org/officeDocument/2006/relationships/hyperlink" Target="https://www.legendsofamerica.com/na-medicinebag/" TargetMode="External"/><Relationship Id="rId1" Type="http://schemas.openxmlformats.org/officeDocument/2006/relationships/slideLayout" Target="../slideLayouts/slideLayout2.xml"/><Relationship Id="rId6" Type="http://schemas.openxmlformats.org/officeDocument/2006/relationships/hyperlink" Target="https://nanomedicine-explorer.net/goldzap/safety" TargetMode="External"/><Relationship Id="rId5" Type="http://schemas.openxmlformats.org/officeDocument/2006/relationships/hyperlink" Target="https://www.bing.com/videos/search?q=nanomedicine&amp;docid=608045504061653629&amp;mid=05ACA6CE2D1B321FB8F505ACA6CE2D1B321FB8F5&amp;view=detail&amp;FORM=VIRE" TargetMode="External"/><Relationship Id="rId4" Type="http://schemas.openxmlformats.org/officeDocument/2006/relationships/hyperlink" Target="https://www.history.com/news/native-american-inventions#section_9"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history.com/news/native-american-inventions#section_10" TargetMode="External"/><Relationship Id="rId13" Type="http://schemas.openxmlformats.org/officeDocument/2006/relationships/image" Target="../media/image3.jpeg"/><Relationship Id="rId3" Type="http://schemas.openxmlformats.org/officeDocument/2006/relationships/hyperlink" Target="https://www.history.com/news/native-american-inventions#section_3" TargetMode="External"/><Relationship Id="rId7" Type="http://schemas.openxmlformats.org/officeDocument/2006/relationships/hyperlink" Target="https://www.history.com/news/native-american-inventions#section_9" TargetMode="External"/><Relationship Id="rId12" Type="http://schemas.openxmlformats.org/officeDocument/2006/relationships/image" Target="../media/image2.jpeg"/><Relationship Id="rId2" Type="http://schemas.openxmlformats.org/officeDocument/2006/relationships/hyperlink" Target="https://www.history.com/news/native-american-inventions#section_2" TargetMode="External"/><Relationship Id="rId1" Type="http://schemas.openxmlformats.org/officeDocument/2006/relationships/slideLayout" Target="../slideLayouts/slideLayout4.xml"/><Relationship Id="rId6" Type="http://schemas.openxmlformats.org/officeDocument/2006/relationships/hyperlink" Target="https://www.history.com/news/native-american-inventions#section_8" TargetMode="External"/><Relationship Id="rId11" Type="http://schemas.openxmlformats.org/officeDocument/2006/relationships/hyperlink" Target="https://www.history.com/news/native-american-inventions#section_5" TargetMode="External"/><Relationship Id="rId5" Type="http://schemas.openxmlformats.org/officeDocument/2006/relationships/hyperlink" Target="https://www.history.com/news/native-american-inventions#section_7" TargetMode="External"/><Relationship Id="rId10" Type="http://schemas.openxmlformats.org/officeDocument/2006/relationships/hyperlink" Target="https://www.history.com/news/native-american-inventions#section_6" TargetMode="External"/><Relationship Id="rId4" Type="http://schemas.openxmlformats.org/officeDocument/2006/relationships/hyperlink" Target="https://www.history.com/news/native-american-inventions#section_4" TargetMode="External"/><Relationship Id="rId9" Type="http://schemas.openxmlformats.org/officeDocument/2006/relationships/hyperlink" Target="https://www.history.com/news/native-american-inventions#section_12"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bing.com/videos/search?q=inventions+native+american+video&amp;&amp;view=detail&amp;mid=91A516B061EA4DFE201691A516B061EA4DFE2016&amp;&amp;FORM=VRDGAR&amp;ru=%2Fvideos%2Fsearch%3Fq%3Dinventions%2Bnative%2Bamerican%2Bvideo%26FORM%3DHDRSC4" TargetMode="Externa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876596" y="233082"/>
            <a:ext cx="8733906" cy="1748931"/>
          </a:xfrm>
        </p:spPr>
        <p:txBody>
          <a:bodyPr>
            <a:normAutofit/>
          </a:bodyPr>
          <a:lstStyle/>
          <a:p>
            <a:pPr algn="ctr"/>
            <a:r>
              <a:rPr lang="en-US" sz="4800" b="1" dirty="0">
                <a:solidFill>
                  <a:srgbClr val="002060"/>
                </a:solidFill>
                <a:latin typeface="Georgia" panose="02040502050405020303" pitchFamily="18" charset="0"/>
              </a:rPr>
              <a:t>Wiggle, Wobble, Nanobot</a:t>
            </a:r>
            <a:r>
              <a:rPr lang="en-US" sz="4800" dirty="0">
                <a:solidFill>
                  <a:srgbClr val="002060"/>
                </a:solidFill>
                <a:latin typeface="Georgia" panose="02040502050405020303" pitchFamily="18" charset="0"/>
              </a:rPr>
              <a:t/>
            </a:r>
            <a:br>
              <a:rPr lang="en-US" sz="4800" dirty="0">
                <a:solidFill>
                  <a:srgbClr val="002060"/>
                </a:solidFill>
                <a:latin typeface="Georgia" panose="02040502050405020303" pitchFamily="18" charset="0"/>
              </a:rPr>
            </a:br>
            <a:r>
              <a:rPr lang="en-US" sz="4800" b="1" dirty="0">
                <a:solidFill>
                  <a:srgbClr val="002060"/>
                </a:solidFill>
                <a:latin typeface="Georgia" panose="02040502050405020303" pitchFamily="18" charset="0"/>
              </a:rPr>
              <a:t>Challenge</a:t>
            </a:r>
            <a:endParaRPr lang="en-US" sz="4800" dirty="0">
              <a:solidFill>
                <a:srgbClr val="002060"/>
              </a:solidFill>
              <a:latin typeface="Georgia" panose="02040502050405020303" pitchFamily="18" charset="0"/>
            </a:endParaRPr>
          </a:p>
        </p:txBody>
      </p:sp>
      <p:sp>
        <p:nvSpPr>
          <p:cNvPr id="7" name="Subtitle 6"/>
          <p:cNvSpPr>
            <a:spLocks noGrp="1"/>
          </p:cNvSpPr>
          <p:nvPr>
            <p:ph type="subTitle" idx="1"/>
          </p:nvPr>
        </p:nvSpPr>
        <p:spPr>
          <a:xfrm>
            <a:off x="8507670" y="5522498"/>
            <a:ext cx="3337197" cy="856211"/>
          </a:xfrm>
        </p:spPr>
        <p:txBody>
          <a:bodyPr>
            <a:noAutofit/>
          </a:bodyPr>
          <a:lstStyle/>
          <a:p>
            <a:pPr algn="l"/>
            <a:r>
              <a:rPr lang="en-US" sz="2000" b="1" dirty="0" smtClean="0">
                <a:solidFill>
                  <a:srgbClr val="002060"/>
                </a:solidFill>
              </a:rPr>
              <a:t>NATURE SU2022</a:t>
            </a:r>
          </a:p>
          <a:p>
            <a:pPr algn="l"/>
            <a:r>
              <a:rPr lang="en-US" sz="2000" b="1" dirty="0" err="1" smtClean="0">
                <a:solidFill>
                  <a:srgbClr val="002060"/>
                </a:solidFill>
              </a:rPr>
              <a:t>NDEPSCoR</a:t>
            </a:r>
            <a:r>
              <a:rPr lang="en-US" sz="2000" b="1" dirty="0" smtClean="0">
                <a:solidFill>
                  <a:srgbClr val="002060"/>
                </a:solidFill>
              </a:rPr>
              <a:t>: NDSU/UND</a:t>
            </a:r>
          </a:p>
          <a:p>
            <a:pPr algn="l"/>
            <a:r>
              <a:rPr lang="en-US" sz="2000" b="1" dirty="0" smtClean="0">
                <a:solidFill>
                  <a:srgbClr val="002060"/>
                </a:solidFill>
              </a:rPr>
              <a:t>Dr</a:t>
            </a:r>
            <a:r>
              <a:rPr lang="en-US" sz="2000" b="1" dirty="0">
                <a:solidFill>
                  <a:srgbClr val="002060"/>
                </a:solidFill>
              </a:rPr>
              <a:t>. Lori Gourneau</a:t>
            </a:r>
          </a:p>
          <a:p>
            <a:pPr algn="l"/>
            <a:endParaRPr lang="en-US" sz="1600" b="1"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009534" y="2108640"/>
            <a:ext cx="6342284" cy="30260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58511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64" y="493098"/>
            <a:ext cx="10640291" cy="843928"/>
          </a:xfrm>
        </p:spPr>
        <p:txBody>
          <a:bodyPr>
            <a:normAutofit/>
          </a:bodyPr>
          <a:lstStyle/>
          <a:p>
            <a:r>
              <a:rPr lang="en-US" sz="4400" b="1" dirty="0" smtClean="0">
                <a:solidFill>
                  <a:schemeClr val="bg2">
                    <a:lumMod val="25000"/>
                  </a:schemeClr>
                </a:solidFill>
              </a:rPr>
              <a:t>Nanotechnology</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100362"/>
              </p:ext>
            </p:extLst>
          </p:nvPr>
        </p:nvGraphicFramePr>
        <p:xfrm>
          <a:off x="838200" y="2061882"/>
          <a:ext cx="10762129" cy="4225478"/>
        </p:xfrm>
        <a:graphic>
          <a:graphicData uri="http://schemas.openxmlformats.org/drawingml/2006/table">
            <a:tbl>
              <a:tblPr firstRow="1" firstCol="1" bandRow="1">
                <a:tableStyleId>{5C22544A-7EE6-4342-B048-85BDC9FD1C3A}</a:tableStyleId>
              </a:tblPr>
              <a:tblGrid>
                <a:gridCol w="1528482">
                  <a:extLst>
                    <a:ext uri="{9D8B030D-6E8A-4147-A177-3AD203B41FA5}">
                      <a16:colId xmlns:a16="http://schemas.microsoft.com/office/drawing/2014/main" val="885411870"/>
                    </a:ext>
                  </a:extLst>
                </a:gridCol>
                <a:gridCol w="5701553">
                  <a:extLst>
                    <a:ext uri="{9D8B030D-6E8A-4147-A177-3AD203B41FA5}">
                      <a16:colId xmlns:a16="http://schemas.microsoft.com/office/drawing/2014/main" val="2650060396"/>
                    </a:ext>
                  </a:extLst>
                </a:gridCol>
                <a:gridCol w="3532094">
                  <a:extLst>
                    <a:ext uri="{9D8B030D-6E8A-4147-A177-3AD203B41FA5}">
                      <a16:colId xmlns:a16="http://schemas.microsoft.com/office/drawing/2014/main" val="4086252793"/>
                    </a:ext>
                  </a:extLst>
                </a:gridCol>
              </a:tblGrid>
              <a:tr h="1279967">
                <a:tc>
                  <a:txBody>
                    <a:bodyPr/>
                    <a:lstStyle/>
                    <a:p>
                      <a:pPr marL="0" marR="0">
                        <a:lnSpc>
                          <a:spcPct val="106000"/>
                        </a:lnSpc>
                        <a:spcBef>
                          <a:spcPts val="0"/>
                        </a:spcBef>
                        <a:spcAft>
                          <a:spcPts val="0"/>
                        </a:spcAft>
                      </a:pPr>
                      <a:r>
                        <a:rPr lang="en-US" sz="1800">
                          <a:effectLst/>
                        </a:rPr>
                        <a:t>Nanomachine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dirty="0">
                          <a:solidFill>
                            <a:schemeClr val="tx1"/>
                          </a:solidFill>
                          <a:effectLst/>
                        </a:rPr>
                        <a:t>A nanoscale device capable of performing mechanical movements due to responses to specific stimuli.</a:t>
                      </a:r>
                    </a:p>
                    <a:p>
                      <a:pPr marL="0" marR="0">
                        <a:lnSpc>
                          <a:spcPct val="106000"/>
                        </a:lnSpc>
                        <a:spcBef>
                          <a:spcPts val="0"/>
                        </a:spcBef>
                        <a:spcAft>
                          <a:spcPts val="0"/>
                        </a:spcAft>
                      </a:pPr>
                      <a:r>
                        <a:rPr lang="en-US" sz="1800" dirty="0">
                          <a:solidFill>
                            <a:schemeClr val="tx1"/>
                          </a:solidFill>
                          <a:effectLst/>
                        </a:rPr>
                        <a:t>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6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4234163643"/>
                  </a:ext>
                </a:extLst>
              </a:tr>
              <a:tr h="853310">
                <a:tc>
                  <a:txBody>
                    <a:bodyPr/>
                    <a:lstStyle/>
                    <a:p>
                      <a:pPr marL="0" marR="0">
                        <a:lnSpc>
                          <a:spcPct val="106000"/>
                        </a:lnSpc>
                        <a:spcBef>
                          <a:spcPts val="0"/>
                        </a:spcBef>
                        <a:spcAft>
                          <a:spcPts val="0"/>
                        </a:spcAft>
                      </a:pPr>
                      <a:r>
                        <a:rPr lang="en-US" sz="1800" dirty="0">
                          <a:effectLst/>
                        </a:rPr>
                        <a:t>Nanomedicine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dirty="0">
                          <a:solidFill>
                            <a:schemeClr val="tx1"/>
                          </a:solidFill>
                          <a:effectLst/>
                        </a:rPr>
                        <a:t>The application of nanotechnology to solve medical problems.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4998987"/>
                  </a:ext>
                </a:extLst>
              </a:tr>
              <a:tr h="853310">
                <a:tc>
                  <a:txBody>
                    <a:bodyPr/>
                    <a:lstStyle/>
                    <a:p>
                      <a:pPr marL="0" marR="0">
                        <a:spcBef>
                          <a:spcPts val="0"/>
                        </a:spcBef>
                        <a:spcAft>
                          <a:spcPts val="0"/>
                        </a:spcAft>
                      </a:pPr>
                      <a:r>
                        <a:rPr lang="en-US" sz="1800" b="1">
                          <a:effectLst/>
                          <a:latin typeface="Cambria" panose="02040503050406030204" pitchFamily="18" charset="0"/>
                          <a:ea typeface="Times New Roman" panose="02020603050405020304" pitchFamily="18" charset="0"/>
                          <a:cs typeface="Arial" panose="020B0604020202020204" pitchFamily="34" charset="0"/>
                        </a:rPr>
                        <a:t>Nanobot</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dirty="0">
                          <a:effectLst/>
                          <a:latin typeface="Cambria" panose="02040503050406030204" pitchFamily="18" charset="0"/>
                          <a:ea typeface="Calibri" panose="020F0502020204030204" pitchFamily="34" charset="0"/>
                          <a:cs typeface="Arial" panose="020B0604020202020204" pitchFamily="34" charset="0"/>
                        </a:rPr>
                        <a:t>Robots that carry out a very specific function and are ~50–100 nm wide. They can be used very effectively for drug delivery. Normally, drugs work through the entire body before they reach the disease-affected area.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700"/>
                        </a:spcAft>
                      </a:pPr>
                      <a:r>
                        <a:rPr lang="en-US" sz="1800" dirty="0">
                          <a:effectLst/>
                          <a:latin typeface="Cambria" panose="020405030504060302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1700"/>
                        </a:spcAft>
                      </a:pPr>
                      <a:endParaRPr lang="en-US"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1700"/>
                        </a:spcAft>
                      </a:pPr>
                      <a:endParaRPr lang="en-US"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1700"/>
                        </a:spcAft>
                      </a:pPr>
                      <a:endParaRPr lang="en-US"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1700"/>
                        </a:spcAft>
                      </a:pPr>
                      <a:endParaRPr lang="en-US"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170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6080771"/>
                  </a:ext>
                </a:extLst>
              </a:tr>
            </a:tbl>
          </a:graphicData>
        </a:graphic>
      </p:graphicFrame>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8894893" y="2273673"/>
            <a:ext cx="1824990" cy="876300"/>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8891083" y="3521167"/>
            <a:ext cx="1828800" cy="874395"/>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8891083" y="5001346"/>
            <a:ext cx="1828800" cy="853502"/>
          </a:xfrm>
          <a:prstGeom prst="rect">
            <a:avLst/>
          </a:prstGeom>
        </p:spPr>
      </p:pic>
    </p:spTree>
    <p:extLst>
      <p:ext uri="{BB962C8B-B14F-4D97-AF65-F5344CB8AC3E}">
        <p14:creationId xmlns:p14="http://schemas.microsoft.com/office/powerpoint/2010/main" val="4149801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835" y="539149"/>
            <a:ext cx="10515600" cy="946003"/>
          </a:xfrm>
        </p:spPr>
        <p:txBody>
          <a:bodyPr>
            <a:noAutofit/>
          </a:bodyPr>
          <a:lstStyle/>
          <a:p>
            <a:r>
              <a:rPr lang="en-US" sz="3600" b="1" dirty="0" smtClean="0">
                <a:solidFill>
                  <a:schemeClr val="bg2">
                    <a:lumMod val="25000"/>
                  </a:schemeClr>
                </a:solidFill>
              </a:rPr>
              <a:t>Nanotechnology: How Does It Apply to Medicine &amp; Camouflage?</a:t>
            </a:r>
            <a:endParaRPr lang="en-US" sz="3600" dirty="0"/>
          </a:p>
        </p:txBody>
      </p:sp>
      <p:sp>
        <p:nvSpPr>
          <p:cNvPr id="3" name="Content Placeholder 2"/>
          <p:cNvSpPr>
            <a:spLocks noGrp="1"/>
          </p:cNvSpPr>
          <p:nvPr>
            <p:ph idx="1"/>
          </p:nvPr>
        </p:nvSpPr>
        <p:spPr>
          <a:xfrm>
            <a:off x="854825" y="1485152"/>
            <a:ext cx="10515600" cy="4351338"/>
          </a:xfrm>
        </p:spPr>
        <p:txBody>
          <a:bodyPr>
            <a:normAutofit/>
          </a:bodyPr>
          <a:lstStyle/>
          <a:p>
            <a:pPr marL="0" indent="0">
              <a:buNone/>
            </a:pPr>
            <a:endParaRPr lang="en-US" dirty="0" smtClean="0"/>
          </a:p>
          <a:p>
            <a:pPr marL="0" indent="0">
              <a:buNone/>
            </a:pPr>
            <a:r>
              <a:rPr lang="en-US" dirty="0" err="1" smtClean="0"/>
              <a:t>Nanomedicine</a:t>
            </a:r>
            <a:r>
              <a:rPr lang="en-US" dirty="0" smtClean="0"/>
              <a:t> </a:t>
            </a:r>
            <a:r>
              <a:rPr lang="en-US" dirty="0"/>
              <a:t>is the application of nanotechnology to help solve medical issues. </a:t>
            </a:r>
            <a:endParaRPr lang="en-US" dirty="0" smtClean="0"/>
          </a:p>
          <a:p>
            <a:pPr marL="0" indent="0">
              <a:buNone/>
            </a:pPr>
            <a:r>
              <a:rPr lang="en-US" dirty="0" smtClean="0"/>
              <a:t>Today</a:t>
            </a:r>
            <a:r>
              <a:rPr lang="en-US" dirty="0"/>
              <a:t>, </a:t>
            </a:r>
            <a:r>
              <a:rPr lang="en-US" dirty="0" smtClean="0"/>
              <a:t>nanoscientists </a:t>
            </a:r>
            <a:r>
              <a:rPr lang="en-US" dirty="0"/>
              <a:t>are using nanobots or robots which are about ~50–100 nm wide to carry out a very specific functions within the body. These nanobots can be used very effectively for drug delivery in the human body. </a:t>
            </a:r>
            <a:endParaRPr lang="en-US" dirty="0" smtClean="0"/>
          </a:p>
          <a:p>
            <a:pPr marL="0" indent="0">
              <a:buNone/>
            </a:pPr>
            <a:r>
              <a:rPr lang="en-US" dirty="0" smtClean="0"/>
              <a:t>Normally</a:t>
            </a:r>
            <a:r>
              <a:rPr lang="en-US" dirty="0"/>
              <a:t>, drugs work and travel through the entire body before they reach the disease-affected area. This new technology will allow scientists to directly attack tumors or specific diseased areas within the body. </a:t>
            </a:r>
            <a:endParaRPr lang="en-US" dirty="0" smtClean="0"/>
          </a:p>
          <a:p>
            <a:pPr marL="0" indent="0">
              <a:buNone/>
            </a:pPr>
            <a:r>
              <a:rPr lang="en-US" dirty="0" smtClean="0"/>
              <a:t>The </a:t>
            </a:r>
            <a:r>
              <a:rPr lang="en-US" dirty="0"/>
              <a:t>following slide is an excerpt from a video called “Welcome to the Era of Nanomedicine”.</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0307781" y="221651"/>
            <a:ext cx="1645921" cy="15073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38616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753" y="1"/>
            <a:ext cx="10515600" cy="798022"/>
          </a:xfrm>
        </p:spPr>
        <p:txBody>
          <a:bodyPr>
            <a:normAutofit/>
          </a:bodyPr>
          <a:lstStyle/>
          <a:p>
            <a:r>
              <a:rPr lang="en-US" sz="3200" b="1" dirty="0" smtClean="0">
                <a:solidFill>
                  <a:schemeClr val="bg2">
                    <a:lumMod val="25000"/>
                  </a:schemeClr>
                </a:solidFill>
              </a:rPr>
              <a:t>Nanotechnology: How Does It Apply to Medicine &amp; Camouflage?</a:t>
            </a:r>
            <a:endParaRPr lang="en-US" sz="3200" dirty="0"/>
          </a:p>
        </p:txBody>
      </p:sp>
      <p:sp>
        <p:nvSpPr>
          <p:cNvPr id="3" name="Content Placeholder 2"/>
          <p:cNvSpPr>
            <a:spLocks noGrp="1"/>
          </p:cNvSpPr>
          <p:nvPr>
            <p:ph idx="1"/>
          </p:nvPr>
        </p:nvSpPr>
        <p:spPr>
          <a:xfrm>
            <a:off x="556545" y="930784"/>
            <a:ext cx="11156577" cy="5417858"/>
          </a:xfrm>
        </p:spPr>
        <p:txBody>
          <a:bodyPr>
            <a:noAutofit/>
          </a:bodyPr>
          <a:lstStyle/>
          <a:p>
            <a:pPr marL="0" indent="0" fontAlgn="base">
              <a:buNone/>
            </a:pPr>
            <a:r>
              <a:rPr lang="en-US" sz="2000" dirty="0" smtClean="0"/>
              <a:t>Nanomedicine </a:t>
            </a:r>
            <a:r>
              <a:rPr lang="en-US" sz="2000" dirty="0"/>
              <a:t>is the medical application of nanotechnology which uses biosensors, tissue engineering, and diagnostic devices to understand disease such as cancer. Scientist build nanoparticles that can conceal itself or evade itself from the surveillance of the human immune system. It camouflages itself in a way the body’s immune system does not attack it.</a:t>
            </a:r>
          </a:p>
          <a:p>
            <a:pPr marL="0" indent="0" fontAlgn="base">
              <a:buNone/>
            </a:pPr>
            <a:r>
              <a:rPr lang="en-US" sz="2000" dirty="0"/>
              <a:t>Nanoparticles go directly to the diseased tissue and this reduces the side effects of drugs. It also allows scientists to target the diseased tissue with a higher quantity of a drug via the nanoparticle. This treatment is being used today in clinical trials with cancer patients. </a:t>
            </a:r>
            <a:endParaRPr lang="en-US" sz="2000" dirty="0" smtClean="0"/>
          </a:p>
          <a:p>
            <a:pPr marL="0" indent="0" fontAlgn="base">
              <a:buNone/>
            </a:pPr>
            <a:r>
              <a:rPr lang="en-US" sz="2000" dirty="0" smtClean="0"/>
              <a:t>Nanobots </a:t>
            </a:r>
            <a:r>
              <a:rPr lang="en-US" sz="2000" dirty="0"/>
              <a:t>were developed </a:t>
            </a:r>
            <a:r>
              <a:rPr lang="en-US" sz="2000" dirty="0" smtClean="0"/>
              <a:t>and used in </a:t>
            </a:r>
            <a:r>
              <a:rPr lang="en-US" sz="2000" dirty="0"/>
              <a:t>the preclinical trials with animals. This allowed scientists to develop nanoparticles that can change to a fluorescent nanoparticle that lights up in diseased tissue and which can then return information from the nanoparticles to be analyzed by optics. </a:t>
            </a:r>
            <a:endParaRPr lang="en-US" sz="2000" dirty="0" smtClean="0"/>
          </a:p>
          <a:p>
            <a:pPr marL="0" indent="0" fontAlgn="base">
              <a:buNone/>
            </a:pPr>
            <a:r>
              <a:rPr lang="en-US" sz="2000" dirty="0" smtClean="0"/>
              <a:t>Micro </a:t>
            </a:r>
            <a:r>
              <a:rPr lang="en-US" sz="2000" dirty="0"/>
              <a:t>robots have also been developed and they can travel through body fluids. The micro robots mimic human body tissues such as red blood cells. By taking the red blood cell membranes the robots camouflage themselves within the body and can circulate like the human red blood cell for about 120 days</a:t>
            </a:r>
            <a:r>
              <a:rPr lang="en-US" sz="2000" dirty="0" smtClean="0"/>
              <a:t>. </a:t>
            </a:r>
          </a:p>
          <a:p>
            <a:pPr marL="0" indent="0" fontAlgn="base">
              <a:buNone/>
            </a:pPr>
            <a:r>
              <a:rPr lang="en-US" sz="2000" u="sng" dirty="0"/>
              <a:t>Show students this video on </a:t>
            </a:r>
            <a:r>
              <a:rPr lang="en-US" sz="2000" u="sng" dirty="0" err="1" smtClean="0"/>
              <a:t>nanomedicine</a:t>
            </a:r>
            <a:r>
              <a:rPr lang="en-US" sz="2000" u="sng" dirty="0" smtClean="0"/>
              <a:t>:</a:t>
            </a:r>
            <a:endParaRPr lang="en-US" sz="2000" dirty="0" smtClean="0"/>
          </a:p>
          <a:p>
            <a:r>
              <a:rPr lang="en-US" sz="2000" dirty="0" smtClean="0"/>
              <a:t>May 30 2013 YouTube: WSJ (</a:t>
            </a:r>
            <a:r>
              <a:rPr lang="en-US" sz="2000" b="1" dirty="0" smtClean="0"/>
              <a:t>Time 6:04</a:t>
            </a:r>
            <a:r>
              <a:rPr lang="en-US" sz="2000" dirty="0" smtClean="0"/>
              <a:t>) </a:t>
            </a:r>
            <a:r>
              <a:rPr lang="en-US" sz="2000" u="sng" dirty="0" smtClean="0">
                <a:hlinkClick r:id="rId2"/>
              </a:rPr>
              <a:t>Welcome to the Era of </a:t>
            </a:r>
            <a:r>
              <a:rPr lang="en-US" sz="2000" u="sng" dirty="0" err="1" smtClean="0">
                <a:hlinkClick r:id="rId2"/>
              </a:rPr>
              <a:t>Nanomedicine</a:t>
            </a:r>
            <a:r>
              <a:rPr lang="en-US" sz="2000" u="sng" dirty="0" smtClean="0">
                <a:hlinkClick r:id="rId2"/>
              </a:rPr>
              <a:t> - Bing video</a:t>
            </a:r>
            <a:endParaRPr lang="en-US" sz="2000" u="sng"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7094" y="5264207"/>
            <a:ext cx="829021" cy="829021"/>
          </a:xfrm>
          <a:prstGeom prst="rect">
            <a:avLst/>
          </a:prstGeom>
        </p:spPr>
      </p:pic>
    </p:spTree>
    <p:extLst>
      <p:ext uri="{BB962C8B-B14F-4D97-AF65-F5344CB8AC3E}">
        <p14:creationId xmlns:p14="http://schemas.microsoft.com/office/powerpoint/2010/main" val="3374857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687" y="190559"/>
            <a:ext cx="10515600" cy="590839"/>
          </a:xfrm>
        </p:spPr>
        <p:txBody>
          <a:bodyPr>
            <a:normAutofit/>
          </a:bodyPr>
          <a:lstStyle/>
          <a:p>
            <a:r>
              <a:rPr lang="en-US" sz="2800" b="1" dirty="0">
                <a:solidFill>
                  <a:schemeClr val="accent1">
                    <a:lumMod val="75000"/>
                  </a:schemeClr>
                </a:solidFill>
                <a:latin typeface="Cambria" panose="02040503050406030204" pitchFamily="18" charset="0"/>
                <a:ea typeface="Cambria" panose="02040503050406030204" pitchFamily="18" charset="0"/>
              </a:rPr>
              <a:t>Activity 1 Nanomedicine Explorer, a virtual exhibit.</a:t>
            </a:r>
            <a:endParaRPr lang="en-US" sz="2800" dirty="0">
              <a:solidFill>
                <a:schemeClr val="accent1">
                  <a:lumMod val="75000"/>
                </a:schemeClr>
              </a:solidFill>
              <a:latin typeface="Cambria" panose="02040503050406030204" pitchFamily="18" charset="0"/>
              <a:ea typeface="Cambria" panose="02040503050406030204" pitchFamily="18" charset="0"/>
            </a:endParaRPr>
          </a:p>
        </p:txBody>
      </p:sp>
      <p:sp>
        <p:nvSpPr>
          <p:cNvPr id="11" name="Content Placeholder 10"/>
          <p:cNvSpPr>
            <a:spLocks noGrp="1"/>
          </p:cNvSpPr>
          <p:nvPr>
            <p:ph sz="half" idx="1"/>
          </p:nvPr>
        </p:nvSpPr>
        <p:spPr>
          <a:xfrm>
            <a:off x="696883" y="2119745"/>
            <a:ext cx="5181600" cy="4372494"/>
          </a:xfrm>
        </p:spPr>
        <p:txBody>
          <a:bodyPr>
            <a:normAutofit fontScale="47500" lnSpcReduction="20000"/>
          </a:bodyPr>
          <a:lstStyle/>
          <a:p>
            <a:pPr marL="0" indent="0">
              <a:buNone/>
            </a:pPr>
            <a:r>
              <a:rPr lang="en-US" sz="3600" dirty="0" smtClean="0"/>
              <a:t>What </a:t>
            </a:r>
            <a:r>
              <a:rPr lang="en-US" sz="3600" dirty="0"/>
              <a:t>is nanotechnology</a:t>
            </a:r>
          </a:p>
          <a:p>
            <a:pPr marL="0" indent="0">
              <a:buNone/>
            </a:pPr>
            <a:r>
              <a:rPr lang="en-US" sz="3600" dirty="0"/>
              <a:t>What is nanomedicine</a:t>
            </a:r>
          </a:p>
          <a:p>
            <a:pPr marL="0" indent="0">
              <a:buNone/>
            </a:pPr>
            <a:r>
              <a:rPr lang="en-US" sz="3600" dirty="0"/>
              <a:t>What is cancer: </a:t>
            </a:r>
          </a:p>
          <a:p>
            <a:pPr marL="0" indent="0">
              <a:buNone/>
            </a:pPr>
            <a:r>
              <a:rPr lang="en-US" sz="3600" dirty="0"/>
              <a:t>	Overview</a:t>
            </a:r>
          </a:p>
          <a:p>
            <a:pPr marL="0" indent="0">
              <a:buNone/>
            </a:pPr>
            <a:r>
              <a:rPr lang="en-US" sz="3600" dirty="0"/>
              <a:t>	How do tumors form?</a:t>
            </a:r>
          </a:p>
          <a:p>
            <a:pPr marL="0" indent="0">
              <a:buNone/>
            </a:pPr>
            <a:r>
              <a:rPr lang="en-US" sz="3600" dirty="0"/>
              <a:t>	How does cancer spread?</a:t>
            </a:r>
          </a:p>
          <a:p>
            <a:pPr marL="0" indent="0">
              <a:buNone/>
            </a:pPr>
            <a:r>
              <a:rPr lang="en-US" sz="3600" dirty="0"/>
              <a:t>	Can </a:t>
            </a:r>
            <a:r>
              <a:rPr lang="en-US" sz="3600" dirty="0" smtClean="0"/>
              <a:t>nanotechnology </a:t>
            </a:r>
            <a:r>
              <a:rPr lang="en-US" sz="3600" dirty="0"/>
              <a:t>help?</a:t>
            </a:r>
          </a:p>
          <a:p>
            <a:pPr marL="0" indent="0">
              <a:buNone/>
            </a:pPr>
            <a:r>
              <a:rPr lang="en-US" sz="3600" dirty="0"/>
              <a:t>Battling cancer with nanotechnology:</a:t>
            </a:r>
          </a:p>
          <a:p>
            <a:pPr marL="0" indent="0">
              <a:buNone/>
            </a:pPr>
            <a:r>
              <a:rPr lang="en-US" sz="3600" dirty="0"/>
              <a:t>	Battling cancer</a:t>
            </a:r>
          </a:p>
          <a:p>
            <a:pPr marL="0" indent="0">
              <a:buNone/>
            </a:pPr>
            <a:r>
              <a:rPr lang="en-US" sz="3600" dirty="0"/>
              <a:t>	Early detection</a:t>
            </a:r>
          </a:p>
          <a:p>
            <a:pPr marL="0" indent="0">
              <a:buNone/>
            </a:pPr>
            <a:r>
              <a:rPr lang="en-US" sz="3600" dirty="0"/>
              <a:t>	Precise targeting</a:t>
            </a:r>
          </a:p>
          <a:p>
            <a:pPr marL="0" indent="0">
              <a:buNone/>
            </a:pPr>
            <a:r>
              <a:rPr lang="en-US" sz="3600" dirty="0"/>
              <a:t>	</a:t>
            </a:r>
          </a:p>
          <a:p>
            <a:endParaRPr lang="en-US" dirty="0"/>
          </a:p>
        </p:txBody>
      </p:sp>
      <p:sp>
        <p:nvSpPr>
          <p:cNvPr id="12" name="Content Placeholder 11"/>
          <p:cNvSpPr>
            <a:spLocks noGrp="1"/>
          </p:cNvSpPr>
          <p:nvPr>
            <p:ph sz="half" idx="2"/>
          </p:nvPr>
        </p:nvSpPr>
        <p:spPr>
          <a:xfrm>
            <a:off x="5878483" y="2097835"/>
            <a:ext cx="5181600" cy="4372495"/>
          </a:xfrm>
        </p:spPr>
        <p:txBody>
          <a:bodyPr>
            <a:noAutofit/>
          </a:bodyPr>
          <a:lstStyle/>
          <a:p>
            <a:pPr marL="0" indent="0">
              <a:buNone/>
            </a:pPr>
            <a:r>
              <a:rPr lang="en-US" sz="1600" dirty="0" smtClean="0"/>
              <a:t>Zapping tumors with gold nanoshells</a:t>
            </a:r>
          </a:p>
          <a:p>
            <a:pPr marL="0" indent="0">
              <a:buNone/>
            </a:pPr>
            <a:r>
              <a:rPr lang="en-US" sz="1600" dirty="0" smtClean="0"/>
              <a:t>	Overview</a:t>
            </a:r>
          </a:p>
          <a:p>
            <a:pPr marL="0" indent="0">
              <a:buNone/>
            </a:pPr>
            <a:r>
              <a:rPr lang="en-US" sz="1600" dirty="0" smtClean="0"/>
              <a:t>	Inventing nanoshells</a:t>
            </a:r>
          </a:p>
          <a:p>
            <a:pPr marL="0" indent="0">
              <a:buNone/>
            </a:pPr>
            <a:r>
              <a:rPr lang="en-US" sz="1600" dirty="0" smtClean="0"/>
              <a:t>	Fateful meeting</a:t>
            </a:r>
          </a:p>
          <a:p>
            <a:pPr marL="0" indent="0">
              <a:buNone/>
            </a:pPr>
            <a:r>
              <a:rPr lang="en-US" sz="1600" dirty="0" smtClean="0"/>
              <a:t>	Supermarket chicken</a:t>
            </a:r>
          </a:p>
          <a:p>
            <a:pPr marL="0" indent="0">
              <a:buNone/>
            </a:pPr>
            <a:r>
              <a:rPr lang="en-US" sz="1600" dirty="0" smtClean="0"/>
              <a:t>	Dramatic results</a:t>
            </a:r>
          </a:p>
          <a:p>
            <a:pPr marL="0" indent="0">
              <a:buNone/>
            </a:pPr>
            <a:r>
              <a:rPr lang="en-US" sz="1600" dirty="0" smtClean="0"/>
              <a:t>	The personal side</a:t>
            </a:r>
          </a:p>
          <a:p>
            <a:pPr marL="0" indent="0">
              <a:buNone/>
            </a:pPr>
            <a:r>
              <a:rPr lang="en-US" sz="1600" dirty="0" smtClean="0"/>
              <a:t>	If you were a patient</a:t>
            </a:r>
          </a:p>
          <a:p>
            <a:pPr marL="0" indent="0">
              <a:buNone/>
            </a:pPr>
            <a:r>
              <a:rPr lang="en-US" sz="1600" dirty="0" smtClean="0"/>
              <a:t>	Is it safe</a:t>
            </a:r>
          </a:p>
          <a:p>
            <a:pPr marL="0" indent="0">
              <a:buNone/>
            </a:pPr>
            <a:r>
              <a:rPr lang="en-US" sz="1600" dirty="0" smtClean="0"/>
              <a:t>	Zap a tumor-try it (see if it works on your 	computer).</a:t>
            </a:r>
          </a:p>
          <a:p>
            <a:pPr marL="0" indent="0">
              <a:buNone/>
            </a:pPr>
            <a:endParaRPr lang="en-US" sz="1600" dirty="0" smtClean="0"/>
          </a:p>
        </p:txBody>
      </p:sp>
      <p:pic>
        <p:nvPicPr>
          <p:cNvPr id="10" name="Picture 2" descr="What is DNA Nanotechn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4231" y="2890391"/>
            <a:ext cx="2480336" cy="18313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372687" y="803308"/>
            <a:ext cx="11231880" cy="1477328"/>
          </a:xfrm>
          <a:prstGeom prst="rect">
            <a:avLst/>
          </a:prstGeom>
        </p:spPr>
        <p:txBody>
          <a:bodyPr wrap="square">
            <a:spAutoFit/>
          </a:bodyPr>
          <a:lstStyle/>
          <a:p>
            <a:r>
              <a:rPr lang="en-US" dirty="0" smtClean="0"/>
              <a:t>Learn more about nanotechnology &amp; nanomedicine. Go to the link and show the students the following videos in order. </a:t>
            </a:r>
            <a:r>
              <a:rPr lang="en-US" b="1" dirty="0" smtClean="0">
                <a:solidFill>
                  <a:srgbClr val="FF0000"/>
                </a:solidFill>
              </a:rPr>
              <a:t>These are very short videos, many less than a minute. </a:t>
            </a:r>
          </a:p>
          <a:p>
            <a:r>
              <a:rPr lang="en-US" dirty="0" smtClean="0"/>
              <a:t> </a:t>
            </a:r>
            <a:r>
              <a:rPr lang="en-US" dirty="0">
                <a:hlinkClick r:id="rId3"/>
              </a:rPr>
              <a:t>Home | </a:t>
            </a:r>
            <a:r>
              <a:rPr lang="en-US" dirty="0" err="1">
                <a:hlinkClick r:id="rId3"/>
              </a:rPr>
              <a:t>Nanomedicine</a:t>
            </a:r>
            <a:r>
              <a:rPr lang="en-US" dirty="0">
                <a:hlinkClick r:id="rId3"/>
              </a:rPr>
              <a:t> Explorer (nanomedicine-explorer.net</a:t>
            </a:r>
            <a:r>
              <a:rPr lang="en-US" dirty="0" smtClean="0">
                <a:hlinkClick r:id="rId3"/>
              </a:rPr>
              <a:t>)</a:t>
            </a:r>
            <a:endParaRPr lang="en-US" dirty="0" smtClean="0"/>
          </a:p>
          <a:p>
            <a:r>
              <a:rPr lang="en-US" dirty="0" smtClean="0"/>
              <a:t>**If </a:t>
            </a:r>
            <a:r>
              <a:rPr lang="en-US" dirty="0"/>
              <a:t>you have time before lunch show “Stealth Imaging”.</a:t>
            </a:r>
          </a:p>
          <a:p>
            <a:endParaRPr lang="en-US" u="sng" dirty="0"/>
          </a:p>
        </p:txBody>
      </p:sp>
    </p:spTree>
    <p:extLst>
      <p:ext uri="{BB962C8B-B14F-4D97-AF65-F5344CB8AC3E}">
        <p14:creationId xmlns:p14="http://schemas.microsoft.com/office/powerpoint/2010/main" val="4115854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7841" y="4589618"/>
            <a:ext cx="5302249" cy="914400"/>
          </a:xfrm>
        </p:spPr>
        <p:txBody>
          <a:bodyPr>
            <a:normAutofit/>
          </a:bodyPr>
          <a:lstStyle/>
          <a:p>
            <a:pPr marL="0" indent="0" algn="ctr">
              <a:buNone/>
            </a:pPr>
            <a:r>
              <a:rPr lang="en-US" sz="6000" b="1" dirty="0">
                <a:solidFill>
                  <a:srgbClr val="002060"/>
                </a:solidFill>
                <a:latin typeface="Colonna MT" panose="04020805060202030203" pitchFamily="82" charset="0"/>
              </a:rPr>
              <a:t>LUNCH </a:t>
            </a:r>
            <a:r>
              <a:rPr lang="en-US" sz="6000" b="1" dirty="0" smtClean="0">
                <a:solidFill>
                  <a:srgbClr val="002060"/>
                </a:solidFill>
                <a:latin typeface="Colonna MT" panose="04020805060202030203" pitchFamily="82" charset="0"/>
              </a:rPr>
              <a:t>TIME</a:t>
            </a:r>
            <a:endParaRPr lang="en-US" sz="6000" b="1" dirty="0">
              <a:solidFill>
                <a:srgbClr val="002060"/>
              </a:solidFill>
              <a:latin typeface="Colonna MT" panose="04020805060202030203" pitchFamily="8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2396" y="3224989"/>
            <a:ext cx="2985956" cy="20616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304" y="435585"/>
            <a:ext cx="3414070" cy="23226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5010" y="732397"/>
            <a:ext cx="3433308" cy="23595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6516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0577" y="244142"/>
            <a:ext cx="5378980" cy="1280890"/>
          </a:xfrm>
        </p:spPr>
        <p:txBody>
          <a:bodyPr>
            <a:noAutofit/>
          </a:bodyPr>
          <a:lstStyle/>
          <a:p>
            <a:r>
              <a:rPr lang="en-US" sz="6600" b="1" dirty="0" smtClean="0">
                <a:solidFill>
                  <a:srgbClr val="002060"/>
                </a:solidFill>
                <a:latin typeface="Harrington" panose="04040505050A02020702" pitchFamily="82" charset="0"/>
              </a:rPr>
              <a:t>Activity Time</a:t>
            </a:r>
            <a:endParaRPr lang="en-US" sz="6600" b="1" dirty="0">
              <a:solidFill>
                <a:srgbClr val="002060"/>
              </a:solidFill>
              <a:latin typeface="Harrington" panose="04040505050A02020702" pitchFamily="82" charset="0"/>
            </a:endParaRPr>
          </a:p>
        </p:txBody>
      </p:sp>
      <p:sp>
        <p:nvSpPr>
          <p:cNvPr id="4" name="TextBox 3"/>
          <p:cNvSpPr txBox="1"/>
          <p:nvPr/>
        </p:nvSpPr>
        <p:spPr>
          <a:xfrm>
            <a:off x="8960238" y="1895286"/>
            <a:ext cx="2201244" cy="1569660"/>
          </a:xfrm>
          <a:prstGeom prst="rect">
            <a:avLst/>
          </a:prstGeom>
          <a:noFill/>
        </p:spPr>
        <p:txBody>
          <a:bodyPr wrap="none" rtlCol="0">
            <a:spAutoFit/>
          </a:bodyPr>
          <a:lstStyle/>
          <a:p>
            <a:pPr algn="ctr"/>
            <a:r>
              <a:rPr lang="en-US" sz="3200" b="1" dirty="0" smtClean="0">
                <a:solidFill>
                  <a:srgbClr val="002060"/>
                </a:solidFill>
                <a:latin typeface="Berlin Sans FB" panose="020E0602020502020306" pitchFamily="34" charset="0"/>
                <a:ea typeface="Cambria" panose="02040503050406030204" pitchFamily="18" charset="0"/>
              </a:rPr>
              <a:t>Activity </a:t>
            </a:r>
            <a:r>
              <a:rPr lang="en-US" sz="3200" b="1" dirty="0">
                <a:solidFill>
                  <a:srgbClr val="002060"/>
                </a:solidFill>
                <a:latin typeface="Berlin Sans FB" panose="020E0602020502020306" pitchFamily="34" charset="0"/>
                <a:ea typeface="Cambria" panose="02040503050406030204" pitchFamily="18" charset="0"/>
              </a:rPr>
              <a:t>4</a:t>
            </a:r>
            <a:r>
              <a:rPr lang="en-US" sz="3200" b="1" dirty="0" smtClean="0">
                <a:solidFill>
                  <a:srgbClr val="002060"/>
                </a:solidFill>
                <a:latin typeface="Berlin Sans FB" panose="020E0602020502020306" pitchFamily="34" charset="0"/>
                <a:ea typeface="Cambria" panose="02040503050406030204" pitchFamily="18" charset="0"/>
              </a:rPr>
              <a:t> </a:t>
            </a:r>
          </a:p>
          <a:p>
            <a:pPr algn="ctr"/>
            <a:r>
              <a:rPr lang="en-US" sz="3200" b="1" dirty="0" err="1" smtClean="0">
                <a:solidFill>
                  <a:srgbClr val="002060"/>
                </a:solidFill>
                <a:latin typeface="Berlin Sans FB" panose="020E0602020502020306" pitchFamily="34" charset="0"/>
                <a:ea typeface="Cambria" panose="02040503050406030204" pitchFamily="18" charset="0"/>
              </a:rPr>
              <a:t>Bristlebot</a:t>
            </a:r>
            <a:endParaRPr lang="en-US" sz="3200" b="1" dirty="0" smtClean="0">
              <a:solidFill>
                <a:srgbClr val="002060"/>
              </a:solidFill>
              <a:latin typeface="Berlin Sans FB" panose="020E0602020502020306" pitchFamily="34" charset="0"/>
              <a:ea typeface="Cambria" panose="02040503050406030204" pitchFamily="18" charset="0"/>
            </a:endParaRPr>
          </a:p>
          <a:p>
            <a:pPr algn="ctr"/>
            <a:r>
              <a:rPr lang="en-US" sz="3200" b="1" dirty="0" err="1" smtClean="0">
                <a:solidFill>
                  <a:srgbClr val="002060"/>
                </a:solidFill>
                <a:latin typeface="Berlin Sans FB" panose="020E0602020502020306" pitchFamily="34" charset="0"/>
                <a:ea typeface="Cambria" panose="02040503050406030204" pitchFamily="18" charset="0"/>
              </a:rPr>
              <a:t>Brushbot</a:t>
            </a:r>
            <a:endParaRPr lang="en-US" sz="3200" b="1" dirty="0">
              <a:solidFill>
                <a:srgbClr val="002060"/>
              </a:solidFill>
              <a:latin typeface="Berlin Sans FB" panose="020E0602020502020306" pitchFamily="34" charset="0"/>
              <a:ea typeface="Cambria" panose="02040503050406030204" pitchFamily="18" charset="0"/>
            </a:endParaRPr>
          </a:p>
        </p:txBody>
      </p:sp>
      <p:sp>
        <p:nvSpPr>
          <p:cNvPr id="5" name="Rectangle 4"/>
          <p:cNvSpPr/>
          <p:nvPr/>
        </p:nvSpPr>
        <p:spPr>
          <a:xfrm>
            <a:off x="948009" y="1895286"/>
            <a:ext cx="2236511" cy="1077218"/>
          </a:xfrm>
          <a:prstGeom prst="rect">
            <a:avLst/>
          </a:prstGeom>
        </p:spPr>
        <p:txBody>
          <a:bodyPr wrap="none">
            <a:spAutoFit/>
          </a:bodyPr>
          <a:lstStyle/>
          <a:p>
            <a:pPr algn="ctr" fontAlgn="base"/>
            <a:r>
              <a:rPr lang="en-US" sz="3200" b="1" dirty="0">
                <a:solidFill>
                  <a:srgbClr val="002060"/>
                </a:solidFill>
                <a:latin typeface="Berlin Sans FB" panose="020E0602020502020306" pitchFamily="34" charset="0"/>
                <a:ea typeface="Cambria" panose="02040503050406030204" pitchFamily="18" charset="0"/>
              </a:rPr>
              <a:t>Activity </a:t>
            </a:r>
            <a:r>
              <a:rPr lang="en-US" sz="3200" b="1" dirty="0" smtClean="0">
                <a:solidFill>
                  <a:srgbClr val="002060"/>
                </a:solidFill>
                <a:latin typeface="Berlin Sans FB" panose="020E0602020502020306" pitchFamily="34" charset="0"/>
                <a:ea typeface="Cambria" panose="02040503050406030204" pitchFamily="18" charset="0"/>
              </a:rPr>
              <a:t>2 </a:t>
            </a:r>
          </a:p>
          <a:p>
            <a:pPr algn="ctr" fontAlgn="base"/>
            <a:r>
              <a:rPr lang="en-US" sz="3200" b="1" dirty="0" err="1" smtClean="0">
                <a:solidFill>
                  <a:srgbClr val="002060"/>
                </a:solidFill>
                <a:latin typeface="Berlin Sans FB" panose="020E0602020502020306" pitchFamily="34" charset="0"/>
                <a:ea typeface="Cambria" panose="02040503050406030204" pitchFamily="18" charset="0"/>
              </a:rPr>
              <a:t>Wigglebot</a:t>
            </a:r>
            <a:endParaRPr lang="en-US" sz="3200" b="1" dirty="0">
              <a:solidFill>
                <a:srgbClr val="002060"/>
              </a:solidFill>
              <a:latin typeface="Berlin Sans FB" panose="020E0602020502020306" pitchFamily="34" charset="0"/>
              <a:ea typeface="Cambria" panose="02040503050406030204" pitchFamily="18" charset="0"/>
            </a:endParaRPr>
          </a:p>
        </p:txBody>
      </p:sp>
      <p:sp>
        <p:nvSpPr>
          <p:cNvPr id="6" name="Rectangle 5"/>
          <p:cNvSpPr/>
          <p:nvPr/>
        </p:nvSpPr>
        <p:spPr>
          <a:xfrm>
            <a:off x="794256" y="4738201"/>
            <a:ext cx="2544018" cy="1077218"/>
          </a:xfrm>
          <a:prstGeom prst="rect">
            <a:avLst/>
          </a:prstGeom>
        </p:spPr>
        <p:txBody>
          <a:bodyPr wrap="square">
            <a:spAutoFit/>
          </a:bodyPr>
          <a:lstStyle/>
          <a:p>
            <a:pPr algn="ctr"/>
            <a:r>
              <a:rPr lang="en-US" sz="3200" b="1" dirty="0">
                <a:solidFill>
                  <a:srgbClr val="002060"/>
                </a:solidFill>
                <a:latin typeface="Berlin Sans FB" panose="020E0602020502020306" pitchFamily="34" charset="0"/>
                <a:ea typeface="Cambria" panose="02040503050406030204" pitchFamily="18" charset="0"/>
              </a:rPr>
              <a:t>Activity </a:t>
            </a:r>
            <a:r>
              <a:rPr lang="en-US" sz="3200" b="1" dirty="0" smtClean="0">
                <a:solidFill>
                  <a:srgbClr val="002060"/>
                </a:solidFill>
                <a:latin typeface="Berlin Sans FB" panose="020E0602020502020306" pitchFamily="34" charset="0"/>
                <a:ea typeface="Cambria" panose="02040503050406030204" pitchFamily="18" charset="0"/>
              </a:rPr>
              <a:t>3 </a:t>
            </a:r>
          </a:p>
          <a:p>
            <a:pPr algn="ctr"/>
            <a:r>
              <a:rPr lang="en-US" sz="3200" b="1" dirty="0" err="1" smtClean="0">
                <a:solidFill>
                  <a:srgbClr val="002060"/>
                </a:solidFill>
                <a:latin typeface="Berlin Sans FB" panose="020E0602020502020306" pitchFamily="34" charset="0"/>
                <a:ea typeface="Cambria" panose="02040503050406030204" pitchFamily="18" charset="0"/>
              </a:rPr>
              <a:t>Wobblebot</a:t>
            </a:r>
            <a:endParaRPr lang="en-US" sz="3200" b="1" dirty="0">
              <a:solidFill>
                <a:srgbClr val="002060"/>
              </a:solidFill>
              <a:latin typeface="Berlin Sans FB" panose="020E0602020502020306" pitchFamily="34" charset="0"/>
              <a:ea typeface="Cambria" panose="02040503050406030204" pitchFamily="18" charset="0"/>
            </a:endParaRPr>
          </a:p>
        </p:txBody>
      </p:sp>
      <p:sp>
        <p:nvSpPr>
          <p:cNvPr id="8" name="Rectangle 7"/>
          <p:cNvSpPr/>
          <p:nvPr/>
        </p:nvSpPr>
        <p:spPr>
          <a:xfrm>
            <a:off x="7414954" y="4738201"/>
            <a:ext cx="4016188" cy="1077218"/>
          </a:xfrm>
          <a:prstGeom prst="rect">
            <a:avLst/>
          </a:prstGeom>
        </p:spPr>
        <p:txBody>
          <a:bodyPr wrap="square">
            <a:spAutoFit/>
          </a:bodyPr>
          <a:lstStyle/>
          <a:p>
            <a:pPr algn="ctr"/>
            <a:r>
              <a:rPr lang="en-US" sz="3200" b="1" dirty="0" smtClean="0">
                <a:solidFill>
                  <a:srgbClr val="002060"/>
                </a:solidFill>
                <a:latin typeface="Berlin Sans FB" panose="020E0602020502020306" pitchFamily="34" charset="0"/>
                <a:ea typeface="Cambria" panose="02040503050406030204" pitchFamily="18" charset="0"/>
              </a:rPr>
              <a:t>Activity 5 </a:t>
            </a:r>
          </a:p>
          <a:p>
            <a:pPr algn="ctr"/>
            <a:r>
              <a:rPr lang="en-US" sz="3200" b="1" dirty="0" smtClean="0">
                <a:solidFill>
                  <a:srgbClr val="002060"/>
                </a:solidFill>
                <a:latin typeface="Berlin Sans FB" panose="020E0602020502020306" pitchFamily="34" charset="0"/>
                <a:ea typeface="Cambria" panose="02040503050406030204" pitchFamily="18" charset="0"/>
              </a:rPr>
              <a:t>Nanobot Challenge</a:t>
            </a:r>
          </a:p>
        </p:txBody>
      </p:sp>
      <p:pic>
        <p:nvPicPr>
          <p:cNvPr id="5124"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1667" y="2356951"/>
            <a:ext cx="4876800" cy="23812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97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211788"/>
            <a:ext cx="10058400" cy="1450757"/>
          </a:xfrm>
        </p:spPr>
        <p:txBody>
          <a:bodyPr>
            <a:normAutofit/>
          </a:bodyPr>
          <a:lstStyle/>
          <a:p>
            <a:r>
              <a:rPr lang="en-US" b="1" dirty="0">
                <a:solidFill>
                  <a:schemeClr val="accent1">
                    <a:lumMod val="75000"/>
                  </a:schemeClr>
                </a:solidFill>
                <a:latin typeface="Cambria" panose="02040503050406030204" pitchFamily="18" charset="0"/>
                <a:ea typeface="Cambria" panose="02040503050406030204" pitchFamily="18" charset="0"/>
              </a:rPr>
              <a:t>Wiggle, Wobble, </a:t>
            </a:r>
            <a:r>
              <a:rPr lang="en-US" b="1" dirty="0" err="1">
                <a:solidFill>
                  <a:schemeClr val="accent1">
                    <a:lumMod val="75000"/>
                  </a:schemeClr>
                </a:solidFill>
                <a:latin typeface="Cambria" panose="02040503050406030204" pitchFamily="18" charset="0"/>
                <a:ea typeface="Cambria" panose="02040503050406030204" pitchFamily="18" charset="0"/>
              </a:rPr>
              <a:t>Nanobot</a:t>
            </a:r>
            <a:r>
              <a:rPr lang="en-US" b="1" dirty="0">
                <a:solidFill>
                  <a:schemeClr val="accent1">
                    <a:lumMod val="75000"/>
                  </a:schemeClr>
                </a:solidFill>
                <a:latin typeface="Cambria" panose="02040503050406030204" pitchFamily="18" charset="0"/>
                <a:ea typeface="Cambria" panose="02040503050406030204" pitchFamily="18" charset="0"/>
              </a:rPr>
              <a:t> Challenge</a:t>
            </a: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868680" y="1081228"/>
            <a:ext cx="10515600" cy="5704728"/>
          </a:xfrm>
        </p:spPr>
        <p:txBody>
          <a:bodyPr>
            <a:normAutofit/>
          </a:bodyPr>
          <a:lstStyle/>
          <a:p>
            <a:r>
              <a:rPr lang="en-US" b="1" dirty="0"/>
              <a:t>Gamification: </a:t>
            </a:r>
            <a:r>
              <a:rPr lang="en-US" dirty="0"/>
              <a:t>Game based learning creates fun. It helps information to stick. In this challenge you will be given three robots to build and a puzzle to complete. </a:t>
            </a:r>
          </a:p>
          <a:p>
            <a:r>
              <a:rPr lang="en-US" dirty="0"/>
              <a:t>Each room will have one puzzle to solve and one or two robots to build. Once you have completed the projects you may move onto the next room.</a:t>
            </a:r>
          </a:p>
          <a:p>
            <a:r>
              <a:rPr lang="en-US" dirty="0"/>
              <a:t>The materials for each robot will be in the room numbered for your group and your group will have one desk. Only use your supplies on your desk. If you need something please ask the instructor.</a:t>
            </a:r>
          </a:p>
          <a:p>
            <a:r>
              <a:rPr lang="en-US" dirty="0"/>
              <a:t>When the group has completed the project and puzzle task, bring them back to the main classroom and go onto your next room. If you are unable to figure out the puzzle, that’s okay. Just bring it back to the room when your robot is finished.</a:t>
            </a:r>
          </a:p>
          <a:p>
            <a:r>
              <a:rPr lang="en-US" dirty="0"/>
              <a:t>This challenge is based on engineering. </a:t>
            </a:r>
            <a:r>
              <a:rPr lang="en-US" u="sng" dirty="0"/>
              <a:t>So take your time </a:t>
            </a:r>
            <a:r>
              <a:rPr lang="en-US" dirty="0"/>
              <a:t>and do your best but monitor your time. Work together as a team. </a:t>
            </a:r>
          </a:p>
          <a:p>
            <a:r>
              <a:rPr lang="en-US" dirty="0"/>
              <a:t>Instructors group the students by counting off by 1-4. Each group should have 4 students. Two can work on the puzzle and two can work on the robot. </a:t>
            </a:r>
            <a:endParaRPr lang="en-US" dirty="0" smtClean="0"/>
          </a:p>
          <a:p>
            <a:r>
              <a:rPr lang="en-US" dirty="0" smtClean="0"/>
              <a:t>Do not play with your </a:t>
            </a:r>
            <a:r>
              <a:rPr lang="en-US" dirty="0" err="1" smtClean="0"/>
              <a:t>nanobots</a:t>
            </a:r>
            <a:r>
              <a:rPr lang="en-US" dirty="0" smtClean="0"/>
              <a:t> or the batteries. You will need them for the challenge.</a:t>
            </a:r>
          </a:p>
          <a:p>
            <a:endParaRPr lang="en-US" dirty="0"/>
          </a:p>
          <a:p>
            <a:endParaRPr lang="en-US" dirty="0"/>
          </a:p>
        </p:txBody>
      </p:sp>
    </p:spTree>
    <p:extLst>
      <p:ext uri="{BB962C8B-B14F-4D97-AF65-F5344CB8AC3E}">
        <p14:creationId xmlns:p14="http://schemas.microsoft.com/office/powerpoint/2010/main" val="1096647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26808"/>
          </a:xfrm>
        </p:spPr>
        <p:txBody>
          <a:bodyPr/>
          <a:lstStyle/>
          <a:p>
            <a:r>
              <a:rPr lang="en-US" b="1" dirty="0" smtClean="0">
                <a:solidFill>
                  <a:schemeClr val="accent1">
                    <a:lumMod val="75000"/>
                  </a:schemeClr>
                </a:solidFill>
                <a:latin typeface="Cambria" panose="02040503050406030204" pitchFamily="18" charset="0"/>
                <a:ea typeface="Cambria" panose="02040503050406030204" pitchFamily="18" charset="0"/>
              </a:rPr>
              <a:t>Activity 2: </a:t>
            </a:r>
            <a:r>
              <a:rPr lang="en-US" b="1" dirty="0" err="1" smtClean="0">
                <a:solidFill>
                  <a:schemeClr val="accent1">
                    <a:lumMod val="75000"/>
                  </a:schemeClr>
                </a:solidFill>
                <a:latin typeface="Cambria" panose="02040503050406030204" pitchFamily="18" charset="0"/>
                <a:ea typeface="Cambria" panose="02040503050406030204" pitchFamily="18" charset="0"/>
              </a:rPr>
              <a:t>Wigglebot</a:t>
            </a:r>
            <a:r>
              <a:rPr lang="en-US" b="1" dirty="0" smtClean="0">
                <a:solidFill>
                  <a:schemeClr val="accent1">
                    <a:lumMod val="75000"/>
                  </a:schemeClr>
                </a:solidFill>
                <a:latin typeface="Cambria" panose="02040503050406030204" pitchFamily="18" charset="0"/>
                <a:ea typeface="Cambria" panose="02040503050406030204" pitchFamily="18" charset="0"/>
              </a:rPr>
              <a:t> &amp; Puzzle</a:t>
            </a:r>
            <a:endParaRPr lang="en-US" dirty="0">
              <a:solidFill>
                <a:schemeClr val="accent1">
                  <a:lumMod val="75000"/>
                </a:schemeClr>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838200" y="1825625"/>
            <a:ext cx="10515600" cy="2513293"/>
          </a:xfrm>
        </p:spPr>
        <p:txBody>
          <a:bodyPr>
            <a:normAutofit/>
          </a:bodyPr>
          <a:lstStyle/>
          <a:p>
            <a:r>
              <a:rPr lang="en-US" dirty="0" err="1"/>
              <a:t>Wigglebot</a:t>
            </a:r>
            <a:r>
              <a:rPr lang="en-US" dirty="0"/>
              <a:t> Room: Find your desk with your team number. Puzzle: two students will work on the puzzle and two students will work on the </a:t>
            </a:r>
            <a:r>
              <a:rPr lang="en-US" dirty="0" err="1"/>
              <a:t>wigglebot</a:t>
            </a:r>
            <a:r>
              <a:rPr lang="en-US" dirty="0"/>
              <a:t>.</a:t>
            </a:r>
          </a:p>
          <a:p>
            <a:r>
              <a:rPr lang="en-US" dirty="0"/>
              <a:t>When you have completed both tasks, take your puzzle &amp; </a:t>
            </a:r>
            <a:r>
              <a:rPr lang="en-US" dirty="0" err="1"/>
              <a:t>wigglebot</a:t>
            </a:r>
            <a:r>
              <a:rPr lang="en-US" dirty="0"/>
              <a:t> to your desk in the main room.</a:t>
            </a:r>
          </a:p>
          <a:p>
            <a:r>
              <a:rPr lang="en-US" dirty="0"/>
              <a:t>Go to the </a:t>
            </a:r>
            <a:r>
              <a:rPr lang="en-US" dirty="0" err="1"/>
              <a:t>wobblebot</a:t>
            </a:r>
            <a:r>
              <a:rPr lang="en-US" dirty="0"/>
              <a:t> room.</a:t>
            </a:r>
          </a:p>
          <a:p>
            <a:endParaRPr lang="en-US" dirty="0"/>
          </a:p>
        </p:txBody>
      </p:sp>
      <p:pic>
        <p:nvPicPr>
          <p:cNvPr id="4" name="Picture 3" descr="Homemade Wigglebot"/>
          <p:cNvPicPr/>
          <p:nvPr/>
        </p:nvPicPr>
        <p:blipFill>
          <a:blip r:embed="rId2">
            <a:extLst>
              <a:ext uri="{28A0092B-C50C-407E-A947-70E740481C1C}">
                <a14:useLocalDpi xmlns:a14="http://schemas.microsoft.com/office/drawing/2010/main" val="0"/>
              </a:ext>
            </a:extLst>
          </a:blip>
          <a:srcRect/>
          <a:stretch>
            <a:fillRect/>
          </a:stretch>
        </p:blipFill>
        <p:spPr bwMode="auto">
          <a:xfrm>
            <a:off x="4286434" y="3226458"/>
            <a:ext cx="3196440" cy="26889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38825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60059"/>
          </a:xfrm>
        </p:spPr>
        <p:txBody>
          <a:bodyPr/>
          <a:lstStyle/>
          <a:p>
            <a:r>
              <a:rPr lang="en-US" b="1" dirty="0" smtClean="0">
                <a:solidFill>
                  <a:schemeClr val="accent1">
                    <a:lumMod val="75000"/>
                  </a:schemeClr>
                </a:solidFill>
                <a:latin typeface="Cambria" panose="02040503050406030204" pitchFamily="18" charset="0"/>
                <a:ea typeface="Cambria" panose="02040503050406030204" pitchFamily="18" charset="0"/>
              </a:rPr>
              <a:t>Activity 3: </a:t>
            </a:r>
            <a:r>
              <a:rPr lang="en-US" b="1" dirty="0" err="1" smtClean="0">
                <a:solidFill>
                  <a:schemeClr val="accent1">
                    <a:lumMod val="75000"/>
                  </a:schemeClr>
                </a:solidFill>
                <a:latin typeface="Cambria" panose="02040503050406030204" pitchFamily="18" charset="0"/>
                <a:ea typeface="Cambria" panose="02040503050406030204" pitchFamily="18" charset="0"/>
              </a:rPr>
              <a:t>Wobblebot</a:t>
            </a:r>
            <a:r>
              <a:rPr lang="en-US" b="1" dirty="0" smtClean="0">
                <a:solidFill>
                  <a:schemeClr val="accent1">
                    <a:lumMod val="75000"/>
                  </a:schemeClr>
                </a:solidFill>
                <a:latin typeface="Cambria" panose="02040503050406030204" pitchFamily="18" charset="0"/>
                <a:ea typeface="Cambria" panose="02040503050406030204" pitchFamily="18" charset="0"/>
              </a:rPr>
              <a:t> &amp; Puzzle</a:t>
            </a:r>
            <a:endParaRPr lang="en-US" dirty="0">
              <a:solidFill>
                <a:schemeClr val="accent1">
                  <a:lumMod val="75000"/>
                </a:schemeClr>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p:txBody>
          <a:bodyPr/>
          <a:lstStyle/>
          <a:p>
            <a:r>
              <a:rPr lang="en-US" dirty="0" err="1"/>
              <a:t>Wobblebot</a:t>
            </a:r>
            <a:r>
              <a:rPr lang="en-US" dirty="0"/>
              <a:t> Room: Find your desk with your team number. Puzzle: two students will work on the puzzle and two students will work on the </a:t>
            </a:r>
            <a:r>
              <a:rPr lang="en-US" dirty="0" err="1"/>
              <a:t>wobblebot</a:t>
            </a:r>
            <a:r>
              <a:rPr lang="en-US" dirty="0"/>
              <a:t>.</a:t>
            </a:r>
          </a:p>
          <a:p>
            <a:r>
              <a:rPr lang="en-US" dirty="0"/>
              <a:t>When you have completed both tasks, take your puzzle &amp; </a:t>
            </a:r>
            <a:r>
              <a:rPr lang="en-US" dirty="0" err="1"/>
              <a:t>wobblebot</a:t>
            </a:r>
            <a:r>
              <a:rPr lang="en-US" dirty="0"/>
              <a:t> to your desk in the main room.</a:t>
            </a:r>
          </a:p>
          <a:p>
            <a:r>
              <a:rPr lang="en-US" dirty="0"/>
              <a:t>Go to the </a:t>
            </a:r>
            <a:r>
              <a:rPr lang="en-US" dirty="0" smtClean="0"/>
              <a:t>bristle/</a:t>
            </a:r>
            <a:r>
              <a:rPr lang="en-US" dirty="0" err="1" smtClean="0"/>
              <a:t>brushbot</a:t>
            </a:r>
            <a:r>
              <a:rPr lang="en-US" dirty="0" smtClean="0"/>
              <a:t> </a:t>
            </a:r>
            <a:r>
              <a:rPr lang="en-US" dirty="0"/>
              <a:t>room.</a:t>
            </a:r>
          </a:p>
          <a:p>
            <a:endParaRPr lang="en-US" dirty="0"/>
          </a:p>
        </p:txBody>
      </p:sp>
      <p:pic>
        <p:nvPicPr>
          <p:cNvPr id="4" name="Picture 3" descr="Wobble Bo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5668" y="3224746"/>
            <a:ext cx="3675529" cy="23223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33904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10677"/>
          </a:xfrm>
        </p:spPr>
        <p:txBody>
          <a:bodyPr>
            <a:normAutofit/>
          </a:bodyPr>
          <a:lstStyle/>
          <a:p>
            <a:r>
              <a:rPr lang="en-US" sz="4000" b="1" dirty="0" smtClean="0">
                <a:solidFill>
                  <a:schemeClr val="accent1">
                    <a:lumMod val="75000"/>
                  </a:schemeClr>
                </a:solidFill>
                <a:latin typeface="Cambria" panose="02040503050406030204" pitchFamily="18" charset="0"/>
                <a:ea typeface="Cambria" panose="02040503050406030204" pitchFamily="18" charset="0"/>
              </a:rPr>
              <a:t>Activity 4: </a:t>
            </a:r>
            <a:r>
              <a:rPr lang="en-US" sz="4000" b="1" dirty="0" err="1" smtClean="0">
                <a:solidFill>
                  <a:schemeClr val="accent1">
                    <a:lumMod val="75000"/>
                  </a:schemeClr>
                </a:solidFill>
                <a:latin typeface="Cambria" panose="02040503050406030204" pitchFamily="18" charset="0"/>
                <a:ea typeface="Cambria" panose="02040503050406030204" pitchFamily="18" charset="0"/>
              </a:rPr>
              <a:t>Bristlebot</a:t>
            </a:r>
            <a:r>
              <a:rPr lang="en-US" sz="4000" b="1" dirty="0" smtClean="0">
                <a:solidFill>
                  <a:schemeClr val="accent1">
                    <a:lumMod val="75000"/>
                  </a:schemeClr>
                </a:solidFill>
                <a:latin typeface="Cambria" panose="02040503050406030204" pitchFamily="18" charset="0"/>
                <a:ea typeface="Cambria" panose="02040503050406030204" pitchFamily="18" charset="0"/>
              </a:rPr>
              <a:t>/</a:t>
            </a:r>
            <a:r>
              <a:rPr lang="en-US" sz="4000" b="1" dirty="0" err="1" smtClean="0">
                <a:solidFill>
                  <a:schemeClr val="accent1">
                    <a:lumMod val="75000"/>
                  </a:schemeClr>
                </a:solidFill>
                <a:latin typeface="Cambria" panose="02040503050406030204" pitchFamily="18" charset="0"/>
                <a:ea typeface="Cambria" panose="02040503050406030204" pitchFamily="18" charset="0"/>
              </a:rPr>
              <a:t>Brushbot</a:t>
            </a:r>
            <a:r>
              <a:rPr lang="en-US" sz="4000" b="1" dirty="0" smtClean="0">
                <a:solidFill>
                  <a:schemeClr val="accent1">
                    <a:lumMod val="75000"/>
                  </a:schemeClr>
                </a:solidFill>
                <a:latin typeface="Cambria" panose="02040503050406030204" pitchFamily="18" charset="0"/>
                <a:ea typeface="Cambria" panose="02040503050406030204" pitchFamily="18" charset="0"/>
              </a:rPr>
              <a:t> &amp; Puzzle</a:t>
            </a:r>
            <a:endParaRPr lang="en-US" sz="4000" dirty="0">
              <a:solidFill>
                <a:schemeClr val="accent1">
                  <a:lumMod val="75000"/>
                </a:schemeClr>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962891" y="1823692"/>
            <a:ext cx="10515600" cy="2656728"/>
          </a:xfrm>
        </p:spPr>
        <p:txBody>
          <a:bodyPr>
            <a:normAutofit/>
          </a:bodyPr>
          <a:lstStyle/>
          <a:p>
            <a:r>
              <a:rPr lang="en-US" dirty="0" err="1" smtClean="0"/>
              <a:t>Bristlebot</a:t>
            </a:r>
            <a:r>
              <a:rPr lang="en-US" dirty="0" smtClean="0"/>
              <a:t>/</a:t>
            </a:r>
            <a:r>
              <a:rPr lang="en-US" dirty="0" err="1" smtClean="0"/>
              <a:t>Brushbot</a:t>
            </a:r>
            <a:r>
              <a:rPr lang="en-US" dirty="0" smtClean="0"/>
              <a:t> </a:t>
            </a:r>
            <a:r>
              <a:rPr lang="en-US" dirty="0"/>
              <a:t>Room: Find your desk with your team number. Puzzle: two students will work on the puzzle and two students will work on the </a:t>
            </a:r>
            <a:r>
              <a:rPr lang="en-US" dirty="0" err="1"/>
              <a:t>b</a:t>
            </a:r>
            <a:r>
              <a:rPr lang="en-US" dirty="0" err="1" smtClean="0"/>
              <a:t>ristlebot</a:t>
            </a:r>
            <a:r>
              <a:rPr lang="en-US" dirty="0" smtClean="0"/>
              <a:t> &amp; </a:t>
            </a:r>
            <a:r>
              <a:rPr lang="en-US" dirty="0" err="1"/>
              <a:t>b</a:t>
            </a:r>
            <a:r>
              <a:rPr lang="en-US" dirty="0" err="1" smtClean="0"/>
              <a:t>rushbot</a:t>
            </a:r>
            <a:r>
              <a:rPr lang="en-US" dirty="0" smtClean="0"/>
              <a:t>.</a:t>
            </a:r>
            <a:endParaRPr lang="en-US" dirty="0"/>
          </a:p>
          <a:p>
            <a:r>
              <a:rPr lang="en-US" dirty="0"/>
              <a:t>When you have completed </a:t>
            </a:r>
            <a:r>
              <a:rPr lang="en-US" dirty="0" smtClean="0"/>
              <a:t>both </a:t>
            </a:r>
            <a:r>
              <a:rPr lang="en-US" dirty="0"/>
              <a:t>tasks, take your puzzle &amp; </a:t>
            </a:r>
            <a:r>
              <a:rPr lang="en-US" dirty="0" err="1"/>
              <a:t>bristlebot</a:t>
            </a:r>
            <a:r>
              <a:rPr lang="en-US" dirty="0"/>
              <a:t> </a:t>
            </a:r>
            <a:r>
              <a:rPr lang="en-US" dirty="0" smtClean="0"/>
              <a:t>&amp; </a:t>
            </a:r>
            <a:r>
              <a:rPr lang="en-US" dirty="0" err="1" smtClean="0"/>
              <a:t>brushbot</a:t>
            </a:r>
            <a:r>
              <a:rPr lang="en-US" dirty="0" smtClean="0"/>
              <a:t> to </a:t>
            </a:r>
            <a:r>
              <a:rPr lang="en-US" dirty="0"/>
              <a:t>your desk in the main room.</a:t>
            </a:r>
          </a:p>
          <a:p>
            <a:r>
              <a:rPr lang="en-US" dirty="0"/>
              <a:t>Go back to the main room and wait for the all of the teams to arrive.</a:t>
            </a:r>
          </a:p>
          <a:p>
            <a:endParaRPr lang="en-US" dirty="0"/>
          </a:p>
        </p:txBody>
      </p:sp>
      <p:pic>
        <p:nvPicPr>
          <p:cNvPr id="4" name="Picture 3" descr="Two bristlebots side-by-side"/>
          <p:cNvPicPr/>
          <p:nvPr/>
        </p:nvPicPr>
        <p:blipFill>
          <a:blip r:embed="rId2">
            <a:extLst>
              <a:ext uri="{28A0092B-C50C-407E-A947-70E740481C1C}">
                <a14:useLocalDpi xmlns:a14="http://schemas.microsoft.com/office/drawing/2010/main" val="0"/>
              </a:ext>
            </a:extLst>
          </a:blip>
          <a:srcRect/>
          <a:stretch>
            <a:fillRect/>
          </a:stretch>
        </p:blipFill>
        <p:spPr bwMode="auto">
          <a:xfrm>
            <a:off x="1490260" y="3787949"/>
            <a:ext cx="4028234" cy="1963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https://www.sciencebuddies.org/Files/7954/9/how-to-build-a-brushbot.jpg"/>
          <p:cNvPicPr/>
          <p:nvPr/>
        </p:nvPicPr>
        <p:blipFill>
          <a:blip r:embed="rId3">
            <a:extLst>
              <a:ext uri="{28A0092B-C50C-407E-A947-70E740481C1C}">
                <a14:useLocalDpi xmlns:a14="http://schemas.microsoft.com/office/drawing/2010/main" val="0"/>
              </a:ext>
            </a:extLst>
          </a:blip>
          <a:srcRect/>
          <a:stretch>
            <a:fillRect/>
          </a:stretch>
        </p:blipFill>
        <p:spPr bwMode="auto">
          <a:xfrm>
            <a:off x="6886850" y="3787949"/>
            <a:ext cx="3693458" cy="19635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9731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694" y="261348"/>
            <a:ext cx="10260105" cy="1280890"/>
          </a:xfrm>
        </p:spPr>
        <p:txBody>
          <a:bodyPr>
            <a:normAutofit/>
          </a:bodyPr>
          <a:lstStyle/>
          <a:p>
            <a:r>
              <a:rPr lang="en-US" b="1" dirty="0">
                <a:solidFill>
                  <a:schemeClr val="bg2">
                    <a:lumMod val="25000"/>
                  </a:schemeClr>
                </a:solidFill>
              </a:rPr>
              <a:t>Session Organization: </a:t>
            </a:r>
            <a:r>
              <a:rPr lang="en-US" b="1" dirty="0" smtClean="0">
                <a:solidFill>
                  <a:schemeClr val="bg2">
                    <a:lumMod val="25000"/>
                  </a:schemeClr>
                </a:solidFill>
              </a:rPr>
              <a:t> </a:t>
            </a:r>
            <a:r>
              <a:rPr lang="en-US" dirty="0" smtClean="0">
                <a:solidFill>
                  <a:schemeClr val="bg2">
                    <a:lumMod val="25000"/>
                  </a:schemeClr>
                </a:solidFill>
              </a:rPr>
              <a:t>Today’s Schedule</a:t>
            </a:r>
            <a:endParaRPr lang="en-US" dirty="0">
              <a:solidFill>
                <a:schemeClr val="bg2">
                  <a:lumMod val="25000"/>
                </a:schemeClr>
              </a:solidFill>
            </a:endParaRPr>
          </a:p>
        </p:txBody>
      </p:sp>
      <p:sp>
        <p:nvSpPr>
          <p:cNvPr id="8" name="Content Placeholder 7"/>
          <p:cNvSpPr>
            <a:spLocks noGrp="1"/>
          </p:cNvSpPr>
          <p:nvPr>
            <p:ph idx="1"/>
          </p:nvPr>
        </p:nvSpPr>
        <p:spPr>
          <a:xfrm>
            <a:off x="1283724" y="1690687"/>
            <a:ext cx="9955083" cy="4486275"/>
          </a:xfrm>
        </p:spPr>
        <p:txBody>
          <a:bodyPr>
            <a:normAutofit fontScale="92500" lnSpcReduction="20000"/>
          </a:bodyPr>
          <a:lstStyle/>
          <a:p>
            <a:pPr marL="0" indent="0" fontAlgn="base">
              <a:buNone/>
            </a:pPr>
            <a:endParaRPr lang="en-US" dirty="0"/>
          </a:p>
          <a:p>
            <a:pPr marL="0" indent="0" fontAlgn="base">
              <a:buNone/>
            </a:pPr>
            <a:r>
              <a:rPr lang="en-US" dirty="0"/>
              <a:t>10:30-10:45 	</a:t>
            </a:r>
            <a:r>
              <a:rPr lang="en-US" b="1" dirty="0"/>
              <a:t>Cultural Connection: </a:t>
            </a:r>
            <a:r>
              <a:rPr lang="en-US" dirty="0"/>
              <a:t>Native American Inventions: Medicine &amp; </a:t>
            </a:r>
            <a:r>
              <a:rPr lang="en-US" dirty="0" smtClean="0"/>
              <a:t>				Camouflage</a:t>
            </a:r>
            <a:r>
              <a:rPr lang="en-US" dirty="0"/>
              <a:t>. Video: 8 Incredible Inventions of the Indigenous </a:t>
            </a:r>
            <a:r>
              <a:rPr lang="en-US" dirty="0" smtClean="0"/>
              <a:t>				Peoples </a:t>
            </a:r>
            <a:r>
              <a:rPr lang="en-US" dirty="0"/>
              <a:t>of the Americas. </a:t>
            </a:r>
            <a:r>
              <a:rPr lang="en-US" b="1" dirty="0"/>
              <a:t>Video Time: Medicine (start 3:25-5:30 </a:t>
            </a:r>
            <a:r>
              <a:rPr lang="en-US" b="1" dirty="0" smtClean="0"/>
              <a:t>stop</a:t>
            </a:r>
            <a:r>
              <a:rPr lang="en-US" b="1" dirty="0"/>
              <a:t>) </a:t>
            </a:r>
            <a:endParaRPr lang="en-US" dirty="0"/>
          </a:p>
          <a:p>
            <a:pPr marL="0" indent="0" fontAlgn="base">
              <a:buNone/>
            </a:pPr>
            <a:r>
              <a:rPr lang="en-US" dirty="0"/>
              <a:t>10:45-11:30 	Wiggle, Wobble, Nanobot Power Point Presentation. </a:t>
            </a:r>
          </a:p>
          <a:p>
            <a:pPr marL="0" indent="0" fontAlgn="base">
              <a:buNone/>
            </a:pPr>
            <a:r>
              <a:rPr lang="en-US" dirty="0"/>
              <a:t>11:30-12:00 	Activity 1 </a:t>
            </a:r>
            <a:r>
              <a:rPr lang="en-US" dirty="0" smtClean="0"/>
              <a:t>Nanomedicine Explorer, a virtual exhibit.</a:t>
            </a:r>
            <a:endParaRPr lang="en-US" dirty="0"/>
          </a:p>
          <a:p>
            <a:pPr marL="0" indent="0" fontAlgn="base">
              <a:buNone/>
            </a:pPr>
            <a:r>
              <a:rPr lang="en-US" dirty="0"/>
              <a:t>12:00-12:30 	Lunch </a:t>
            </a:r>
          </a:p>
          <a:p>
            <a:pPr marL="0" indent="0" fontAlgn="base">
              <a:buNone/>
            </a:pPr>
            <a:r>
              <a:rPr lang="en-US" dirty="0"/>
              <a:t>12:30-1:15 	Activity 2 </a:t>
            </a:r>
            <a:r>
              <a:rPr lang="en-US" dirty="0" err="1"/>
              <a:t>Wigglebot</a:t>
            </a:r>
            <a:endParaRPr lang="en-US" dirty="0"/>
          </a:p>
          <a:p>
            <a:pPr marL="0" indent="0">
              <a:buNone/>
            </a:pPr>
            <a:r>
              <a:rPr lang="en-US" dirty="0"/>
              <a:t>1:15-2:00 	Activity 3 </a:t>
            </a:r>
            <a:r>
              <a:rPr lang="en-US" dirty="0" err="1"/>
              <a:t>Wobblebot</a:t>
            </a:r>
            <a:endParaRPr lang="en-US" dirty="0"/>
          </a:p>
          <a:p>
            <a:pPr marL="0" indent="0">
              <a:buNone/>
            </a:pPr>
            <a:r>
              <a:rPr lang="en-US" dirty="0"/>
              <a:t>2:00-2:30 	Activity 4 </a:t>
            </a:r>
            <a:r>
              <a:rPr lang="en-US" dirty="0" err="1"/>
              <a:t>Bristlebot</a:t>
            </a:r>
            <a:endParaRPr lang="en-US" dirty="0"/>
          </a:p>
          <a:p>
            <a:pPr marL="0" indent="0">
              <a:buNone/>
            </a:pPr>
            <a:r>
              <a:rPr lang="en-US" dirty="0"/>
              <a:t>2:30-2:45	Activity 5 Nanobot Challenge</a:t>
            </a:r>
          </a:p>
          <a:p>
            <a:pPr marL="0" indent="0">
              <a:buNone/>
            </a:pPr>
            <a:r>
              <a:rPr lang="en-US" dirty="0"/>
              <a:t>2:45-3:00 	Wrap-Up &amp; Questions</a:t>
            </a:r>
          </a:p>
          <a:p>
            <a:endParaRPr lang="en-US" dirty="0"/>
          </a:p>
        </p:txBody>
      </p:sp>
    </p:spTree>
    <p:extLst>
      <p:ext uri="{BB962C8B-B14F-4D97-AF65-F5344CB8AC3E}">
        <p14:creationId xmlns:p14="http://schemas.microsoft.com/office/powerpoint/2010/main" val="1241073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718" y="167902"/>
            <a:ext cx="10515600" cy="729873"/>
          </a:xfrm>
        </p:spPr>
        <p:txBody>
          <a:bodyPr>
            <a:normAutofit/>
          </a:bodyPr>
          <a:lstStyle/>
          <a:p>
            <a:r>
              <a:rPr lang="en-US" b="1" dirty="0" smtClean="0">
                <a:solidFill>
                  <a:schemeClr val="accent1">
                    <a:lumMod val="75000"/>
                  </a:schemeClr>
                </a:solidFill>
                <a:latin typeface="Cambria" panose="02040503050406030204" pitchFamily="18" charset="0"/>
                <a:ea typeface="Cambria" panose="02040503050406030204" pitchFamily="18" charset="0"/>
              </a:rPr>
              <a:t>Activity 5: Nanobot Challenge</a:t>
            </a:r>
            <a:endParaRPr lang="en-US" dirty="0">
              <a:solidFill>
                <a:schemeClr val="accent1">
                  <a:lumMod val="75000"/>
                </a:schemeClr>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852789" y="1004700"/>
            <a:ext cx="10515600" cy="2008094"/>
          </a:xfrm>
        </p:spPr>
        <p:txBody>
          <a:bodyPr>
            <a:normAutofit lnSpcReduction="10000"/>
          </a:bodyPr>
          <a:lstStyle/>
          <a:p>
            <a:pPr marL="0" indent="0">
              <a:buNone/>
            </a:pPr>
            <a:r>
              <a:rPr lang="en-US" dirty="0" smtClean="0"/>
              <a:t>Materials: Timer, &amp; Masking Tape, tape </a:t>
            </a:r>
            <a:r>
              <a:rPr lang="en-US" dirty="0"/>
              <a:t>a circle three </a:t>
            </a:r>
            <a:r>
              <a:rPr lang="en-US" dirty="0" smtClean="0"/>
              <a:t>feet </a:t>
            </a:r>
            <a:r>
              <a:rPr lang="en-US" dirty="0"/>
              <a:t>in diameter on the </a:t>
            </a:r>
            <a:r>
              <a:rPr lang="en-US" dirty="0" smtClean="0"/>
              <a:t>floor. Fill out table as you go.</a:t>
            </a:r>
            <a:endParaRPr lang="en-US" dirty="0"/>
          </a:p>
          <a:p>
            <a:pPr marL="0" indent="0">
              <a:buNone/>
            </a:pPr>
            <a:r>
              <a:rPr lang="en-US" b="1" dirty="0"/>
              <a:t>Challenge One: </a:t>
            </a:r>
            <a:r>
              <a:rPr lang="en-US" dirty="0"/>
              <a:t>Each team will tape a sheet of paper </a:t>
            </a:r>
            <a:r>
              <a:rPr lang="en-US" dirty="0" smtClean="0"/>
              <a:t>on the floor inside </a:t>
            </a:r>
            <a:r>
              <a:rPr lang="en-US" dirty="0"/>
              <a:t>the circle. </a:t>
            </a:r>
            <a:r>
              <a:rPr lang="en-US" dirty="0" smtClean="0"/>
              <a:t>How </a:t>
            </a:r>
            <a:r>
              <a:rPr lang="en-US" dirty="0"/>
              <a:t>long does it take for the </a:t>
            </a:r>
            <a:r>
              <a:rPr lang="en-US" dirty="0" err="1"/>
              <a:t>wigglebot</a:t>
            </a:r>
            <a:r>
              <a:rPr lang="en-US" dirty="0"/>
              <a:t> to make two circles. Points by the </a:t>
            </a:r>
            <a:r>
              <a:rPr lang="en-US" dirty="0" smtClean="0"/>
              <a:t>fastest </a:t>
            </a:r>
            <a:r>
              <a:rPr lang="en-US" dirty="0"/>
              <a:t>time for each team 5,4,3,2, 1 pts</a:t>
            </a:r>
            <a:r>
              <a:rPr lang="en-US" dirty="0" smtClean="0"/>
              <a:t>.</a:t>
            </a:r>
          </a:p>
          <a:p>
            <a:pPr marL="0" indent="0">
              <a:buNone/>
            </a:pPr>
            <a:r>
              <a:rPr lang="en-US" b="1" dirty="0" smtClean="0"/>
              <a:t>Challenge </a:t>
            </a:r>
            <a:r>
              <a:rPr lang="en-US" b="1" dirty="0"/>
              <a:t>Two: </a:t>
            </a:r>
            <a:r>
              <a:rPr lang="en-US" dirty="0"/>
              <a:t>How long does it take </a:t>
            </a:r>
            <a:r>
              <a:rPr lang="en-US" dirty="0" smtClean="0"/>
              <a:t>for your </a:t>
            </a:r>
            <a:r>
              <a:rPr lang="en-US" dirty="0" err="1"/>
              <a:t>wobblebot</a:t>
            </a:r>
            <a:r>
              <a:rPr lang="en-US" dirty="0"/>
              <a:t>, </a:t>
            </a:r>
            <a:r>
              <a:rPr lang="en-US" dirty="0" err="1"/>
              <a:t>bristlebot</a:t>
            </a:r>
            <a:r>
              <a:rPr lang="en-US" dirty="0"/>
              <a:t> and </a:t>
            </a:r>
            <a:r>
              <a:rPr lang="en-US" dirty="0" err="1"/>
              <a:t>brushbot</a:t>
            </a:r>
            <a:r>
              <a:rPr lang="en-US" dirty="0"/>
              <a:t> to leave the </a:t>
            </a:r>
            <a:r>
              <a:rPr lang="en-US" dirty="0" smtClean="0"/>
              <a:t>circle. Points by the fastest time for each team 5,4,3,2, 1 pts.</a:t>
            </a: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3099489"/>
              </p:ext>
            </p:extLst>
          </p:nvPr>
        </p:nvGraphicFramePr>
        <p:xfrm>
          <a:off x="1554481" y="3119719"/>
          <a:ext cx="9044245" cy="2973511"/>
        </p:xfrm>
        <a:graphic>
          <a:graphicData uri="http://schemas.openxmlformats.org/drawingml/2006/table">
            <a:tbl>
              <a:tblPr firstRow="1" firstCol="1" bandRow="1">
                <a:tableStyleId>{5C22544A-7EE6-4342-B048-85BDC9FD1C3A}</a:tableStyleId>
              </a:tblPr>
              <a:tblGrid>
                <a:gridCol w="1769353">
                  <a:extLst>
                    <a:ext uri="{9D8B030D-6E8A-4147-A177-3AD203B41FA5}">
                      <a16:colId xmlns:a16="http://schemas.microsoft.com/office/drawing/2014/main" val="2249608513"/>
                    </a:ext>
                  </a:extLst>
                </a:gridCol>
                <a:gridCol w="1367225">
                  <a:extLst>
                    <a:ext uri="{9D8B030D-6E8A-4147-A177-3AD203B41FA5}">
                      <a16:colId xmlns:a16="http://schemas.microsoft.com/office/drawing/2014/main" val="570848332"/>
                    </a:ext>
                  </a:extLst>
                </a:gridCol>
                <a:gridCol w="1447651">
                  <a:extLst>
                    <a:ext uri="{9D8B030D-6E8A-4147-A177-3AD203B41FA5}">
                      <a16:colId xmlns:a16="http://schemas.microsoft.com/office/drawing/2014/main" val="857797249"/>
                    </a:ext>
                  </a:extLst>
                </a:gridCol>
                <a:gridCol w="1474459">
                  <a:extLst>
                    <a:ext uri="{9D8B030D-6E8A-4147-A177-3AD203B41FA5}">
                      <a16:colId xmlns:a16="http://schemas.microsoft.com/office/drawing/2014/main" val="1735098393"/>
                    </a:ext>
                  </a:extLst>
                </a:gridCol>
                <a:gridCol w="1420842">
                  <a:extLst>
                    <a:ext uri="{9D8B030D-6E8A-4147-A177-3AD203B41FA5}">
                      <a16:colId xmlns:a16="http://schemas.microsoft.com/office/drawing/2014/main" val="141966955"/>
                    </a:ext>
                  </a:extLst>
                </a:gridCol>
                <a:gridCol w="1564715">
                  <a:extLst>
                    <a:ext uri="{9D8B030D-6E8A-4147-A177-3AD203B41FA5}">
                      <a16:colId xmlns:a16="http://schemas.microsoft.com/office/drawing/2014/main" val="3501551778"/>
                    </a:ext>
                  </a:extLst>
                </a:gridCol>
              </a:tblGrid>
              <a:tr h="384985">
                <a:tc>
                  <a:txBody>
                    <a:bodyPr/>
                    <a:lstStyle/>
                    <a:p>
                      <a:pPr marL="0" marR="0">
                        <a:lnSpc>
                          <a:spcPct val="106000"/>
                        </a:lnSpc>
                        <a:spcBef>
                          <a:spcPts val="0"/>
                        </a:spcBef>
                        <a:spcAft>
                          <a:spcPts val="0"/>
                        </a:spcAft>
                      </a:pPr>
                      <a:r>
                        <a:rPr lang="en-US" sz="1200" dirty="0" err="1">
                          <a:effectLst/>
                        </a:rPr>
                        <a:t>Nanobot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dirty="0">
                          <a:effectLst/>
                        </a:rPr>
                        <a:t>Team One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a:effectLst/>
                        </a:rPr>
                        <a:t>Team Two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a:effectLst/>
                        </a:rPr>
                        <a:t>Team Three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a:effectLst/>
                        </a:rPr>
                        <a:t>Team Four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a:effectLst/>
                        </a:rPr>
                        <a:t>Team Five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0525562"/>
                  </a:ext>
                </a:extLst>
              </a:tr>
              <a:tr h="495449">
                <a:tc>
                  <a:txBody>
                    <a:bodyPr/>
                    <a:lstStyle/>
                    <a:p>
                      <a:pPr marL="0" marR="0">
                        <a:lnSpc>
                          <a:spcPct val="106000"/>
                        </a:lnSpc>
                        <a:spcBef>
                          <a:spcPts val="0"/>
                        </a:spcBef>
                        <a:spcAft>
                          <a:spcPts val="0"/>
                        </a:spcAft>
                      </a:pPr>
                      <a:r>
                        <a:rPr lang="en-US" sz="1100" dirty="0" err="1" smtClean="0">
                          <a:effectLst/>
                          <a:latin typeface="Calibri" panose="020F0502020204030204" pitchFamily="34" charset="0"/>
                          <a:ea typeface="Calibri" panose="020F0502020204030204" pitchFamily="34" charset="0"/>
                          <a:cs typeface="Times New Roman" panose="02020603050405020304" pitchFamily="18" charset="0"/>
                        </a:rPr>
                        <a:t>Wigglebot</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Time</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to make two circles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5897531"/>
                  </a:ext>
                </a:extLst>
              </a:tr>
              <a:tr h="515221">
                <a:tc>
                  <a:txBody>
                    <a:bodyPr/>
                    <a:lstStyle/>
                    <a:p>
                      <a:pPr marL="0" marR="0">
                        <a:lnSpc>
                          <a:spcPct val="106000"/>
                        </a:lnSpc>
                        <a:spcBef>
                          <a:spcPts val="0"/>
                        </a:spcBef>
                        <a:spcAft>
                          <a:spcPts val="0"/>
                        </a:spcAft>
                      </a:pPr>
                      <a:r>
                        <a:rPr lang="en-US" sz="1200" dirty="0" err="1">
                          <a:effectLst/>
                        </a:rPr>
                        <a:t>Wobblebot</a:t>
                      </a:r>
                      <a:endParaRPr lang="en-US" sz="1100" dirty="0">
                        <a:effectLst/>
                      </a:endParaRPr>
                    </a:p>
                    <a:p>
                      <a:pPr marL="0" marR="0">
                        <a:lnSpc>
                          <a:spcPct val="106000"/>
                        </a:lnSpc>
                        <a:spcBef>
                          <a:spcPts val="0"/>
                        </a:spcBef>
                        <a:spcAft>
                          <a:spcPts val="0"/>
                        </a:spcAft>
                      </a:pPr>
                      <a:r>
                        <a:rPr lang="en-US" sz="1200" dirty="0" smtClean="0">
                          <a:effectLst/>
                          <a:latin typeface="+mn-lt"/>
                          <a:ea typeface="+mn-ea"/>
                          <a:cs typeface="+mn-cs"/>
                        </a:rPr>
                        <a:t>Time</a:t>
                      </a:r>
                      <a:r>
                        <a:rPr lang="en-US" sz="1200" baseline="0" dirty="0" smtClean="0">
                          <a:effectLst/>
                          <a:latin typeface="+mn-lt"/>
                          <a:ea typeface="+mn-ea"/>
                          <a:cs typeface="+mn-cs"/>
                        </a:rPr>
                        <a:t> to exit circle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9334543"/>
                  </a:ext>
                </a:extLst>
              </a:tr>
              <a:tr h="569287">
                <a:tc>
                  <a:txBody>
                    <a:bodyPr/>
                    <a:lstStyle/>
                    <a:p>
                      <a:pPr marL="0" marR="0">
                        <a:lnSpc>
                          <a:spcPct val="106000"/>
                        </a:lnSpc>
                        <a:spcBef>
                          <a:spcPts val="0"/>
                        </a:spcBef>
                        <a:spcAft>
                          <a:spcPts val="0"/>
                        </a:spcAft>
                      </a:pPr>
                      <a:r>
                        <a:rPr lang="en-US" sz="1200" dirty="0" err="1">
                          <a:effectLst/>
                        </a:rPr>
                        <a:t>Bristlebot</a:t>
                      </a:r>
                      <a:endParaRPr lang="en-US" sz="1100" dirty="0">
                        <a:effectLst/>
                      </a:endParaRPr>
                    </a:p>
                    <a:p>
                      <a:pPr marL="0" marR="0">
                        <a:lnSpc>
                          <a:spcPct val="106000"/>
                        </a:lnSpc>
                        <a:spcBef>
                          <a:spcPts val="0"/>
                        </a:spcBef>
                        <a:spcAft>
                          <a:spcPts val="0"/>
                        </a:spcAft>
                      </a:pPr>
                      <a:r>
                        <a:rPr lang="en-US" sz="1200" dirty="0" smtClean="0">
                          <a:effectLst/>
                          <a:latin typeface="+mn-lt"/>
                          <a:ea typeface="+mn-ea"/>
                          <a:cs typeface="+mn-cs"/>
                        </a:rPr>
                        <a:t>Time</a:t>
                      </a:r>
                      <a:r>
                        <a:rPr lang="en-US" sz="1200" baseline="0" dirty="0" smtClean="0">
                          <a:effectLst/>
                          <a:latin typeface="+mn-lt"/>
                          <a:ea typeface="+mn-ea"/>
                          <a:cs typeface="+mn-cs"/>
                        </a:rPr>
                        <a:t> to exit circle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681408"/>
                  </a:ext>
                </a:extLst>
              </a:tr>
              <a:tr h="596486">
                <a:tc>
                  <a:txBody>
                    <a:bodyPr/>
                    <a:lstStyle/>
                    <a:p>
                      <a:pPr marL="0" marR="0">
                        <a:lnSpc>
                          <a:spcPct val="106000"/>
                        </a:lnSpc>
                        <a:spcBef>
                          <a:spcPts val="0"/>
                        </a:spcBef>
                        <a:spcAft>
                          <a:spcPts val="0"/>
                        </a:spcAft>
                      </a:pPr>
                      <a:r>
                        <a:rPr lang="en-US" sz="1200" dirty="0" err="1">
                          <a:effectLst/>
                        </a:rPr>
                        <a:t>Brushbot</a:t>
                      </a:r>
                      <a:endParaRPr lang="en-US" sz="1100" dirty="0">
                        <a:effectLst/>
                      </a:endParaRPr>
                    </a:p>
                    <a:p>
                      <a:pPr marL="0" marR="0">
                        <a:lnSpc>
                          <a:spcPct val="106000"/>
                        </a:lnSpc>
                        <a:spcBef>
                          <a:spcPts val="0"/>
                        </a:spcBef>
                        <a:spcAft>
                          <a:spcPts val="0"/>
                        </a:spcAft>
                      </a:pPr>
                      <a:r>
                        <a:rPr lang="en-US" sz="1200" dirty="0" smtClean="0">
                          <a:effectLst/>
                          <a:latin typeface="+mn-lt"/>
                          <a:ea typeface="+mn-ea"/>
                          <a:cs typeface="+mn-cs"/>
                        </a:rPr>
                        <a:t>Time</a:t>
                      </a:r>
                      <a:r>
                        <a:rPr lang="en-US" sz="1200" baseline="0" dirty="0" smtClean="0">
                          <a:effectLst/>
                          <a:latin typeface="+mn-lt"/>
                          <a:ea typeface="+mn-ea"/>
                          <a:cs typeface="+mn-cs"/>
                        </a:rPr>
                        <a:t> to exit circle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0770782"/>
                  </a:ext>
                </a:extLst>
              </a:tr>
              <a:tr h="412083">
                <a:tc>
                  <a:txBody>
                    <a:bodyPr/>
                    <a:lstStyle/>
                    <a:p>
                      <a:pPr marL="0" marR="0">
                        <a:lnSpc>
                          <a:spcPct val="106000"/>
                        </a:lnSpc>
                        <a:spcBef>
                          <a:spcPts val="0"/>
                        </a:spcBef>
                        <a:spcAft>
                          <a:spcPts val="0"/>
                        </a:spcAft>
                      </a:pPr>
                      <a:r>
                        <a:rPr lang="en-US" sz="1200" dirty="0">
                          <a:effectLst/>
                        </a:rPr>
                        <a:t>Total Points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0563577"/>
                  </a:ext>
                </a:extLst>
              </a:tr>
            </a:tbl>
          </a:graphicData>
        </a:graphic>
      </p:graphicFrame>
    </p:spTree>
    <p:extLst>
      <p:ext uri="{BB962C8B-B14F-4D97-AF65-F5344CB8AC3E}">
        <p14:creationId xmlns:p14="http://schemas.microsoft.com/office/powerpoint/2010/main" val="10303969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27550"/>
          </a:xfrm>
        </p:spPr>
        <p:txBody>
          <a:bodyPr/>
          <a:lstStyle/>
          <a:p>
            <a:r>
              <a:rPr lang="en-US" b="1" dirty="0">
                <a:solidFill>
                  <a:schemeClr val="accent1">
                    <a:lumMod val="75000"/>
                  </a:schemeClr>
                </a:solidFill>
                <a:latin typeface="Cambria" panose="02040503050406030204" pitchFamily="18" charset="0"/>
                <a:ea typeface="Cambria" panose="02040503050406030204" pitchFamily="18" charset="0"/>
              </a:rPr>
              <a:t>Activity 5: </a:t>
            </a:r>
            <a:r>
              <a:rPr lang="en-US" b="1" dirty="0" err="1">
                <a:solidFill>
                  <a:schemeClr val="accent1">
                    <a:lumMod val="75000"/>
                  </a:schemeClr>
                </a:solidFill>
                <a:latin typeface="Cambria" panose="02040503050406030204" pitchFamily="18" charset="0"/>
                <a:ea typeface="Cambria" panose="02040503050406030204" pitchFamily="18" charset="0"/>
              </a:rPr>
              <a:t>Nanobot</a:t>
            </a:r>
            <a:r>
              <a:rPr lang="en-US" b="1" dirty="0">
                <a:solidFill>
                  <a:schemeClr val="accent1">
                    <a:lumMod val="75000"/>
                  </a:schemeClr>
                </a:solidFill>
                <a:latin typeface="Cambria" panose="02040503050406030204" pitchFamily="18" charset="0"/>
                <a:ea typeface="Cambria" panose="02040503050406030204" pitchFamily="18" charset="0"/>
              </a:rPr>
              <a:t> Challenge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18813285"/>
              </p:ext>
            </p:extLst>
          </p:nvPr>
        </p:nvGraphicFramePr>
        <p:xfrm>
          <a:off x="1221653" y="2112271"/>
          <a:ext cx="9934026" cy="3474392"/>
        </p:xfrm>
        <a:graphic>
          <a:graphicData uri="http://schemas.openxmlformats.org/drawingml/2006/table">
            <a:tbl>
              <a:tblPr firstRow="1" firstCol="1" bandRow="1">
                <a:tableStyleId>{5C22544A-7EE6-4342-B048-85BDC9FD1C3A}</a:tableStyleId>
              </a:tblPr>
              <a:tblGrid>
                <a:gridCol w="1943423">
                  <a:extLst>
                    <a:ext uri="{9D8B030D-6E8A-4147-A177-3AD203B41FA5}">
                      <a16:colId xmlns:a16="http://schemas.microsoft.com/office/drawing/2014/main" val="304629396"/>
                    </a:ext>
                  </a:extLst>
                </a:gridCol>
                <a:gridCol w="1501734">
                  <a:extLst>
                    <a:ext uri="{9D8B030D-6E8A-4147-A177-3AD203B41FA5}">
                      <a16:colId xmlns:a16="http://schemas.microsoft.com/office/drawing/2014/main" val="2798490993"/>
                    </a:ext>
                  </a:extLst>
                </a:gridCol>
                <a:gridCol w="1590072">
                  <a:extLst>
                    <a:ext uri="{9D8B030D-6E8A-4147-A177-3AD203B41FA5}">
                      <a16:colId xmlns:a16="http://schemas.microsoft.com/office/drawing/2014/main" val="1044175465"/>
                    </a:ext>
                  </a:extLst>
                </a:gridCol>
                <a:gridCol w="1619518">
                  <a:extLst>
                    <a:ext uri="{9D8B030D-6E8A-4147-A177-3AD203B41FA5}">
                      <a16:colId xmlns:a16="http://schemas.microsoft.com/office/drawing/2014/main" val="40667453"/>
                    </a:ext>
                  </a:extLst>
                </a:gridCol>
                <a:gridCol w="1560626">
                  <a:extLst>
                    <a:ext uri="{9D8B030D-6E8A-4147-A177-3AD203B41FA5}">
                      <a16:colId xmlns:a16="http://schemas.microsoft.com/office/drawing/2014/main" val="47964453"/>
                    </a:ext>
                  </a:extLst>
                </a:gridCol>
                <a:gridCol w="1718653">
                  <a:extLst>
                    <a:ext uri="{9D8B030D-6E8A-4147-A177-3AD203B41FA5}">
                      <a16:colId xmlns:a16="http://schemas.microsoft.com/office/drawing/2014/main" val="3274675175"/>
                    </a:ext>
                  </a:extLst>
                </a:gridCol>
              </a:tblGrid>
              <a:tr h="265783">
                <a:tc>
                  <a:txBody>
                    <a:bodyPr/>
                    <a:lstStyle/>
                    <a:p>
                      <a:pPr marL="0" marR="0">
                        <a:lnSpc>
                          <a:spcPct val="106000"/>
                        </a:lnSpc>
                        <a:spcBef>
                          <a:spcPts val="0"/>
                        </a:spcBef>
                        <a:spcAft>
                          <a:spcPts val="0"/>
                        </a:spcAft>
                      </a:pPr>
                      <a:r>
                        <a:rPr lang="en-US" sz="1200" dirty="0" err="1">
                          <a:effectLst/>
                        </a:rPr>
                        <a:t>Nanobot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dirty="0">
                          <a:effectLst/>
                        </a:rPr>
                        <a:t>Team One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a:effectLst/>
                        </a:rPr>
                        <a:t>Team Two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a:effectLst/>
                        </a:rPr>
                        <a:t>Team Three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a:effectLst/>
                        </a:rPr>
                        <a:t>Team Four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a:effectLst/>
                        </a:rPr>
                        <a:t>Team Five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2033245"/>
                  </a:ext>
                </a:extLst>
              </a:tr>
              <a:tr h="714281">
                <a:tc>
                  <a:txBody>
                    <a:bodyPr/>
                    <a:lstStyle/>
                    <a:p>
                      <a:pPr marL="0" marR="0">
                        <a:lnSpc>
                          <a:spcPct val="106000"/>
                        </a:lnSpc>
                        <a:spcBef>
                          <a:spcPts val="0"/>
                        </a:spcBef>
                        <a:spcAft>
                          <a:spcPts val="0"/>
                        </a:spcAft>
                      </a:pPr>
                      <a:r>
                        <a:rPr lang="en-US" sz="1200" dirty="0" err="1" smtClean="0">
                          <a:effectLst/>
                        </a:rPr>
                        <a:t>Wobblebot</a:t>
                      </a:r>
                      <a:r>
                        <a:rPr lang="en-US" sz="1200" dirty="0" smtClean="0">
                          <a:effectLst/>
                        </a:rPr>
                        <a:t> Crossword</a:t>
                      </a:r>
                      <a:r>
                        <a:rPr lang="en-US" sz="1200" baseline="0" dirty="0" smtClean="0">
                          <a:effectLst/>
                        </a:rPr>
                        <a:t> Puzzle Completed (5pts), not completed (2pts)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9087287"/>
                  </a:ext>
                </a:extLst>
              </a:tr>
              <a:tr h="615141">
                <a:tc>
                  <a:txBody>
                    <a:bodyPr/>
                    <a:lstStyle/>
                    <a:p>
                      <a:pPr marL="0" marR="0">
                        <a:lnSpc>
                          <a:spcPct val="106000"/>
                        </a:lnSpc>
                        <a:spcBef>
                          <a:spcPts val="0"/>
                        </a:spcBef>
                        <a:spcAft>
                          <a:spcPts val="0"/>
                        </a:spcAft>
                      </a:pPr>
                      <a:r>
                        <a:rPr lang="en-US" sz="1200" dirty="0" err="1" smtClean="0">
                          <a:effectLst/>
                        </a:rPr>
                        <a:t>Wobblebot</a:t>
                      </a:r>
                      <a:r>
                        <a:rPr lang="en-US" sz="1200" dirty="0" smtClean="0">
                          <a:effectLst/>
                        </a:rPr>
                        <a:t> Word</a:t>
                      </a:r>
                      <a:r>
                        <a:rPr lang="en-US" sz="1200" baseline="0" dirty="0" smtClean="0">
                          <a:effectLst/>
                        </a:rPr>
                        <a:t> Scramble Completed (3pts), not completed (1pt)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7759431"/>
                  </a:ext>
                </a:extLst>
              </a:tr>
              <a:tr h="797348">
                <a:tc>
                  <a:txBody>
                    <a:bodyPr/>
                    <a:lstStyle/>
                    <a:p>
                      <a:pPr marL="0" marR="0">
                        <a:lnSpc>
                          <a:spcPct val="106000"/>
                        </a:lnSpc>
                        <a:spcBef>
                          <a:spcPts val="0"/>
                        </a:spcBef>
                        <a:spcAft>
                          <a:spcPts val="0"/>
                        </a:spcAft>
                      </a:pPr>
                      <a:r>
                        <a:rPr lang="en-US" sz="1200" dirty="0" smtClean="0">
                          <a:effectLst/>
                        </a:rPr>
                        <a:t>Maze Craze Completed (5pts),</a:t>
                      </a:r>
                      <a:r>
                        <a:rPr lang="en-US" sz="1200" baseline="0" dirty="0" smtClean="0">
                          <a:effectLst/>
                        </a:rPr>
                        <a:t> not completed (3 pts)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0395931"/>
                  </a:ext>
                </a:extLst>
              </a:tr>
              <a:tr h="797348">
                <a:tc>
                  <a:txBody>
                    <a:bodyPr/>
                    <a:lstStyle/>
                    <a:p>
                      <a:pPr marL="0" marR="0">
                        <a:lnSpc>
                          <a:spcPct val="106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Brain Teasers:</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How many did you get correct. ( 1pt) for each correct answer.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5819183"/>
                  </a:ext>
                </a:extLst>
              </a:tr>
              <a:tr h="284491">
                <a:tc>
                  <a:txBody>
                    <a:bodyPr/>
                    <a:lstStyle/>
                    <a:p>
                      <a:pPr marL="0" marR="0">
                        <a:lnSpc>
                          <a:spcPct val="106000"/>
                        </a:lnSpc>
                        <a:spcBef>
                          <a:spcPts val="0"/>
                        </a:spcBef>
                        <a:spcAft>
                          <a:spcPts val="0"/>
                        </a:spcAft>
                      </a:pPr>
                      <a:r>
                        <a:rPr lang="en-US" sz="1200">
                          <a:effectLst/>
                        </a:rPr>
                        <a:t>Total Points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9561996"/>
                  </a:ext>
                </a:extLst>
              </a:tr>
            </a:tbl>
          </a:graphicData>
        </a:graphic>
      </p:graphicFrame>
      <p:sp>
        <p:nvSpPr>
          <p:cNvPr id="5" name="Rectangle 4"/>
          <p:cNvSpPr/>
          <p:nvPr/>
        </p:nvSpPr>
        <p:spPr>
          <a:xfrm>
            <a:off x="1097280" y="1124588"/>
            <a:ext cx="9899313" cy="923330"/>
          </a:xfrm>
          <a:prstGeom prst="rect">
            <a:avLst/>
          </a:prstGeom>
        </p:spPr>
        <p:txBody>
          <a:bodyPr wrap="none">
            <a:spAutoFit/>
          </a:bodyPr>
          <a:lstStyle/>
          <a:p>
            <a:r>
              <a:rPr lang="en-US" b="1" dirty="0"/>
              <a:t>Challenge </a:t>
            </a:r>
            <a:r>
              <a:rPr lang="en-US" b="1" dirty="0" smtClean="0"/>
              <a:t>Three: </a:t>
            </a:r>
            <a:r>
              <a:rPr lang="en-US" dirty="0" smtClean="0"/>
              <a:t>Did your team complete the puzzles? Earn points even if you didn’t complete the task.</a:t>
            </a:r>
          </a:p>
          <a:p>
            <a:endParaRPr lang="en-US" dirty="0" smtClean="0"/>
          </a:p>
          <a:p>
            <a:r>
              <a:rPr lang="en-US" b="1" dirty="0" err="1" smtClean="0"/>
              <a:t>Nanobot</a:t>
            </a:r>
            <a:r>
              <a:rPr lang="en-US" b="1" dirty="0" smtClean="0"/>
              <a:t> Champs: </a:t>
            </a:r>
            <a:r>
              <a:rPr lang="en-US" dirty="0" smtClean="0"/>
              <a:t>the team with the most points.</a:t>
            </a:r>
            <a:endParaRPr lang="en-US" dirty="0"/>
          </a:p>
        </p:txBody>
      </p:sp>
    </p:spTree>
    <p:extLst>
      <p:ext uri="{BB962C8B-B14F-4D97-AF65-F5344CB8AC3E}">
        <p14:creationId xmlns:p14="http://schemas.microsoft.com/office/powerpoint/2010/main" val="697427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475" y="711159"/>
            <a:ext cx="8701968" cy="682870"/>
          </a:xfrm>
        </p:spPr>
        <p:txBody>
          <a:bodyPr>
            <a:normAutofit fontScale="90000"/>
          </a:bodyPr>
          <a:lstStyle/>
          <a:p>
            <a:r>
              <a:rPr lang="en-US" b="1" dirty="0" smtClean="0">
                <a:solidFill>
                  <a:schemeClr val="accent5">
                    <a:lumMod val="50000"/>
                  </a:schemeClr>
                </a:solidFill>
                <a:latin typeface="Cambria" panose="02040503050406030204" pitchFamily="18" charset="0"/>
                <a:ea typeface="Cambria" panose="02040503050406030204" pitchFamily="18" charset="0"/>
              </a:rPr>
              <a:t>Wrap-Up</a:t>
            </a:r>
            <a:endParaRPr lang="en-US" b="1" dirty="0">
              <a:solidFill>
                <a:schemeClr val="accent5">
                  <a:lumMod val="50000"/>
                </a:schemeClr>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1101941" y="1902199"/>
            <a:ext cx="10585046" cy="4365232"/>
          </a:xfrm>
        </p:spPr>
        <p:txBody>
          <a:bodyPr>
            <a:noAutofit/>
          </a:bodyPr>
          <a:lstStyle/>
          <a:p>
            <a:r>
              <a:rPr lang="en-US" sz="3200" b="1" dirty="0" smtClean="0"/>
              <a:t>Take pictures of the </a:t>
            </a:r>
            <a:r>
              <a:rPr lang="en-US" sz="3200" b="1" dirty="0" err="1" smtClean="0"/>
              <a:t>Nanobot</a:t>
            </a:r>
            <a:r>
              <a:rPr lang="en-US" sz="3200" b="1" dirty="0" smtClean="0"/>
              <a:t> Champs</a:t>
            </a:r>
          </a:p>
          <a:p>
            <a:r>
              <a:rPr lang="en-US" sz="3200" b="1" dirty="0"/>
              <a:t>Take pictures of the </a:t>
            </a:r>
            <a:r>
              <a:rPr lang="en-US" sz="3200" b="1" dirty="0" err="1" smtClean="0"/>
              <a:t>Nanobots</a:t>
            </a:r>
            <a:endParaRPr lang="en-US" sz="3200" b="1" dirty="0" smtClean="0"/>
          </a:p>
          <a:p>
            <a:r>
              <a:rPr lang="en-US" sz="3200" b="1" dirty="0" smtClean="0"/>
              <a:t>Clean-Up</a:t>
            </a:r>
          </a:p>
          <a:p>
            <a:endParaRPr lang="en-US" sz="3200" dirty="0"/>
          </a:p>
          <a:p>
            <a:pPr marL="0" indent="0" algn="ctr">
              <a:buNone/>
            </a:pPr>
            <a:r>
              <a:rPr lang="en-US" sz="4800" b="1" dirty="0" smtClean="0">
                <a:solidFill>
                  <a:srgbClr val="002060"/>
                </a:solidFill>
              </a:rPr>
              <a:t>Questions???</a:t>
            </a:r>
          </a:p>
        </p:txBody>
      </p:sp>
    </p:spTree>
    <p:extLst>
      <p:ext uri="{BB962C8B-B14F-4D97-AF65-F5344CB8AC3E}">
        <p14:creationId xmlns:p14="http://schemas.microsoft.com/office/powerpoint/2010/main" val="2508232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965" y="741115"/>
            <a:ext cx="9668520" cy="755176"/>
          </a:xfrm>
        </p:spPr>
        <p:txBody>
          <a:bodyPr>
            <a:normAutofit/>
          </a:bodyPr>
          <a:lstStyle/>
          <a:p>
            <a:r>
              <a:rPr lang="en-US" sz="3600" b="1" dirty="0" smtClean="0">
                <a:latin typeface="Cambria" panose="02040503050406030204" pitchFamily="18" charset="0"/>
                <a:ea typeface="Cambria" panose="02040503050406030204" pitchFamily="18" charset="0"/>
              </a:rPr>
              <a:t>Resources</a:t>
            </a:r>
            <a:endParaRPr lang="en-US" sz="3600" b="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883758" y="1864497"/>
            <a:ext cx="9887117" cy="4214227"/>
          </a:xfrm>
        </p:spPr>
        <p:txBody>
          <a:bodyPr>
            <a:normAutofit fontScale="92500" lnSpcReduction="10000"/>
          </a:bodyPr>
          <a:lstStyle/>
          <a:p>
            <a:pPr marL="0" indent="0">
              <a:buNone/>
            </a:pPr>
            <a:r>
              <a:rPr lang="en-US" sz="2000" dirty="0">
                <a:latin typeface="Cambria" panose="02040503050406030204" pitchFamily="18" charset="0"/>
                <a:ea typeface="Cambria" panose="02040503050406030204" pitchFamily="18" charset="0"/>
              </a:rPr>
              <a:t>(Unknown) 11 months ago. History 8 INCREDIBLE INVENTIONS OF THE INDIGENOUS PEOPLES OF THE AMERICAS | History Retrieved June 1, 2022 from </a:t>
            </a:r>
            <a:r>
              <a:rPr lang="en-US" sz="2000" u="sng" dirty="0">
                <a:latin typeface="Cambria" panose="02040503050406030204" pitchFamily="18" charset="0"/>
                <a:ea typeface="Cambria" panose="02040503050406030204" pitchFamily="18" charset="0"/>
                <a:hlinkClick r:id="rId2"/>
              </a:rPr>
              <a:t>8 INCREDIBLE INVENTIONS OF THE INDIGENOUS PEOPLES OF THE AMERICAS | History - Bing video</a:t>
            </a:r>
            <a:endParaRPr lang="en-US" sz="2000" dirty="0">
              <a:latin typeface="Cambria" panose="02040503050406030204" pitchFamily="18" charset="0"/>
              <a:ea typeface="Cambria" panose="02040503050406030204" pitchFamily="18" charset="0"/>
            </a:endParaRPr>
          </a:p>
          <a:p>
            <a:pPr marL="0" indent="0">
              <a:buNone/>
            </a:pPr>
            <a:r>
              <a:rPr lang="en-US" sz="2000" dirty="0">
                <a:latin typeface="Cambria" panose="02040503050406030204" pitchFamily="18" charset="0"/>
                <a:ea typeface="Cambria" panose="02040503050406030204" pitchFamily="18" charset="0"/>
              </a:rPr>
              <a:t>Kiger, P. J. (Nov. 14, 2019). 10 Native American Inventions Commonly Used Today. History. Retrieved May, 24, 2021 from </a:t>
            </a:r>
            <a:r>
              <a:rPr lang="en-US" sz="2000" u="sng" dirty="0">
                <a:latin typeface="Cambria" panose="02040503050406030204" pitchFamily="18" charset="0"/>
                <a:ea typeface="Cambria" panose="02040503050406030204" pitchFamily="18" charset="0"/>
                <a:hlinkClick r:id="rId3"/>
              </a:rPr>
              <a:t>https://www.history.com/news/native-american-inventions</a:t>
            </a:r>
            <a:endParaRPr lang="en-US" sz="2000" dirty="0">
              <a:latin typeface="Cambria" panose="02040503050406030204" pitchFamily="18" charset="0"/>
              <a:ea typeface="Cambria" panose="02040503050406030204" pitchFamily="18" charset="0"/>
            </a:endParaRPr>
          </a:p>
          <a:p>
            <a:pPr marL="0" indent="0" fontAlgn="base">
              <a:buNone/>
            </a:pPr>
            <a:r>
              <a:rPr lang="en-US" sz="2000" dirty="0" err="1">
                <a:latin typeface="Cambria" panose="02040503050406030204" pitchFamily="18" charset="0"/>
                <a:ea typeface="Cambria" panose="02040503050406030204" pitchFamily="18" charset="0"/>
              </a:rPr>
              <a:t>Coverdail</a:t>
            </a:r>
            <a:r>
              <a:rPr lang="en-US" sz="2000" dirty="0">
                <a:latin typeface="Cambria" panose="02040503050406030204" pitchFamily="18" charset="0"/>
                <a:ea typeface="Cambria" panose="02040503050406030204" pitchFamily="18" charset="0"/>
              </a:rPr>
              <a:t>, J. (2013). Native American Tools and Artwork. </a:t>
            </a:r>
            <a:r>
              <a:rPr lang="en-US" sz="2000" dirty="0" err="1">
                <a:latin typeface="Cambria" panose="02040503050406030204" pitchFamily="18" charset="0"/>
                <a:ea typeface="Cambria" panose="02040503050406030204" pitchFamily="18" charset="0"/>
              </a:rPr>
              <a:t>Youtube</a:t>
            </a:r>
            <a:r>
              <a:rPr lang="en-US" sz="2000" dirty="0">
                <a:latin typeface="Cambria" panose="02040503050406030204" pitchFamily="18" charset="0"/>
                <a:ea typeface="Cambria" panose="02040503050406030204" pitchFamily="18" charset="0"/>
              </a:rPr>
              <a:t>. Retrieved May 24, 2021 from </a:t>
            </a:r>
            <a:r>
              <a:rPr lang="en-US" sz="2000" u="sng" dirty="0">
                <a:latin typeface="Cambria" panose="02040503050406030204" pitchFamily="18" charset="0"/>
                <a:ea typeface="Cambria" panose="02040503050406030204" pitchFamily="18" charset="0"/>
                <a:hlinkClick r:id="rId4"/>
              </a:rPr>
              <a:t>https://</a:t>
            </a:r>
            <a:r>
              <a:rPr lang="en-US" sz="2000" u="sng" dirty="0" smtClean="0">
                <a:latin typeface="Cambria" panose="02040503050406030204" pitchFamily="18" charset="0"/>
                <a:ea typeface="Cambria" panose="02040503050406030204" pitchFamily="18" charset="0"/>
                <a:hlinkClick r:id="rId4"/>
              </a:rPr>
              <a:t>www.youtube.com/watch?v=b94DeAWlT3A</a:t>
            </a:r>
            <a:r>
              <a:rPr lang="en-US" sz="2000" b="1" dirty="0">
                <a:latin typeface="Cambria" panose="02040503050406030204" pitchFamily="18" charset="0"/>
                <a:ea typeface="Cambria" panose="02040503050406030204" pitchFamily="18" charset="0"/>
              </a:rPr>
              <a:t> </a:t>
            </a:r>
            <a:endParaRPr lang="en-US" sz="2000" dirty="0">
              <a:latin typeface="Cambria" panose="02040503050406030204" pitchFamily="18" charset="0"/>
              <a:ea typeface="Cambria" panose="02040503050406030204" pitchFamily="18" charset="0"/>
            </a:endParaRPr>
          </a:p>
          <a:p>
            <a:pPr marL="0" indent="0">
              <a:buNone/>
            </a:pPr>
            <a:r>
              <a:rPr lang="en-US" sz="2000" dirty="0">
                <a:latin typeface="Cambria" panose="02040503050406030204" pitchFamily="18" charset="0"/>
                <a:ea typeface="Cambria" panose="02040503050406030204" pitchFamily="18" charset="0"/>
              </a:rPr>
              <a:t>(Unknown), (1998-2020). Dakota Indian Fact Sheet. North American Indian Tribes. Retrieved May 24, 2021 from </a:t>
            </a:r>
            <a:r>
              <a:rPr lang="en-US" sz="2000" u="sng" dirty="0">
                <a:latin typeface="Cambria" panose="02040503050406030204" pitchFamily="18" charset="0"/>
                <a:ea typeface="Cambria" panose="02040503050406030204" pitchFamily="18" charset="0"/>
                <a:hlinkClick r:id="rId5"/>
              </a:rPr>
              <a:t>http://www.bigorrin.org/dakota_kids.htm</a:t>
            </a:r>
            <a:endParaRPr lang="en-US" sz="2000" dirty="0">
              <a:latin typeface="Cambria" panose="02040503050406030204" pitchFamily="18" charset="0"/>
              <a:ea typeface="Cambria" panose="02040503050406030204" pitchFamily="18" charset="0"/>
            </a:endParaRPr>
          </a:p>
          <a:p>
            <a:pPr marL="0" indent="0">
              <a:buNone/>
            </a:pPr>
            <a:r>
              <a:rPr lang="en-US" sz="2000" b="1" dirty="0">
                <a:latin typeface="Cambria" panose="02040503050406030204" pitchFamily="18" charset="0"/>
                <a:ea typeface="Cambria" panose="02040503050406030204" pitchFamily="18" charset="0"/>
              </a:rPr>
              <a:t>“Nanotechnology: Basic Science and Emerging Technologies”</a:t>
            </a:r>
            <a:r>
              <a:rPr lang="en-US" sz="2000" dirty="0">
                <a:latin typeface="Cambria" panose="02040503050406030204" pitchFamily="18" charset="0"/>
                <a:ea typeface="Cambria" panose="02040503050406030204" pitchFamily="18" charset="0"/>
              </a:rPr>
              <a:t>, M. Wilson </a:t>
            </a:r>
            <a:r>
              <a:rPr lang="en-US" sz="2000" i="1" dirty="0">
                <a:latin typeface="Cambria" panose="02040503050406030204" pitchFamily="18" charset="0"/>
                <a:ea typeface="Cambria" panose="02040503050406030204" pitchFamily="18" charset="0"/>
              </a:rPr>
              <a:t>et al, </a:t>
            </a:r>
            <a:r>
              <a:rPr lang="en-US" sz="2000" dirty="0">
                <a:latin typeface="Cambria" panose="02040503050406030204" pitchFamily="18" charset="0"/>
                <a:ea typeface="Cambria" panose="02040503050406030204" pitchFamily="18" charset="0"/>
              </a:rPr>
              <a:t>Chapman and Hall (2002) ISBN 1-58488-339-1</a:t>
            </a:r>
          </a:p>
          <a:p>
            <a:pPr marL="0" indent="0">
              <a:buNone/>
            </a:pPr>
            <a:r>
              <a:rPr lang="en-US" sz="2000" dirty="0">
                <a:latin typeface="Cambria" panose="02040503050406030204" pitchFamily="18" charset="0"/>
                <a:ea typeface="Cambria" panose="02040503050406030204" pitchFamily="18" charset="0"/>
              </a:rPr>
              <a:t>(Unknown) </a:t>
            </a:r>
            <a:r>
              <a:rPr lang="en-US" sz="2000" u="sng" dirty="0">
                <a:latin typeface="Cambria" panose="02040503050406030204" pitchFamily="18" charset="0"/>
                <a:ea typeface="Cambria" panose="02040503050406030204" pitchFamily="18" charset="0"/>
                <a:hlinkClick r:id="rId6"/>
              </a:rPr>
              <a:t>Create Sliding Puzzle - Puzzel.org</a:t>
            </a:r>
            <a:r>
              <a:rPr lang="en-US" sz="2000" u="sng"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Sliding Puzzle Retrieved from </a:t>
            </a:r>
            <a:r>
              <a:rPr lang="en-US" sz="2000" u="sng" dirty="0">
                <a:latin typeface="Cambria" panose="02040503050406030204" pitchFamily="18" charset="0"/>
                <a:ea typeface="Cambria" panose="02040503050406030204" pitchFamily="18" charset="0"/>
                <a:hlinkClick r:id="rId7"/>
              </a:rPr>
              <a:t>17 puzzle types to have fun with - Puzzel.org</a:t>
            </a:r>
            <a:r>
              <a:rPr lang="en-US" sz="2000" dirty="0">
                <a:latin typeface="Cambria" panose="02040503050406030204" pitchFamily="18" charset="0"/>
                <a:ea typeface="Cambria" panose="02040503050406030204" pitchFamily="18" charset="0"/>
              </a:rPr>
              <a:t>  on May 30, 2022.</a:t>
            </a:r>
          </a:p>
          <a:p>
            <a:endParaRPr lang="en-US" sz="1200" dirty="0"/>
          </a:p>
        </p:txBody>
      </p:sp>
    </p:spTree>
    <p:extLst>
      <p:ext uri="{BB962C8B-B14F-4D97-AF65-F5344CB8AC3E}">
        <p14:creationId xmlns:p14="http://schemas.microsoft.com/office/powerpoint/2010/main" val="485278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211" y="677303"/>
            <a:ext cx="10058400" cy="868866"/>
          </a:xfrm>
        </p:spPr>
        <p:txBody>
          <a:bodyPr>
            <a:normAutofit/>
          </a:bodyPr>
          <a:lstStyle/>
          <a:p>
            <a:r>
              <a:rPr lang="en-US" sz="3600" b="1" dirty="0">
                <a:latin typeface="Cambria" panose="02040503050406030204" pitchFamily="18" charset="0"/>
                <a:ea typeface="Cambria" panose="02040503050406030204" pitchFamily="18" charset="0"/>
              </a:rPr>
              <a:t>Resources</a:t>
            </a:r>
            <a:endParaRPr lang="en-US" sz="3600" dirty="0"/>
          </a:p>
        </p:txBody>
      </p:sp>
      <p:sp>
        <p:nvSpPr>
          <p:cNvPr id="3" name="Content Placeholder 2"/>
          <p:cNvSpPr>
            <a:spLocks noGrp="1"/>
          </p:cNvSpPr>
          <p:nvPr>
            <p:ph idx="1"/>
          </p:nvPr>
        </p:nvSpPr>
        <p:spPr>
          <a:xfrm>
            <a:off x="951073" y="1966941"/>
            <a:ext cx="10278035" cy="4351338"/>
          </a:xfrm>
        </p:spPr>
        <p:txBody>
          <a:bodyPr>
            <a:normAutofit fontScale="55000" lnSpcReduction="20000"/>
          </a:bodyPr>
          <a:lstStyle/>
          <a:p>
            <a:pPr marL="0" indent="0">
              <a:buNone/>
            </a:pPr>
            <a:r>
              <a:rPr lang="en-US" sz="3800" u="sng" dirty="0">
                <a:latin typeface="Cambria" panose="02040503050406030204" pitchFamily="18" charset="0"/>
                <a:ea typeface="Cambria" panose="02040503050406030204" pitchFamily="18" charset="0"/>
              </a:rPr>
              <a:t>(Unknown). The Teacher’s Corner. Match-up Worksheet Maker. Retrieved from </a:t>
            </a:r>
            <a:r>
              <a:rPr lang="en-US" sz="3800" u="sng" dirty="0">
                <a:latin typeface="Cambria" panose="02040503050406030204" pitchFamily="18" charset="0"/>
                <a:ea typeface="Cambria" panose="02040503050406030204" pitchFamily="18" charset="0"/>
                <a:hlinkClick r:id="rId2"/>
              </a:rPr>
              <a:t>Match-up Worksheet Maker (theteacherscorner.net)</a:t>
            </a:r>
            <a:r>
              <a:rPr lang="en-US" sz="3800" dirty="0">
                <a:latin typeface="Cambria" panose="02040503050406030204" pitchFamily="18" charset="0"/>
                <a:ea typeface="Cambria" panose="02040503050406030204" pitchFamily="18" charset="0"/>
              </a:rPr>
              <a:t> on May 30, 2022.</a:t>
            </a:r>
          </a:p>
          <a:p>
            <a:pPr marL="0" indent="0">
              <a:buNone/>
            </a:pPr>
            <a:r>
              <a:rPr lang="en-US" sz="3800" dirty="0">
                <a:latin typeface="Cambria" panose="02040503050406030204" pitchFamily="18" charset="0"/>
                <a:ea typeface="Cambria" panose="02040503050406030204" pitchFamily="18" charset="0"/>
              </a:rPr>
              <a:t>(Unknown). (July 2, 2020) </a:t>
            </a:r>
            <a:r>
              <a:rPr lang="en-US" sz="3800" dirty="0" err="1">
                <a:latin typeface="Cambria" panose="02040503050406030204" pitchFamily="18" charset="0"/>
                <a:ea typeface="Cambria" panose="02040503050406030204" pitchFamily="18" charset="0"/>
              </a:rPr>
              <a:t>LockPaperEscape</a:t>
            </a:r>
            <a:r>
              <a:rPr lang="en-US" sz="3800" dirty="0">
                <a:latin typeface="Cambria" panose="02040503050406030204" pitchFamily="18" charset="0"/>
                <a:ea typeface="Cambria" panose="02040503050406030204" pitchFamily="18" charset="0"/>
              </a:rPr>
              <a:t>. Kids DIY Escape Room Ideas. YouTube. Retrieved from </a:t>
            </a:r>
            <a:r>
              <a:rPr lang="en-US" sz="3800" u="sng" dirty="0">
                <a:latin typeface="Cambria" panose="02040503050406030204" pitchFamily="18" charset="0"/>
                <a:ea typeface="Cambria" panose="02040503050406030204" pitchFamily="18" charset="0"/>
                <a:hlinkClick r:id="rId3"/>
              </a:rPr>
              <a:t>Kids DIY Escape Room Ideas | Make an escape room at home. - Bing video</a:t>
            </a:r>
            <a:r>
              <a:rPr lang="en-US" sz="3800" dirty="0">
                <a:latin typeface="Cambria" panose="02040503050406030204" pitchFamily="18" charset="0"/>
                <a:ea typeface="Cambria" panose="02040503050406030204" pitchFamily="18" charset="0"/>
              </a:rPr>
              <a:t> on May 30, 2022.</a:t>
            </a:r>
          </a:p>
          <a:p>
            <a:pPr marL="0" indent="0">
              <a:buNone/>
            </a:pPr>
            <a:r>
              <a:rPr lang="en-US" sz="3800" dirty="0" smtClean="0">
                <a:latin typeface="Cambria" panose="02040503050406030204" pitchFamily="18" charset="0"/>
                <a:ea typeface="Cambria" panose="02040503050406030204" pitchFamily="18" charset="0"/>
              </a:rPr>
              <a:t>(</a:t>
            </a:r>
            <a:r>
              <a:rPr lang="en-US" sz="3800" dirty="0">
                <a:latin typeface="Cambria" panose="02040503050406030204" pitchFamily="18" charset="0"/>
                <a:ea typeface="Cambria" panose="02040503050406030204" pitchFamily="18" charset="0"/>
              </a:rPr>
              <a:t>Unknown). Northwestern International Institute for Nanotechnology. Glossary of Terms in Nanotechnology. Retrieved from </a:t>
            </a:r>
            <a:r>
              <a:rPr lang="en-US" sz="3800" u="sng" dirty="0">
                <a:latin typeface="Cambria" panose="02040503050406030204" pitchFamily="18" charset="0"/>
                <a:ea typeface="Cambria" panose="02040503050406030204" pitchFamily="18" charset="0"/>
                <a:hlinkClick r:id="rId4"/>
              </a:rPr>
              <a:t>Glossary of Terms in Nanotechnology - International Institute for Nanotechnology (iinano.org)</a:t>
            </a:r>
            <a:r>
              <a:rPr lang="en-US" sz="3800" dirty="0">
                <a:latin typeface="Cambria" panose="02040503050406030204" pitchFamily="18" charset="0"/>
                <a:ea typeface="Cambria" panose="02040503050406030204" pitchFamily="18" charset="0"/>
              </a:rPr>
              <a:t> on May 30, 2022.</a:t>
            </a:r>
          </a:p>
          <a:p>
            <a:pPr marL="0" indent="0">
              <a:buNone/>
            </a:pPr>
            <a:r>
              <a:rPr lang="en-US" sz="3800" dirty="0">
                <a:latin typeface="Cambria" panose="02040503050406030204" pitchFamily="18" charset="0"/>
                <a:ea typeface="Cambria" panose="02040503050406030204" pitchFamily="18" charset="0"/>
              </a:rPr>
              <a:t>(Unknown). </a:t>
            </a:r>
            <a:r>
              <a:rPr lang="en-US" sz="3800" dirty="0" err="1">
                <a:latin typeface="Cambria" panose="02040503050406030204" pitchFamily="18" charset="0"/>
                <a:ea typeface="Cambria" panose="02040503050406030204" pitchFamily="18" charset="0"/>
              </a:rPr>
              <a:t>UnderstandingNano</a:t>
            </a:r>
            <a:r>
              <a:rPr lang="en-US" sz="3800" dirty="0">
                <a:latin typeface="Cambria" panose="02040503050406030204" pitchFamily="18" charset="0"/>
                <a:ea typeface="Cambria" panose="02040503050406030204" pitchFamily="18" charset="0"/>
              </a:rPr>
              <a:t>. An Introduction to Nanotechnology. Retrieved from </a:t>
            </a:r>
            <a:r>
              <a:rPr lang="en-US" sz="3800" u="sng" dirty="0">
                <a:latin typeface="Cambria" panose="02040503050406030204" pitchFamily="18" charset="0"/>
                <a:ea typeface="Cambria" panose="02040503050406030204" pitchFamily="18" charset="0"/>
                <a:hlinkClick r:id="rId5"/>
              </a:rPr>
              <a:t>Nanotechnology Introduction (understandingnano.com)</a:t>
            </a:r>
            <a:r>
              <a:rPr lang="en-US" sz="3800" dirty="0">
                <a:latin typeface="Cambria" panose="02040503050406030204" pitchFamily="18" charset="0"/>
                <a:ea typeface="Cambria" panose="02040503050406030204" pitchFamily="18" charset="0"/>
              </a:rPr>
              <a:t> on May 30, 2022.</a:t>
            </a:r>
          </a:p>
          <a:p>
            <a:pPr marL="0" indent="0">
              <a:buNone/>
            </a:pPr>
            <a:r>
              <a:rPr lang="en-US" sz="3800" dirty="0" err="1">
                <a:latin typeface="Cambria" panose="02040503050406030204" pitchFamily="18" charset="0"/>
                <a:ea typeface="Cambria" panose="02040503050406030204" pitchFamily="18" charset="0"/>
              </a:rPr>
              <a:t>Finio</a:t>
            </a:r>
            <a:r>
              <a:rPr lang="en-US" sz="3800" dirty="0">
                <a:latin typeface="Cambria" panose="02040503050406030204" pitchFamily="18" charset="0"/>
                <a:ea typeface="Cambria" panose="02040503050406030204" pitchFamily="18" charset="0"/>
              </a:rPr>
              <a:t>, B. (Unknown) Build a </a:t>
            </a:r>
            <a:r>
              <a:rPr lang="en-US" sz="3800" dirty="0" err="1">
                <a:latin typeface="Cambria" panose="02040503050406030204" pitchFamily="18" charset="0"/>
                <a:ea typeface="Cambria" panose="02040503050406030204" pitchFamily="18" charset="0"/>
              </a:rPr>
              <a:t>Bristlebot</a:t>
            </a:r>
            <a:r>
              <a:rPr lang="en-US" sz="3800" dirty="0">
                <a:latin typeface="Cambria" panose="02040503050406030204" pitchFamily="18" charset="0"/>
                <a:ea typeface="Cambria" panose="02040503050406030204" pitchFamily="18" charset="0"/>
              </a:rPr>
              <a:t>, a Tiny Toothbrush Robot. Science Buddies. Retrieved on June 1, 2022 from </a:t>
            </a:r>
            <a:r>
              <a:rPr lang="en-US" sz="3800" u="sng" dirty="0">
                <a:latin typeface="Cambria" panose="02040503050406030204" pitchFamily="18" charset="0"/>
                <a:ea typeface="Cambria" panose="02040503050406030204" pitchFamily="18" charset="0"/>
                <a:hlinkClick r:id="rId6"/>
              </a:rPr>
              <a:t>Build a </a:t>
            </a:r>
            <a:r>
              <a:rPr lang="en-US" sz="3800" u="sng" dirty="0" err="1">
                <a:latin typeface="Cambria" panose="02040503050406030204" pitchFamily="18" charset="0"/>
                <a:ea typeface="Cambria" panose="02040503050406030204" pitchFamily="18" charset="0"/>
                <a:hlinkClick r:id="rId6"/>
              </a:rPr>
              <a:t>Bristlebot</a:t>
            </a:r>
            <a:r>
              <a:rPr lang="en-US" sz="3800" u="sng" dirty="0">
                <a:latin typeface="Cambria" panose="02040503050406030204" pitchFamily="18" charset="0"/>
                <a:ea typeface="Cambria" panose="02040503050406030204" pitchFamily="18" charset="0"/>
                <a:hlinkClick r:id="rId6"/>
              </a:rPr>
              <a:t>, a Tiny Toothbrush Robot | STEM Activity (sciencebuddies.org)</a:t>
            </a:r>
            <a:r>
              <a:rPr lang="en-US" sz="3800" dirty="0">
                <a:latin typeface="Cambria" panose="02040503050406030204" pitchFamily="18" charset="0"/>
                <a:ea typeface="Cambria" panose="02040503050406030204" pitchFamily="18" charset="0"/>
              </a:rPr>
              <a:t> </a:t>
            </a:r>
          </a:p>
          <a:p>
            <a:pPr marL="0" indent="0">
              <a:buNone/>
            </a:pP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95306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648" y="635738"/>
            <a:ext cx="10324407" cy="852241"/>
          </a:xfrm>
        </p:spPr>
        <p:txBody>
          <a:bodyPr>
            <a:normAutofit/>
          </a:bodyPr>
          <a:lstStyle/>
          <a:p>
            <a:r>
              <a:rPr lang="en-US" sz="3600" b="1" dirty="0">
                <a:latin typeface="Cambria" panose="02040503050406030204" pitchFamily="18" charset="0"/>
                <a:ea typeface="Cambria" panose="02040503050406030204" pitchFamily="18" charset="0"/>
              </a:rPr>
              <a:t>Resources</a:t>
            </a:r>
            <a:endParaRPr lang="en-US" sz="3600" dirty="0"/>
          </a:p>
        </p:txBody>
      </p:sp>
      <p:sp>
        <p:nvSpPr>
          <p:cNvPr id="3" name="Content Placeholder 2"/>
          <p:cNvSpPr>
            <a:spLocks noGrp="1"/>
          </p:cNvSpPr>
          <p:nvPr>
            <p:ph idx="1"/>
          </p:nvPr>
        </p:nvSpPr>
        <p:spPr>
          <a:xfrm>
            <a:off x="954169" y="2071337"/>
            <a:ext cx="10349753" cy="4670892"/>
          </a:xfrm>
        </p:spPr>
        <p:txBody>
          <a:bodyPr>
            <a:normAutofit/>
          </a:bodyPr>
          <a:lstStyle/>
          <a:p>
            <a:pPr marL="0" indent="0">
              <a:buNone/>
            </a:pPr>
            <a:r>
              <a:rPr lang="en-US" sz="2000" dirty="0" err="1">
                <a:latin typeface="Cambria" panose="02040503050406030204" pitchFamily="18" charset="0"/>
                <a:ea typeface="Cambria" panose="02040503050406030204" pitchFamily="18" charset="0"/>
              </a:rPr>
              <a:t>Finio</a:t>
            </a:r>
            <a:r>
              <a:rPr lang="en-US" sz="2000" dirty="0">
                <a:latin typeface="Cambria" panose="02040503050406030204" pitchFamily="18" charset="0"/>
                <a:ea typeface="Cambria" panose="02040503050406030204" pitchFamily="18" charset="0"/>
              </a:rPr>
              <a:t>, B. (Unknown) Build a </a:t>
            </a:r>
            <a:r>
              <a:rPr lang="en-US" sz="2000" dirty="0" err="1">
                <a:latin typeface="Cambria" panose="02040503050406030204" pitchFamily="18" charset="0"/>
                <a:ea typeface="Cambria" panose="02040503050406030204" pitchFamily="18" charset="0"/>
              </a:rPr>
              <a:t>Brushbot</a:t>
            </a:r>
            <a:r>
              <a:rPr lang="en-US" sz="2000" dirty="0">
                <a:latin typeface="Cambria" panose="02040503050406030204" pitchFamily="18" charset="0"/>
                <a:ea typeface="Cambria" panose="02040503050406030204" pitchFamily="18" charset="0"/>
              </a:rPr>
              <a:t>. Science Buddies. Retrieved on June 1, 2022 from </a:t>
            </a:r>
            <a:r>
              <a:rPr lang="en-US" sz="2000" u="sng" dirty="0">
                <a:latin typeface="Cambria" panose="02040503050406030204" pitchFamily="18" charset="0"/>
                <a:ea typeface="Cambria" panose="02040503050406030204" pitchFamily="18" charset="0"/>
                <a:hlinkClick r:id="rId2"/>
              </a:rPr>
              <a:t>Build a </a:t>
            </a:r>
            <a:r>
              <a:rPr lang="en-US" sz="2000" u="sng" dirty="0" err="1">
                <a:latin typeface="Cambria" panose="02040503050406030204" pitchFamily="18" charset="0"/>
                <a:ea typeface="Cambria" panose="02040503050406030204" pitchFamily="18" charset="0"/>
                <a:hlinkClick r:id="rId2"/>
              </a:rPr>
              <a:t>Brushbot</a:t>
            </a:r>
            <a:r>
              <a:rPr lang="en-US" sz="2000" u="sng" dirty="0">
                <a:latin typeface="Cambria" panose="02040503050406030204" pitchFamily="18" charset="0"/>
                <a:ea typeface="Cambria" panose="02040503050406030204" pitchFamily="18" charset="0"/>
                <a:hlinkClick r:id="rId2"/>
              </a:rPr>
              <a:t> | STEM Activity (sciencebuddies.org)</a:t>
            </a:r>
            <a:endParaRPr lang="en-US" sz="2000" dirty="0">
              <a:latin typeface="Cambria" panose="02040503050406030204" pitchFamily="18" charset="0"/>
              <a:ea typeface="Cambria" panose="02040503050406030204" pitchFamily="18" charset="0"/>
            </a:endParaRPr>
          </a:p>
          <a:p>
            <a:pPr marL="0" indent="0">
              <a:buNone/>
            </a:pPr>
            <a:r>
              <a:rPr lang="en-US" sz="2000" dirty="0">
                <a:latin typeface="Cambria" panose="02040503050406030204" pitchFamily="18" charset="0"/>
                <a:ea typeface="Cambria" panose="02040503050406030204" pitchFamily="18" charset="0"/>
              </a:rPr>
              <a:t>(Unknown). </a:t>
            </a:r>
            <a:r>
              <a:rPr lang="en-US" sz="2000" dirty="0" err="1">
                <a:latin typeface="Cambria" panose="02040503050406030204" pitchFamily="18" charset="0"/>
                <a:ea typeface="Cambria" panose="02040503050406030204" pitchFamily="18" charset="0"/>
              </a:rPr>
              <a:t>Instructables</a:t>
            </a:r>
            <a:r>
              <a:rPr lang="en-US" sz="2000" dirty="0">
                <a:latin typeface="Cambria" panose="02040503050406030204" pitchFamily="18" charset="0"/>
                <a:ea typeface="Cambria" panose="02040503050406030204" pitchFamily="18" charset="0"/>
              </a:rPr>
              <a:t> Workshop: Wobble Bot by Oakland Toy Lab. Retrieved on June 1, 2022 from </a:t>
            </a:r>
            <a:r>
              <a:rPr lang="en-US" sz="2000" u="sng" dirty="0">
                <a:latin typeface="Cambria" panose="02040503050406030204" pitchFamily="18" charset="0"/>
                <a:ea typeface="Cambria" panose="02040503050406030204" pitchFamily="18" charset="0"/>
                <a:hlinkClick r:id="rId3"/>
              </a:rPr>
              <a:t>Wobble Bot! : 5 Steps - </a:t>
            </a:r>
            <a:r>
              <a:rPr lang="en-US" sz="2000" u="sng" dirty="0" err="1">
                <a:latin typeface="Cambria" panose="02040503050406030204" pitchFamily="18" charset="0"/>
                <a:ea typeface="Cambria" panose="02040503050406030204" pitchFamily="18" charset="0"/>
                <a:hlinkClick r:id="rId3"/>
              </a:rPr>
              <a:t>Instructables</a:t>
            </a:r>
            <a:endParaRPr lang="en-US" sz="2000" dirty="0">
              <a:latin typeface="Cambria" panose="02040503050406030204" pitchFamily="18" charset="0"/>
              <a:ea typeface="Cambria" panose="02040503050406030204" pitchFamily="18" charset="0"/>
            </a:endParaRPr>
          </a:p>
          <a:p>
            <a:pPr marL="0" indent="0">
              <a:buNone/>
            </a:pPr>
            <a:r>
              <a:rPr lang="en-US" sz="2000" dirty="0">
                <a:latin typeface="Cambria" panose="02040503050406030204" pitchFamily="18" charset="0"/>
                <a:ea typeface="Cambria" panose="02040503050406030204" pitchFamily="18" charset="0"/>
              </a:rPr>
              <a:t>(Unknown). Nano </a:t>
            </a:r>
            <a:r>
              <a:rPr lang="en-US" sz="2000" dirty="0" err="1">
                <a:latin typeface="Cambria" panose="02040503050406030204" pitchFamily="18" charset="0"/>
                <a:ea typeface="Cambria" panose="02040503050406030204" pitchFamily="18" charset="0"/>
              </a:rPr>
              <a:t>Werk</a:t>
            </a:r>
            <a:r>
              <a:rPr lang="en-US" sz="2000" dirty="0">
                <a:latin typeface="Cambria" panose="02040503050406030204" pitchFamily="18" charset="0"/>
                <a:ea typeface="Cambria" panose="02040503050406030204" pitchFamily="18" charset="0"/>
              </a:rPr>
              <a:t>: What are </a:t>
            </a:r>
            <a:r>
              <a:rPr lang="en-US" sz="2000" dirty="0" err="1">
                <a:latin typeface="Cambria" panose="02040503050406030204" pitchFamily="18" charset="0"/>
                <a:ea typeface="Cambria" panose="02040503050406030204" pitchFamily="18" charset="0"/>
              </a:rPr>
              <a:t>nanobots</a:t>
            </a:r>
            <a:r>
              <a:rPr lang="en-US" sz="2000" dirty="0">
                <a:latin typeface="Cambria" panose="02040503050406030204" pitchFamily="18" charset="0"/>
                <a:ea typeface="Cambria" panose="02040503050406030204" pitchFamily="18" charset="0"/>
              </a:rPr>
              <a:t>? Retrieved on June 1, 2022 from </a:t>
            </a:r>
            <a:r>
              <a:rPr lang="en-US" sz="2000" u="sng" dirty="0">
                <a:latin typeface="Cambria" panose="02040503050406030204" pitchFamily="18" charset="0"/>
                <a:ea typeface="Cambria" panose="02040503050406030204" pitchFamily="18" charset="0"/>
                <a:hlinkClick r:id="rId4"/>
              </a:rPr>
              <a:t>What are </a:t>
            </a:r>
            <a:r>
              <a:rPr lang="en-US" sz="2000" u="sng" dirty="0" err="1">
                <a:latin typeface="Cambria" panose="02040503050406030204" pitchFamily="18" charset="0"/>
                <a:ea typeface="Cambria" panose="02040503050406030204" pitchFamily="18" charset="0"/>
                <a:hlinkClick r:id="rId4"/>
              </a:rPr>
              <a:t>nanobots</a:t>
            </a:r>
            <a:r>
              <a:rPr lang="en-US" sz="2000" u="sng" dirty="0">
                <a:latin typeface="Cambria" panose="02040503050406030204" pitchFamily="18" charset="0"/>
                <a:ea typeface="Cambria" panose="02040503050406030204" pitchFamily="18" charset="0"/>
                <a:hlinkClick r:id="rId4"/>
              </a:rPr>
              <a:t>? Explaining nanorobotics and </a:t>
            </a:r>
            <a:r>
              <a:rPr lang="en-US" sz="2000" u="sng" dirty="0" err="1">
                <a:latin typeface="Cambria" panose="02040503050406030204" pitchFamily="18" charset="0"/>
                <a:ea typeface="Cambria" panose="02040503050406030204" pitchFamily="18" charset="0"/>
                <a:hlinkClick r:id="rId4"/>
              </a:rPr>
              <a:t>nanorobots</a:t>
            </a:r>
            <a:r>
              <a:rPr lang="en-US" sz="2000" u="sng" dirty="0">
                <a:latin typeface="Cambria" panose="02040503050406030204" pitchFamily="18" charset="0"/>
                <a:ea typeface="Cambria" panose="02040503050406030204" pitchFamily="18" charset="0"/>
                <a:hlinkClick r:id="rId4"/>
              </a:rPr>
              <a:t> (nanowerk.com)</a:t>
            </a:r>
            <a:endParaRPr lang="en-US" sz="2000" dirty="0">
              <a:latin typeface="Cambria" panose="02040503050406030204" pitchFamily="18" charset="0"/>
              <a:ea typeface="Cambria" panose="02040503050406030204" pitchFamily="18" charset="0"/>
            </a:endParaRPr>
          </a:p>
          <a:p>
            <a:pPr marL="0" indent="0">
              <a:buNone/>
            </a:pPr>
            <a:r>
              <a:rPr lang="en-US" sz="2000" dirty="0">
                <a:latin typeface="Cambria" panose="02040503050406030204" pitchFamily="18" charset="0"/>
                <a:ea typeface="Cambria" panose="02040503050406030204" pitchFamily="18" charset="0"/>
              </a:rPr>
              <a:t>Marcus, A., Segal, H. (2018). Technology in America: A Brief History. Retrieved June 1, 2022 from </a:t>
            </a:r>
            <a:r>
              <a:rPr lang="en-US" sz="2000" u="sng" dirty="0">
                <a:latin typeface="Cambria" panose="02040503050406030204" pitchFamily="18" charset="0"/>
                <a:ea typeface="Cambria" panose="02040503050406030204" pitchFamily="18" charset="0"/>
                <a:hlinkClick r:id="rId5"/>
              </a:rPr>
              <a:t>Technology in America: A Brief History - Alan I Marcus - Google </a:t>
            </a:r>
            <a:r>
              <a:rPr lang="en-US" sz="2000" u="sng" dirty="0" smtClean="0">
                <a:latin typeface="Cambria" panose="02040503050406030204" pitchFamily="18" charset="0"/>
                <a:ea typeface="Cambria" panose="02040503050406030204" pitchFamily="18" charset="0"/>
                <a:hlinkClick r:id="rId5"/>
              </a:rPr>
              <a:t>Books</a:t>
            </a:r>
            <a:endParaRPr lang="en-US" sz="2000" u="sng" dirty="0" smtClean="0">
              <a:latin typeface="Cambria" panose="02040503050406030204" pitchFamily="18" charset="0"/>
              <a:ea typeface="Cambria" panose="02040503050406030204" pitchFamily="18" charset="0"/>
            </a:endParaRPr>
          </a:p>
          <a:p>
            <a:pPr marL="0" indent="0">
              <a:buNone/>
            </a:pPr>
            <a:r>
              <a:rPr lang="en-US" sz="2000" dirty="0">
                <a:latin typeface="Cambria" panose="02040503050406030204" pitchFamily="18" charset="0"/>
                <a:ea typeface="Cambria" panose="02040503050406030204" pitchFamily="18" charset="0"/>
              </a:rPr>
              <a:t>Michelle, (July 6, 2015). Homemade </a:t>
            </a:r>
            <a:r>
              <a:rPr lang="en-US" sz="2000" dirty="0" err="1">
                <a:latin typeface="Cambria" panose="02040503050406030204" pitchFamily="18" charset="0"/>
                <a:ea typeface="Cambria" panose="02040503050406030204" pitchFamily="18" charset="0"/>
              </a:rPr>
              <a:t>Wigglebot</a:t>
            </a:r>
            <a:r>
              <a:rPr lang="en-US" sz="2000" dirty="0">
                <a:latin typeface="Cambria" panose="02040503050406030204" pitchFamily="18" charset="0"/>
                <a:ea typeface="Cambria" panose="02040503050406030204" pitchFamily="18" charset="0"/>
              </a:rPr>
              <a:t>. Research Parent Educational Resources by a Research Scientist. Retrieved on June 1, 2022 from </a:t>
            </a:r>
            <a:r>
              <a:rPr lang="en-US" sz="2000" u="sng" dirty="0">
                <a:latin typeface="Cambria" panose="02040503050406030204" pitchFamily="18" charset="0"/>
                <a:ea typeface="Cambria" panose="02040503050406030204" pitchFamily="18" charset="0"/>
                <a:hlinkClick r:id="rId6"/>
              </a:rPr>
              <a:t>Homemade </a:t>
            </a:r>
            <a:r>
              <a:rPr lang="en-US" sz="2000" u="sng" dirty="0" err="1">
                <a:latin typeface="Cambria" panose="02040503050406030204" pitchFamily="18" charset="0"/>
                <a:ea typeface="Cambria" panose="02040503050406030204" pitchFamily="18" charset="0"/>
                <a:hlinkClick r:id="rId6"/>
              </a:rPr>
              <a:t>Wigglebot</a:t>
            </a:r>
            <a:r>
              <a:rPr lang="en-US" sz="2000" u="sng" dirty="0">
                <a:latin typeface="Cambria" panose="02040503050406030204" pitchFamily="18" charset="0"/>
                <a:ea typeface="Cambria" panose="02040503050406030204" pitchFamily="18" charset="0"/>
                <a:hlinkClick r:id="rId6"/>
              </a:rPr>
              <a:t> - ResearchParent.com</a:t>
            </a:r>
            <a:endParaRPr lang="en-US" sz="2000" dirty="0">
              <a:latin typeface="Cambria" panose="02040503050406030204" pitchFamily="18" charset="0"/>
              <a:ea typeface="Cambria" panose="02040503050406030204" pitchFamily="18" charset="0"/>
            </a:endParaRPr>
          </a:p>
          <a:p>
            <a:pPr marL="0" indent="0">
              <a:buNone/>
            </a:pPr>
            <a:endParaRPr lang="en-US" sz="2400" dirty="0">
              <a:latin typeface="Cambria" panose="02040503050406030204" pitchFamily="18" charset="0"/>
              <a:ea typeface="Cambria" panose="02040503050406030204" pitchFamily="18" charset="0"/>
            </a:endParaRPr>
          </a:p>
          <a:p>
            <a:endParaRPr lang="en-US" dirty="0"/>
          </a:p>
        </p:txBody>
      </p:sp>
    </p:spTree>
    <p:extLst>
      <p:ext uri="{BB962C8B-B14F-4D97-AF65-F5344CB8AC3E}">
        <p14:creationId xmlns:p14="http://schemas.microsoft.com/office/powerpoint/2010/main" val="983802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149" y="681644"/>
            <a:ext cx="10058400" cy="847898"/>
          </a:xfrm>
        </p:spPr>
        <p:txBody>
          <a:bodyPr>
            <a:normAutofit/>
          </a:bodyPr>
          <a:lstStyle/>
          <a:p>
            <a:r>
              <a:rPr lang="en-US" sz="3600" b="1" dirty="0">
                <a:latin typeface="Cambria" panose="02040503050406030204" pitchFamily="18" charset="0"/>
                <a:ea typeface="Cambria" panose="02040503050406030204" pitchFamily="18" charset="0"/>
              </a:rPr>
              <a:t>Resources</a:t>
            </a:r>
            <a:endParaRPr lang="en-US" sz="3600" dirty="0"/>
          </a:p>
        </p:txBody>
      </p:sp>
      <p:sp>
        <p:nvSpPr>
          <p:cNvPr id="3" name="Content Placeholder 2"/>
          <p:cNvSpPr>
            <a:spLocks noGrp="1"/>
          </p:cNvSpPr>
          <p:nvPr>
            <p:ph idx="1"/>
          </p:nvPr>
        </p:nvSpPr>
        <p:spPr>
          <a:xfrm>
            <a:off x="958081" y="1958629"/>
            <a:ext cx="10295965" cy="4351338"/>
          </a:xfrm>
        </p:spPr>
        <p:txBody>
          <a:bodyPr>
            <a:normAutofit fontScale="85000" lnSpcReduction="10000"/>
          </a:bodyPr>
          <a:lstStyle/>
          <a:p>
            <a:pPr marL="0" indent="0">
              <a:buNone/>
            </a:pPr>
            <a:r>
              <a:rPr lang="en-US" sz="2600" dirty="0">
                <a:latin typeface="Cambria" panose="02040503050406030204" pitchFamily="18" charset="0"/>
                <a:ea typeface="Cambria" panose="02040503050406030204" pitchFamily="18" charset="0"/>
              </a:rPr>
              <a:t>Weiser, K. (Sept. 2021). Medicine Bags or Bundles. Legends of America. Retrieved June 1, 2022 from</a:t>
            </a:r>
            <a:r>
              <a:rPr lang="en-US" sz="2600" b="1" dirty="0">
                <a:latin typeface="Cambria" panose="02040503050406030204" pitchFamily="18" charset="0"/>
                <a:ea typeface="Cambria" panose="02040503050406030204" pitchFamily="18" charset="0"/>
              </a:rPr>
              <a:t> </a:t>
            </a:r>
            <a:r>
              <a:rPr lang="en-US" sz="2600" u="sng" dirty="0">
                <a:latin typeface="Cambria" panose="02040503050406030204" pitchFamily="18" charset="0"/>
                <a:ea typeface="Cambria" panose="02040503050406030204" pitchFamily="18" charset="0"/>
                <a:hlinkClick r:id="rId2"/>
              </a:rPr>
              <a:t>Medicine Bags or Bundles – Legends of America</a:t>
            </a:r>
            <a:endParaRPr lang="en-US" sz="2600" dirty="0">
              <a:latin typeface="Cambria" panose="02040503050406030204" pitchFamily="18" charset="0"/>
              <a:ea typeface="Cambria" panose="02040503050406030204" pitchFamily="18" charset="0"/>
            </a:endParaRPr>
          </a:p>
          <a:p>
            <a:pPr marL="0" indent="0">
              <a:buNone/>
            </a:pPr>
            <a:r>
              <a:rPr lang="en-US" sz="2600" dirty="0">
                <a:latin typeface="Cambria" panose="02040503050406030204" pitchFamily="18" charset="0"/>
                <a:ea typeface="Cambria" panose="02040503050406030204" pitchFamily="18" charset="0"/>
              </a:rPr>
              <a:t>Robinson, T. (Unknown). Camouflage tricks that Kept The Native Americans Hidden. </a:t>
            </a:r>
            <a:r>
              <a:rPr lang="en-US" sz="2600" dirty="0" err="1">
                <a:latin typeface="Cambria" panose="02040503050406030204" pitchFamily="18" charset="0"/>
                <a:ea typeface="Cambria" panose="02040503050406030204" pitchFamily="18" charset="0"/>
              </a:rPr>
              <a:t>OffTheGridNews</a:t>
            </a:r>
            <a:r>
              <a:rPr lang="en-US" sz="2600" dirty="0">
                <a:latin typeface="Cambria" panose="02040503050406030204" pitchFamily="18" charset="0"/>
                <a:ea typeface="Cambria" panose="02040503050406030204" pitchFamily="18" charset="0"/>
              </a:rPr>
              <a:t>. Better Ideas For Off The Grid Living. Retrieved June 1, 2022 from</a:t>
            </a:r>
            <a:r>
              <a:rPr lang="en-US" sz="2600" b="1" dirty="0">
                <a:latin typeface="Cambria" panose="02040503050406030204" pitchFamily="18" charset="0"/>
                <a:ea typeface="Cambria" panose="02040503050406030204" pitchFamily="18" charset="0"/>
              </a:rPr>
              <a:t> </a:t>
            </a:r>
            <a:r>
              <a:rPr lang="en-US" sz="2600" u="sng" dirty="0">
                <a:latin typeface="Cambria" panose="02040503050406030204" pitchFamily="18" charset="0"/>
                <a:ea typeface="Cambria" panose="02040503050406030204" pitchFamily="18" charset="0"/>
                <a:hlinkClick r:id="rId3"/>
              </a:rPr>
              <a:t>Camouflage Tricks That Kept The Native Americans Hidden - Off The Grid News</a:t>
            </a:r>
            <a:endParaRPr lang="en-US" sz="2600" dirty="0">
              <a:latin typeface="Cambria" panose="02040503050406030204" pitchFamily="18" charset="0"/>
              <a:ea typeface="Cambria" panose="02040503050406030204" pitchFamily="18" charset="0"/>
            </a:endParaRPr>
          </a:p>
          <a:p>
            <a:pPr marL="0" indent="0">
              <a:buNone/>
            </a:pPr>
            <a:r>
              <a:rPr lang="en-US" sz="2600" dirty="0" err="1">
                <a:latin typeface="Cambria" panose="02040503050406030204" pitchFamily="18" charset="0"/>
                <a:ea typeface="Cambria" panose="02040503050406030204" pitchFamily="18" charset="0"/>
              </a:rPr>
              <a:t>Kiger,P</a:t>
            </a:r>
            <a:r>
              <a:rPr lang="en-US" sz="2600" dirty="0">
                <a:latin typeface="Cambria" panose="02040503050406030204" pitchFamily="18" charset="0"/>
                <a:ea typeface="Cambria" panose="02040503050406030204" pitchFamily="18" charset="0"/>
              </a:rPr>
              <a:t>. Nov. 18, 201910 Native American Inventions Commonly Used Today. History. Retrieved on June 1, 2022 from </a:t>
            </a:r>
            <a:r>
              <a:rPr lang="en-US" sz="2600" u="sng" dirty="0">
                <a:latin typeface="Cambria" panose="02040503050406030204" pitchFamily="18" charset="0"/>
                <a:ea typeface="Cambria" panose="02040503050406030204" pitchFamily="18" charset="0"/>
                <a:hlinkClick r:id="rId4"/>
              </a:rPr>
              <a:t>10 Native American Inventions - HISTORY</a:t>
            </a:r>
            <a:endParaRPr lang="en-US" sz="2600" dirty="0">
              <a:latin typeface="Cambria" panose="02040503050406030204" pitchFamily="18" charset="0"/>
              <a:ea typeface="Cambria" panose="02040503050406030204" pitchFamily="18" charset="0"/>
            </a:endParaRPr>
          </a:p>
          <a:p>
            <a:pPr marL="0" indent="0">
              <a:buNone/>
            </a:pPr>
            <a:r>
              <a:rPr lang="en-US" sz="2600" dirty="0">
                <a:latin typeface="Cambria" panose="02040503050406030204" pitchFamily="18" charset="0"/>
                <a:ea typeface="Cambria" panose="02040503050406030204" pitchFamily="18" charset="0"/>
              </a:rPr>
              <a:t>(Unknown) (May 30 2013) Welcome to the Era of </a:t>
            </a:r>
            <a:r>
              <a:rPr lang="en-US" sz="2600" dirty="0" err="1">
                <a:latin typeface="Cambria" panose="02040503050406030204" pitchFamily="18" charset="0"/>
                <a:ea typeface="Cambria" panose="02040503050406030204" pitchFamily="18" charset="0"/>
              </a:rPr>
              <a:t>Nanomedicine</a:t>
            </a:r>
            <a:r>
              <a:rPr lang="en-US" sz="2600" dirty="0">
                <a:latin typeface="Cambria" panose="02040503050406030204" pitchFamily="18" charset="0"/>
                <a:ea typeface="Cambria" panose="02040503050406030204" pitchFamily="18" charset="0"/>
              </a:rPr>
              <a:t>. Wall Street Journal. Retrieved on June 1, 2022 from YouTube </a:t>
            </a:r>
            <a:r>
              <a:rPr lang="en-US" sz="2600" u="sng" dirty="0">
                <a:latin typeface="Cambria" panose="02040503050406030204" pitchFamily="18" charset="0"/>
                <a:ea typeface="Cambria" panose="02040503050406030204" pitchFamily="18" charset="0"/>
                <a:hlinkClick r:id="rId5"/>
              </a:rPr>
              <a:t>Welcome to the Era of </a:t>
            </a:r>
            <a:r>
              <a:rPr lang="en-US" sz="2600" u="sng" dirty="0" err="1">
                <a:latin typeface="Cambria" panose="02040503050406030204" pitchFamily="18" charset="0"/>
                <a:ea typeface="Cambria" panose="02040503050406030204" pitchFamily="18" charset="0"/>
                <a:hlinkClick r:id="rId5"/>
              </a:rPr>
              <a:t>Nanomedicine</a:t>
            </a:r>
            <a:r>
              <a:rPr lang="en-US" sz="2600" u="sng" dirty="0">
                <a:latin typeface="Cambria" panose="02040503050406030204" pitchFamily="18" charset="0"/>
                <a:ea typeface="Cambria" panose="02040503050406030204" pitchFamily="18" charset="0"/>
                <a:hlinkClick r:id="rId5"/>
              </a:rPr>
              <a:t> - Bing video</a:t>
            </a:r>
            <a:endParaRPr lang="en-US" sz="2600" dirty="0">
              <a:latin typeface="Cambria" panose="02040503050406030204" pitchFamily="18" charset="0"/>
              <a:ea typeface="Cambria" panose="02040503050406030204" pitchFamily="18" charset="0"/>
            </a:endParaRPr>
          </a:p>
          <a:p>
            <a:pPr marL="0" indent="0">
              <a:buNone/>
            </a:pPr>
            <a:r>
              <a:rPr lang="en-US" sz="2600" dirty="0">
                <a:latin typeface="Cambria" panose="02040503050406030204" pitchFamily="18" charset="0"/>
                <a:ea typeface="Cambria" panose="02040503050406030204" pitchFamily="18" charset="0"/>
              </a:rPr>
              <a:t>(Unknown). (2008-2013). </a:t>
            </a:r>
            <a:r>
              <a:rPr lang="en-US" sz="2600" dirty="0" err="1">
                <a:latin typeface="Cambria" panose="02040503050406030204" pitchFamily="18" charset="0"/>
                <a:ea typeface="Cambria" panose="02040503050406030204" pitchFamily="18" charset="0"/>
              </a:rPr>
              <a:t>Nanomedicine</a:t>
            </a:r>
            <a:r>
              <a:rPr lang="en-US" sz="2600" dirty="0">
                <a:latin typeface="Cambria" panose="02040503050406030204" pitchFamily="18" charset="0"/>
                <a:ea typeface="Cambria" panose="02040503050406030204" pitchFamily="18" charset="0"/>
              </a:rPr>
              <a:t> Explorer, a virtual exhibit. National Science Museum Retrieved on June 1, 2022 from </a:t>
            </a:r>
            <a:r>
              <a:rPr lang="en-US" sz="2600" u="sng" dirty="0">
                <a:latin typeface="Cambria" panose="02040503050406030204" pitchFamily="18" charset="0"/>
                <a:ea typeface="Cambria" panose="02040503050406030204" pitchFamily="18" charset="0"/>
                <a:hlinkClick r:id="rId6"/>
              </a:rPr>
              <a:t>Is it Safe? | </a:t>
            </a:r>
            <a:r>
              <a:rPr lang="en-US" sz="2600" u="sng" dirty="0" err="1">
                <a:latin typeface="Cambria" panose="02040503050406030204" pitchFamily="18" charset="0"/>
                <a:ea typeface="Cambria" panose="02040503050406030204" pitchFamily="18" charset="0"/>
                <a:hlinkClick r:id="rId6"/>
              </a:rPr>
              <a:t>Nanomedicine</a:t>
            </a:r>
            <a:r>
              <a:rPr lang="en-US" sz="2600" u="sng" dirty="0">
                <a:latin typeface="Cambria" panose="02040503050406030204" pitchFamily="18" charset="0"/>
                <a:ea typeface="Cambria" panose="02040503050406030204" pitchFamily="18" charset="0"/>
                <a:hlinkClick r:id="rId6"/>
              </a:rPr>
              <a:t> Explorer (nanomedicine-explorer.net)</a:t>
            </a:r>
            <a:endParaRPr lang="en-US" sz="2600" dirty="0">
              <a:latin typeface="Cambria" panose="02040503050406030204" pitchFamily="18" charset="0"/>
              <a:ea typeface="Cambria" panose="02040503050406030204" pitchFamily="18" charset="0"/>
            </a:endParaRPr>
          </a:p>
          <a:p>
            <a:endParaRPr lang="en-US" dirty="0"/>
          </a:p>
        </p:txBody>
      </p:sp>
    </p:spTree>
    <p:extLst>
      <p:ext uri="{BB962C8B-B14F-4D97-AF65-F5344CB8AC3E}">
        <p14:creationId xmlns:p14="http://schemas.microsoft.com/office/powerpoint/2010/main" val="1922142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056" y="517622"/>
            <a:ext cx="11450695" cy="751360"/>
          </a:xfrm>
        </p:spPr>
        <p:txBody>
          <a:bodyPr>
            <a:noAutofit/>
          </a:bodyPr>
          <a:lstStyle/>
          <a:p>
            <a:r>
              <a:rPr lang="en-US" sz="2800" b="1" dirty="0"/>
              <a:t>Cultural Connection: Native American </a:t>
            </a:r>
            <a:r>
              <a:rPr lang="en-US" sz="2800" b="1" dirty="0" smtClean="0"/>
              <a:t>Contributions </a:t>
            </a:r>
            <a:r>
              <a:rPr lang="en-US" sz="2800" b="1" dirty="0"/>
              <a:t>to Technology.</a:t>
            </a:r>
            <a:r>
              <a:rPr lang="en-US" sz="2800" dirty="0"/>
              <a:t/>
            </a:r>
            <a:br>
              <a:rPr lang="en-US" sz="2800" dirty="0"/>
            </a:br>
            <a:r>
              <a:rPr lang="en-US" sz="1800" dirty="0"/>
              <a:t/>
            </a:r>
            <a:br>
              <a:rPr lang="en-US" sz="1800" dirty="0"/>
            </a:br>
            <a:endParaRPr lang="en-US" sz="1800" dirty="0"/>
          </a:p>
        </p:txBody>
      </p:sp>
      <p:sp>
        <p:nvSpPr>
          <p:cNvPr id="7" name="Content Placeholder 6"/>
          <p:cNvSpPr>
            <a:spLocks noGrp="1"/>
          </p:cNvSpPr>
          <p:nvPr>
            <p:ph sz="half" idx="1"/>
          </p:nvPr>
        </p:nvSpPr>
        <p:spPr>
          <a:xfrm>
            <a:off x="848881" y="1938103"/>
            <a:ext cx="4313864" cy="3777622"/>
          </a:xfrm>
        </p:spPr>
        <p:txBody>
          <a:bodyPr>
            <a:normAutofit/>
          </a:bodyPr>
          <a:lstStyle/>
          <a:p>
            <a:r>
              <a:rPr lang="en-US" dirty="0">
                <a:solidFill>
                  <a:srgbClr val="0070C0"/>
                </a:solidFill>
              </a:rPr>
              <a:t>Food: </a:t>
            </a:r>
            <a:r>
              <a:rPr lang="en-US" dirty="0"/>
              <a:t>corn, beans, squash, pumpkins, sunflowers, wild rice, sweet potatoes, tomatoes, peppers, peanuts, avocados, papayas, potatoes and cacao</a:t>
            </a:r>
          </a:p>
          <a:p>
            <a:r>
              <a:rPr lang="en-US" dirty="0">
                <a:hlinkClick r:id="rId2"/>
              </a:rPr>
              <a:t>Rubber</a:t>
            </a:r>
            <a:endParaRPr lang="en-US" dirty="0"/>
          </a:p>
          <a:p>
            <a:r>
              <a:rPr lang="en-US" dirty="0">
                <a:hlinkClick r:id="rId3"/>
              </a:rPr>
              <a:t>Kayaks</a:t>
            </a:r>
            <a:endParaRPr lang="en-US" dirty="0"/>
          </a:p>
          <a:p>
            <a:r>
              <a:rPr lang="en-US" dirty="0">
                <a:hlinkClick r:id="rId4"/>
              </a:rPr>
              <a:t>Snow </a:t>
            </a:r>
            <a:r>
              <a:rPr lang="en-US" dirty="0" smtClean="0">
                <a:hlinkClick r:id="rId4"/>
              </a:rPr>
              <a:t>Goggles</a:t>
            </a:r>
            <a:endParaRPr lang="en-US" dirty="0"/>
          </a:p>
        </p:txBody>
      </p:sp>
      <p:sp>
        <p:nvSpPr>
          <p:cNvPr id="6" name="Content Placeholder 5"/>
          <p:cNvSpPr>
            <a:spLocks noGrp="1"/>
          </p:cNvSpPr>
          <p:nvPr>
            <p:ph sz="half" idx="2"/>
          </p:nvPr>
        </p:nvSpPr>
        <p:spPr>
          <a:xfrm>
            <a:off x="6255755" y="1938103"/>
            <a:ext cx="5181600" cy="3590437"/>
          </a:xfrm>
        </p:spPr>
        <p:txBody>
          <a:bodyPr>
            <a:normAutofit/>
          </a:bodyPr>
          <a:lstStyle/>
          <a:p>
            <a:r>
              <a:rPr lang="en-US" dirty="0">
                <a:hlinkClick r:id="rId5"/>
              </a:rPr>
              <a:t>Baby Bottles</a:t>
            </a:r>
            <a:endParaRPr lang="en-US" dirty="0"/>
          </a:p>
          <a:p>
            <a:r>
              <a:rPr lang="en-US" dirty="0">
                <a:solidFill>
                  <a:srgbClr val="0070C0"/>
                </a:solidFill>
              </a:rPr>
              <a:t>Medicine: </a:t>
            </a:r>
            <a:r>
              <a:rPr lang="en-US" dirty="0" smtClean="0">
                <a:hlinkClick r:id="rId6"/>
              </a:rPr>
              <a:t>Anesthetics and </a:t>
            </a:r>
          </a:p>
          <a:p>
            <a:r>
              <a:rPr lang="en-US" dirty="0" smtClean="0">
                <a:hlinkClick r:id="rId6"/>
              </a:rPr>
              <a:t>Topical Pain Relievers</a:t>
            </a:r>
            <a:endParaRPr lang="en-US" dirty="0" smtClean="0"/>
          </a:p>
          <a:p>
            <a:r>
              <a:rPr lang="en-US" dirty="0" smtClean="0">
                <a:hlinkClick r:id="rId7"/>
              </a:rPr>
              <a:t>Syringes</a:t>
            </a:r>
            <a:endParaRPr lang="en-US" dirty="0" smtClean="0"/>
          </a:p>
          <a:p>
            <a:r>
              <a:rPr lang="en-US" dirty="0" smtClean="0">
                <a:hlinkClick r:id="rId8"/>
              </a:rPr>
              <a:t>Hammocks</a:t>
            </a:r>
            <a:endParaRPr lang="en-US" dirty="0"/>
          </a:p>
          <a:p>
            <a:r>
              <a:rPr lang="en-US" dirty="0">
                <a:hlinkClick r:id="rId9"/>
              </a:rPr>
              <a:t>Mouthwash</a:t>
            </a:r>
            <a:endParaRPr lang="en-US" dirty="0"/>
          </a:p>
          <a:p>
            <a:r>
              <a:rPr lang="en-US" dirty="0">
                <a:hlinkClick r:id="rId10"/>
              </a:rPr>
              <a:t>Raised-Bed </a:t>
            </a:r>
            <a:r>
              <a:rPr lang="en-US" dirty="0" smtClean="0">
                <a:hlinkClick r:id="rId10"/>
              </a:rPr>
              <a:t>Agriculture</a:t>
            </a:r>
            <a:endParaRPr lang="en-US" dirty="0" smtClean="0"/>
          </a:p>
          <a:p>
            <a:r>
              <a:rPr lang="en-US" dirty="0">
                <a:hlinkClick r:id="rId11"/>
              </a:rPr>
              <a:t>Cable Suspension Bridges</a:t>
            </a:r>
            <a:endParaRPr lang="en-US" dirty="0"/>
          </a:p>
          <a:p>
            <a:endParaRPr lang="en-US" dirty="0"/>
          </a:p>
        </p:txBody>
      </p:sp>
      <p:pic>
        <p:nvPicPr>
          <p:cNvPr id="5" name="Picture 4" descr="C:\Users\lgourneau\AppData\Local\Microsoft\Windows\INetCache\Content.MSO\EBF22224.tmp"/>
          <p:cNvPicPr/>
          <p:nvPr/>
        </p:nvPicPr>
        <p:blipFill>
          <a:blip r:embed="rId12">
            <a:extLst>
              <a:ext uri="{28A0092B-C50C-407E-A947-70E740481C1C}">
                <a14:useLocalDpi xmlns:a14="http://schemas.microsoft.com/office/drawing/2010/main" val="0"/>
              </a:ext>
            </a:extLst>
          </a:blip>
          <a:srcRect/>
          <a:stretch>
            <a:fillRect/>
          </a:stretch>
        </p:blipFill>
        <p:spPr bwMode="auto">
          <a:xfrm>
            <a:off x="3005813" y="3517190"/>
            <a:ext cx="1753798" cy="15294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Content Placeholder 3" descr="Bairs Indian Artesanal Co - Culture and Heritage of Native Americans | Native  american remedies, Navajo culture, Native american"/>
          <p:cNvPicPr>
            <a:picLocks/>
          </p:cNvPicPr>
          <p:nvPr/>
        </p:nvPicPr>
        <p:blipFill>
          <a:blip r:embed="rId13">
            <a:extLst>
              <a:ext uri="{28A0092B-C50C-407E-A947-70E740481C1C}">
                <a14:useLocalDpi xmlns:a14="http://schemas.microsoft.com/office/drawing/2010/main" val="0"/>
              </a:ext>
            </a:extLst>
          </a:blip>
          <a:stretch>
            <a:fillRect/>
          </a:stretch>
        </p:blipFill>
        <p:spPr bwMode="auto">
          <a:xfrm>
            <a:off x="9307973" y="3200527"/>
            <a:ext cx="1725664" cy="16439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375056" y="979823"/>
            <a:ext cx="10841094" cy="954107"/>
          </a:xfrm>
          <a:prstGeom prst="rect">
            <a:avLst/>
          </a:prstGeom>
        </p:spPr>
        <p:txBody>
          <a:bodyPr wrap="square">
            <a:spAutoFit/>
          </a:bodyPr>
          <a:lstStyle/>
          <a:p>
            <a:r>
              <a:rPr lang="en-US" sz="2800" dirty="0"/>
              <a:t>Historically, indigenous tribal nations have contributed technology. </a:t>
            </a:r>
            <a:br>
              <a:rPr lang="en-US" sz="2800" dirty="0"/>
            </a:br>
            <a:endParaRPr lang="en-US" sz="2800" dirty="0"/>
          </a:p>
        </p:txBody>
      </p:sp>
    </p:spTree>
    <p:extLst>
      <p:ext uri="{BB962C8B-B14F-4D97-AF65-F5344CB8AC3E}">
        <p14:creationId xmlns:p14="http://schemas.microsoft.com/office/powerpoint/2010/main" val="307140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912" y="533593"/>
            <a:ext cx="11617037" cy="833334"/>
          </a:xfrm>
        </p:spPr>
        <p:txBody>
          <a:bodyPr>
            <a:noAutofit/>
          </a:bodyPr>
          <a:lstStyle/>
          <a:p>
            <a:pPr fontAlgn="base"/>
            <a:r>
              <a:rPr lang="en-US" sz="2800" b="1" dirty="0"/>
              <a:t>Cultural Connection: Native American </a:t>
            </a:r>
            <a:r>
              <a:rPr lang="en-US" sz="2800" b="1" dirty="0" smtClean="0"/>
              <a:t>Contributions to Technology.</a:t>
            </a:r>
            <a:r>
              <a:rPr lang="en-US" sz="2800" dirty="0" smtClean="0"/>
              <a:t/>
            </a:r>
            <a:br>
              <a:rPr lang="en-US" sz="2800" dirty="0" smtClean="0"/>
            </a:br>
            <a:r>
              <a:rPr lang="en-US" sz="2800" b="1" dirty="0" smtClean="0"/>
              <a:t/>
            </a:r>
            <a:br>
              <a:rPr lang="en-US" sz="2800" b="1" dirty="0" smtClean="0"/>
            </a:br>
            <a:endParaRPr lang="en-US" sz="2800" dirty="0" smtClean="0"/>
          </a:p>
        </p:txBody>
      </p:sp>
      <p:sp>
        <p:nvSpPr>
          <p:cNvPr id="3" name="Content Placeholder 2"/>
          <p:cNvSpPr>
            <a:spLocks noGrp="1"/>
          </p:cNvSpPr>
          <p:nvPr>
            <p:ph idx="1"/>
          </p:nvPr>
        </p:nvSpPr>
        <p:spPr>
          <a:xfrm>
            <a:off x="640361" y="2085266"/>
            <a:ext cx="10793505" cy="3732013"/>
          </a:xfrm>
        </p:spPr>
        <p:txBody>
          <a:bodyPr>
            <a:normAutofit/>
          </a:bodyPr>
          <a:lstStyle/>
          <a:p>
            <a:pPr marL="0" indent="0" fontAlgn="base">
              <a:buNone/>
            </a:pPr>
            <a:r>
              <a:rPr lang="en-US" b="1" dirty="0"/>
              <a:t>Camouflage</a:t>
            </a:r>
            <a:endParaRPr lang="en-US" dirty="0"/>
          </a:p>
          <a:p>
            <a:pPr marL="0" indent="0" fontAlgn="base">
              <a:buNone/>
            </a:pPr>
            <a:r>
              <a:rPr lang="en-US" sz="2200" dirty="0"/>
              <a:t>Indigenous peoples of North America made many contributions to technology that we use today. The Ojibway &amp; Dakota Nations along with many other tribal nations lived off the land by hunting and gathering food. </a:t>
            </a:r>
            <a:endParaRPr lang="en-US" sz="2200" dirty="0" smtClean="0"/>
          </a:p>
          <a:p>
            <a:pPr marL="0" indent="0" fontAlgn="base">
              <a:buNone/>
            </a:pPr>
            <a:r>
              <a:rPr lang="en-US" sz="2200" dirty="0" smtClean="0"/>
              <a:t>One </a:t>
            </a:r>
            <a:r>
              <a:rPr lang="en-US" sz="2200" dirty="0"/>
              <a:t>of the main sources of food for the plains Indians was buffalo. In order to kill buffalo, the hunters had to master the art of camouflage in order to get close to their prey. </a:t>
            </a:r>
            <a:endParaRPr lang="en-US" sz="2200" dirty="0" smtClean="0"/>
          </a:p>
          <a:p>
            <a:pPr marL="0" indent="0" fontAlgn="base">
              <a:buNone/>
            </a:pPr>
            <a:r>
              <a:rPr lang="en-US" sz="2200" dirty="0" smtClean="0"/>
              <a:t>This </a:t>
            </a:r>
            <a:r>
              <a:rPr lang="en-US" sz="2200" dirty="0"/>
              <a:t>skill gave the hunters an advantage allowing them to get close to the buffalo without being seen. Two ways that they did was through painting themselves and their clothing that would mimic their surroundings. Other ways of hiding themselves was to cover with blankets and hides.  Native Americans were masters at the art of camouflage</a:t>
            </a:r>
            <a:r>
              <a:rPr lang="en-US" sz="2200" dirty="0" smtClean="0"/>
              <a:t>.</a:t>
            </a:r>
            <a:endParaRPr lang="en-US" sz="2200" dirty="0"/>
          </a:p>
        </p:txBody>
      </p:sp>
      <p:sp>
        <p:nvSpPr>
          <p:cNvPr id="4" name="Rectangle 3"/>
          <p:cNvSpPr/>
          <p:nvPr/>
        </p:nvSpPr>
        <p:spPr>
          <a:xfrm>
            <a:off x="548920" y="695174"/>
            <a:ext cx="10793505" cy="1015663"/>
          </a:xfrm>
          <a:prstGeom prst="rect">
            <a:avLst/>
          </a:prstGeom>
        </p:spPr>
        <p:txBody>
          <a:bodyPr wrap="square">
            <a:spAutoFit/>
          </a:bodyPr>
          <a:lstStyle/>
          <a:p>
            <a:r>
              <a:rPr lang="en-US" sz="2000" dirty="0"/>
              <a:t>Many inventions are still used today in America and throughout the world.</a:t>
            </a:r>
            <a:r>
              <a:rPr lang="en-US" sz="2000" b="1" dirty="0"/>
              <a:t/>
            </a:r>
            <a:br>
              <a:rPr lang="en-US" sz="2000" b="1" dirty="0"/>
            </a:br>
            <a:r>
              <a:rPr lang="en-US" sz="2000" dirty="0"/>
              <a:t>In fact, it is reported that the indigenous people of North America were the first true inventors of camouflage. </a:t>
            </a:r>
          </a:p>
        </p:txBody>
      </p:sp>
      <p:pic>
        <p:nvPicPr>
          <p:cNvPr id="5" name="Picture 4" descr="https://www.offthegridnews.com/wp-content/uploads/2016/10/native-americans-hidde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98190" y="159164"/>
            <a:ext cx="1288469" cy="11388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95421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011" y="521165"/>
            <a:ext cx="10515600" cy="1035525"/>
          </a:xfrm>
        </p:spPr>
        <p:txBody>
          <a:bodyPr>
            <a:normAutofit fontScale="90000"/>
          </a:bodyPr>
          <a:lstStyle/>
          <a:p>
            <a:r>
              <a:rPr lang="en-US" sz="3100" b="1" dirty="0"/>
              <a:t>Cultural Connection: Native American </a:t>
            </a:r>
            <a:r>
              <a:rPr lang="en-US" sz="3100" b="1" dirty="0" smtClean="0"/>
              <a:t>Contributions to Technology.</a:t>
            </a:r>
            <a:r>
              <a:rPr lang="en-US" sz="2800" dirty="0" smtClean="0"/>
              <a:t/>
            </a:r>
            <a:br>
              <a:rPr lang="en-US" sz="2800" dirty="0" smtClean="0"/>
            </a:br>
            <a:r>
              <a:rPr lang="en-US" sz="2800" b="1" dirty="0" smtClean="0"/>
              <a:t/>
            </a:r>
            <a:br>
              <a:rPr lang="en-US" sz="2800" b="1" dirty="0" smtClean="0"/>
            </a:br>
            <a:endParaRPr lang="en-US" sz="2800" dirty="0"/>
          </a:p>
        </p:txBody>
      </p:sp>
      <p:sp>
        <p:nvSpPr>
          <p:cNvPr id="3" name="Content Placeholder 2"/>
          <p:cNvSpPr>
            <a:spLocks noGrp="1"/>
          </p:cNvSpPr>
          <p:nvPr>
            <p:ph idx="1"/>
          </p:nvPr>
        </p:nvSpPr>
        <p:spPr/>
        <p:txBody>
          <a:bodyPr/>
          <a:lstStyle/>
          <a:p>
            <a:endParaRPr lang="en-US" dirty="0"/>
          </a:p>
          <a:p>
            <a:endParaRPr lang="en-US" dirty="0"/>
          </a:p>
        </p:txBody>
      </p:sp>
      <p:sp>
        <p:nvSpPr>
          <p:cNvPr id="6" name="Rectangle 5"/>
          <p:cNvSpPr/>
          <p:nvPr/>
        </p:nvSpPr>
        <p:spPr>
          <a:xfrm>
            <a:off x="868680" y="1267647"/>
            <a:ext cx="10515600" cy="4585871"/>
          </a:xfrm>
          <a:prstGeom prst="rect">
            <a:avLst/>
          </a:prstGeom>
        </p:spPr>
        <p:txBody>
          <a:bodyPr wrap="square">
            <a:spAutoFit/>
          </a:bodyPr>
          <a:lstStyle/>
          <a:p>
            <a:pPr fontAlgn="base"/>
            <a:r>
              <a:rPr lang="en-US" sz="2800" b="1" dirty="0" smtClean="0">
                <a:effectLst/>
                <a:latin typeface="Cambria" panose="02040503050406030204" pitchFamily="18" charset="0"/>
                <a:ea typeface="Times New Roman" panose="02020603050405020304" pitchFamily="18" charset="0"/>
                <a:cs typeface="Arial" panose="020B0604020202020204" pitchFamily="34" charset="0"/>
              </a:rPr>
              <a:t>Medicine</a:t>
            </a:r>
            <a:endParaRPr lang="en-US" sz="2800" dirty="0">
              <a:latin typeface="Times New Roman" panose="02020603050405020304" pitchFamily="18" charset="0"/>
              <a:ea typeface="Times New Roman" panose="02020603050405020304" pitchFamily="18" charset="0"/>
            </a:endParaRPr>
          </a:p>
          <a:p>
            <a:pPr fontAlgn="base"/>
            <a:endParaRPr lang="en-US" sz="2400" dirty="0" smtClean="0">
              <a:latin typeface="Cambria" panose="02040503050406030204" pitchFamily="18" charset="0"/>
              <a:ea typeface="Times New Roman" panose="02020603050405020304" pitchFamily="18" charset="0"/>
              <a:cs typeface="Arial" panose="020B0604020202020204" pitchFamily="34" charset="0"/>
            </a:endParaRPr>
          </a:p>
          <a:p>
            <a:pPr fontAlgn="base"/>
            <a:r>
              <a:rPr lang="en-US" sz="2400" dirty="0" smtClean="0">
                <a:latin typeface="Cambria" panose="02040503050406030204" pitchFamily="18" charset="0"/>
                <a:ea typeface="Times New Roman" panose="02020603050405020304" pitchFamily="18" charset="0"/>
                <a:cs typeface="Arial" panose="020B0604020202020204" pitchFamily="34" charset="0"/>
              </a:rPr>
              <a:t>All </a:t>
            </a:r>
            <a:r>
              <a:rPr lang="en-US" sz="2400" dirty="0">
                <a:latin typeface="Cambria" panose="02040503050406030204" pitchFamily="18" charset="0"/>
                <a:ea typeface="Times New Roman" panose="02020603050405020304" pitchFamily="18" charset="0"/>
                <a:cs typeface="Arial" panose="020B0604020202020204" pitchFamily="34" charset="0"/>
              </a:rPr>
              <a:t>Native American tribal nations utilized medicine to fight infections. Many tribes had medicine men or shamans who carried medicine bundles. A medicine bag or bundle is a bag that contained many medicinal items that were used to care for the tribal members. </a:t>
            </a:r>
            <a:endParaRPr lang="en-US" sz="2400" dirty="0" smtClean="0">
              <a:latin typeface="Cambria" panose="02040503050406030204" pitchFamily="18" charset="0"/>
              <a:ea typeface="Times New Roman" panose="02020603050405020304" pitchFamily="18" charset="0"/>
              <a:cs typeface="Arial" panose="020B0604020202020204" pitchFamily="34" charset="0"/>
            </a:endParaRPr>
          </a:p>
          <a:p>
            <a:pPr fontAlgn="base"/>
            <a:endParaRPr lang="en-US" sz="2400" dirty="0" smtClean="0">
              <a:latin typeface="Cambria" panose="02040503050406030204" pitchFamily="18" charset="0"/>
              <a:ea typeface="Times New Roman" panose="02020603050405020304" pitchFamily="18" charset="0"/>
              <a:cs typeface="Arial" panose="020B0604020202020204" pitchFamily="34" charset="0"/>
            </a:endParaRPr>
          </a:p>
          <a:p>
            <a:pPr fontAlgn="base"/>
            <a:r>
              <a:rPr lang="en-US" sz="2400" dirty="0" smtClean="0">
                <a:latin typeface="Cambria" panose="02040503050406030204" pitchFamily="18" charset="0"/>
                <a:ea typeface="Times New Roman" panose="02020603050405020304" pitchFamily="18" charset="0"/>
                <a:cs typeface="Arial" panose="020B0604020202020204" pitchFamily="34" charset="0"/>
              </a:rPr>
              <a:t>The </a:t>
            </a:r>
            <a:r>
              <a:rPr lang="en-US" sz="2400" dirty="0">
                <a:latin typeface="Cambria" panose="02040503050406030204" pitchFamily="18" charset="0"/>
                <a:ea typeface="Times New Roman" panose="02020603050405020304" pitchFamily="18" charset="0"/>
                <a:cs typeface="Arial" panose="020B0604020202020204" pitchFamily="34" charset="0"/>
              </a:rPr>
              <a:t>medicine bag was believed to protect or give spiritual power to the carrier. Some of the items that were contained in the bag or bundle includes herbs, seeds, bones, tobacco, grasses, horsehair or other items that the carrier thought to be of spiritual value. These bags were used for healing, protection and good luck for hunting etc.</a:t>
            </a:r>
            <a:endParaRPr lang="en-US" sz="2400" dirty="0">
              <a:latin typeface="Times New Roman" panose="02020603050405020304" pitchFamily="18" charset="0"/>
              <a:ea typeface="Times New Roman" panose="02020603050405020304"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0715334" y="173932"/>
            <a:ext cx="1249223" cy="11810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81326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365125"/>
            <a:ext cx="11672047" cy="1596679"/>
          </a:xfrm>
        </p:spPr>
        <p:txBody>
          <a:bodyPr>
            <a:normAutofit fontScale="90000"/>
          </a:bodyPr>
          <a:lstStyle/>
          <a:p>
            <a:r>
              <a:rPr lang="en-US" sz="3100" b="1" dirty="0"/>
              <a:t>Cultural Connection:  Native American Inventions: Medicine &amp; Camouflage. </a:t>
            </a:r>
            <a:r>
              <a:rPr lang="en-US" sz="3600" b="1" dirty="0" smtClean="0"/>
              <a:t/>
            </a:r>
            <a:br>
              <a:rPr lang="en-US" sz="3600" b="1" dirty="0" smtClean="0"/>
            </a:br>
            <a:r>
              <a:rPr lang="en-US" sz="3100" b="1" dirty="0" smtClean="0"/>
              <a:t>Video </a:t>
            </a:r>
            <a:r>
              <a:rPr lang="en-US" sz="3100" b="1" dirty="0"/>
              <a:t>Time: </a:t>
            </a:r>
            <a:r>
              <a:rPr lang="en-US" sz="3100" b="1" dirty="0" smtClean="0"/>
              <a:t>Medicine (start 3.25-5:30 stop) </a:t>
            </a:r>
            <a:br>
              <a:rPr lang="en-US" sz="3100" b="1" dirty="0" smtClean="0"/>
            </a:br>
            <a:r>
              <a:rPr lang="en-US" sz="1800" dirty="0" smtClean="0">
                <a:hlinkClick r:id="rId2"/>
              </a:rPr>
              <a:t>8 INCREDIBLE INVENTIONS OF THE INDIGENOUS PEOPLES OF THE AMERICAS | History - Bing video</a:t>
            </a:r>
            <a:r>
              <a:rPr lang="en-US" sz="1800" b="1" dirty="0" smtClean="0"/>
              <a:t/>
            </a:r>
            <a:br>
              <a:rPr lang="en-US" sz="1800" b="1" dirty="0" smtClean="0"/>
            </a:br>
            <a:r>
              <a:rPr lang="en-US" sz="2000" dirty="0"/>
              <a:t/>
            </a:r>
            <a:br>
              <a:rPr lang="en-US" sz="2000" dirty="0"/>
            </a:br>
            <a:endParaRPr lang="en-US" sz="2000" dirty="0"/>
          </a:p>
        </p:txBody>
      </p:sp>
      <p:pic>
        <p:nvPicPr>
          <p:cNvPr id="4" name="Picture 3" descr="https://www.offthegridnews.com/wp-content/uploads/2016/10/native-americans-hidden.jpg"/>
          <p:cNvPicPr/>
          <p:nvPr/>
        </p:nvPicPr>
        <p:blipFill>
          <a:blip r:embed="rId3">
            <a:extLst>
              <a:ext uri="{28A0092B-C50C-407E-A947-70E740481C1C}">
                <a14:useLocalDpi xmlns:a14="http://schemas.microsoft.com/office/drawing/2010/main" val="0"/>
              </a:ext>
            </a:extLst>
          </a:blip>
          <a:srcRect/>
          <a:stretch>
            <a:fillRect/>
          </a:stretch>
        </p:blipFill>
        <p:spPr bwMode="auto">
          <a:xfrm>
            <a:off x="6490447" y="2142562"/>
            <a:ext cx="3567953" cy="32163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1653353" y="2142562"/>
            <a:ext cx="3488540" cy="32163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27812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18" y="145286"/>
            <a:ext cx="10058400" cy="1450757"/>
          </a:xfrm>
        </p:spPr>
        <p:txBody>
          <a:bodyPr>
            <a:normAutofit/>
          </a:bodyPr>
          <a:lstStyle/>
          <a:p>
            <a:r>
              <a:rPr lang="en-US" sz="4400" b="1" dirty="0" smtClean="0">
                <a:solidFill>
                  <a:schemeClr val="bg2">
                    <a:lumMod val="25000"/>
                  </a:schemeClr>
                </a:solidFill>
              </a:rPr>
              <a:t>Nanotechnology: How Does It Apply to Medicine &amp; Camouflage?</a:t>
            </a:r>
            <a:endParaRPr lang="en-US" sz="4400" dirty="0"/>
          </a:p>
        </p:txBody>
      </p:sp>
      <p:sp>
        <p:nvSpPr>
          <p:cNvPr id="3" name="Content Placeholder 2"/>
          <p:cNvSpPr>
            <a:spLocks noGrp="1"/>
          </p:cNvSpPr>
          <p:nvPr>
            <p:ph idx="1"/>
          </p:nvPr>
        </p:nvSpPr>
        <p:spPr>
          <a:xfrm>
            <a:off x="939338" y="1887297"/>
            <a:ext cx="10058400" cy="4023360"/>
          </a:xfrm>
        </p:spPr>
        <p:txBody>
          <a:bodyPr/>
          <a:lstStyle/>
          <a:p>
            <a:r>
              <a:rPr lang="en-US" dirty="0"/>
              <a:t>Nanotechnology manipulates material at the atomic and molecular scale and encompasses physics, chemistry, biology and technology to design, produce, synthesize materials to make them smaller, and stronger and better able to work in a variety of systems including the human body. </a:t>
            </a:r>
            <a:endParaRPr lang="en-US" dirty="0" smtClean="0"/>
          </a:p>
          <a:p>
            <a:r>
              <a:rPr lang="en-US" dirty="0" smtClean="0"/>
              <a:t>Nanotechnology </a:t>
            </a:r>
            <a:r>
              <a:rPr lang="en-US" dirty="0"/>
              <a:t>has many applications in today’s society which include Nano-Medicine, Nanomaterials, Defense, Manufacturing, Spaceflight, Energy, and the Environment to name a few.</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0457411" y="263214"/>
            <a:ext cx="1446414" cy="13328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56655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472" y="208585"/>
            <a:ext cx="10744200" cy="1085800"/>
          </a:xfrm>
        </p:spPr>
        <p:txBody>
          <a:bodyPr>
            <a:normAutofit/>
          </a:bodyPr>
          <a:lstStyle/>
          <a:p>
            <a:r>
              <a:rPr lang="en-US" b="1" dirty="0" smtClean="0">
                <a:solidFill>
                  <a:schemeClr val="bg2">
                    <a:lumMod val="25000"/>
                  </a:schemeClr>
                </a:solidFill>
              </a:rPr>
              <a:t>Nanotechnology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6029093"/>
              </p:ext>
            </p:extLst>
          </p:nvPr>
        </p:nvGraphicFramePr>
        <p:xfrm>
          <a:off x="609601" y="1910949"/>
          <a:ext cx="10744198" cy="4267200"/>
        </p:xfrm>
        <a:graphic>
          <a:graphicData uri="http://schemas.openxmlformats.org/drawingml/2006/table">
            <a:tbl>
              <a:tblPr firstRow="1" firstCol="1" bandRow="1">
                <a:tableStyleId>{5C22544A-7EE6-4342-B048-85BDC9FD1C3A}</a:tableStyleId>
              </a:tblPr>
              <a:tblGrid>
                <a:gridCol w="1918446">
                  <a:extLst>
                    <a:ext uri="{9D8B030D-6E8A-4147-A177-3AD203B41FA5}">
                      <a16:colId xmlns:a16="http://schemas.microsoft.com/office/drawing/2014/main" val="1835265986"/>
                    </a:ext>
                  </a:extLst>
                </a:gridCol>
                <a:gridCol w="5432612">
                  <a:extLst>
                    <a:ext uri="{9D8B030D-6E8A-4147-A177-3AD203B41FA5}">
                      <a16:colId xmlns:a16="http://schemas.microsoft.com/office/drawing/2014/main" val="3344032273"/>
                    </a:ext>
                  </a:extLst>
                </a:gridCol>
                <a:gridCol w="3393140">
                  <a:extLst>
                    <a:ext uri="{9D8B030D-6E8A-4147-A177-3AD203B41FA5}">
                      <a16:colId xmlns:a16="http://schemas.microsoft.com/office/drawing/2014/main" val="3276283769"/>
                    </a:ext>
                  </a:extLst>
                </a:gridCol>
              </a:tblGrid>
              <a:tr h="1493520">
                <a:tc>
                  <a:txBody>
                    <a:bodyPr/>
                    <a:lstStyle/>
                    <a:p>
                      <a:pPr marL="0" marR="0">
                        <a:lnSpc>
                          <a:spcPct val="106000"/>
                        </a:lnSpc>
                        <a:spcBef>
                          <a:spcPts val="0"/>
                        </a:spcBef>
                        <a:spcAft>
                          <a:spcPts val="0"/>
                        </a:spcAft>
                      </a:pPr>
                      <a:r>
                        <a:rPr lang="en-US" sz="2000" dirty="0">
                          <a:effectLst/>
                        </a:rPr>
                        <a:t>Nanotechnology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2000" dirty="0">
                          <a:solidFill>
                            <a:schemeClr val="tx1"/>
                          </a:solidFill>
                          <a:effectLst/>
                        </a:rPr>
                        <a:t>The usage of matter on the nanometer scale to produce structures, systems, and technological devices.</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346561559"/>
                  </a:ext>
                </a:extLst>
              </a:tr>
              <a:tr h="1280160">
                <a:tc>
                  <a:txBody>
                    <a:bodyPr/>
                    <a:lstStyle/>
                    <a:p>
                      <a:pPr marL="0" marR="0">
                        <a:lnSpc>
                          <a:spcPct val="106000"/>
                        </a:lnSpc>
                        <a:spcBef>
                          <a:spcPts val="0"/>
                        </a:spcBef>
                        <a:spcAft>
                          <a:spcPts val="0"/>
                        </a:spcAft>
                      </a:pPr>
                      <a:r>
                        <a:rPr lang="en-US" sz="2000">
                          <a:effectLst/>
                        </a:rPr>
                        <a:t>Nanoelectromechanical Systems (NEMS)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2000">
                          <a:effectLst/>
                        </a:rPr>
                        <a:t>A generic term to describe nanoscale electrical/mechanical devices.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2243157"/>
                  </a:ext>
                </a:extLst>
              </a:tr>
              <a:tr h="1493520">
                <a:tc>
                  <a:txBody>
                    <a:bodyPr/>
                    <a:lstStyle/>
                    <a:p>
                      <a:pPr marL="0" marR="0">
                        <a:lnSpc>
                          <a:spcPct val="106000"/>
                        </a:lnSpc>
                        <a:spcBef>
                          <a:spcPts val="0"/>
                        </a:spcBef>
                        <a:spcAft>
                          <a:spcPts val="0"/>
                        </a:spcAft>
                      </a:pPr>
                      <a:r>
                        <a:rPr lang="en-US" sz="2000">
                          <a:effectLst/>
                        </a:rPr>
                        <a:t>Nanomaterials</a:t>
                      </a:r>
                      <a:br>
                        <a:rPr lang="en-US" sz="2000">
                          <a:effectLst/>
                        </a:rPr>
                      </a:b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2000" dirty="0">
                          <a:effectLst/>
                        </a:rPr>
                        <a:t>Nanoscale particles, films, and composites designed and assembled in controlled ways.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4427721"/>
                  </a:ext>
                </a:extLst>
              </a:tr>
            </a:tbl>
          </a:graphicData>
        </a:graphic>
      </p:graphicFrame>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8578735" y="2194130"/>
            <a:ext cx="1945827" cy="985726"/>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8578735" y="3543619"/>
            <a:ext cx="1945827" cy="915157"/>
          </a:xfrm>
          <a:prstGeom prst="rect">
            <a:avLst/>
          </a:prstGeom>
        </p:spPr>
      </p:pic>
      <p:pic>
        <p:nvPicPr>
          <p:cNvPr id="7" name="Picture 6" descr="https://www.researchgate.net/profile/Anna-Paula-Carvalho/publication/349500546/figure/fig2/AS:994317921419272@1614075274650/The-main-types-of-nanomaterials-with-antiviral-properties-studied-against-animal-human.pp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1085" y="4822539"/>
            <a:ext cx="1381125" cy="1249045"/>
          </a:xfrm>
          <a:prstGeom prst="rect">
            <a:avLst/>
          </a:prstGeom>
          <a:noFill/>
          <a:ln>
            <a:noFill/>
          </a:ln>
        </p:spPr>
      </p:pic>
    </p:spTree>
    <p:extLst>
      <p:ext uri="{BB962C8B-B14F-4D97-AF65-F5344CB8AC3E}">
        <p14:creationId xmlns:p14="http://schemas.microsoft.com/office/powerpoint/2010/main" val="1646386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334" y="110477"/>
            <a:ext cx="11873753" cy="665018"/>
          </a:xfrm>
        </p:spPr>
        <p:txBody>
          <a:bodyPr>
            <a:normAutofit/>
          </a:bodyPr>
          <a:lstStyle/>
          <a:p>
            <a:r>
              <a:rPr lang="en-US" sz="3600" b="1" dirty="0" smtClean="0">
                <a:solidFill>
                  <a:schemeClr val="bg2">
                    <a:lumMod val="25000"/>
                  </a:schemeClr>
                </a:solidFill>
              </a:rPr>
              <a:t>Nanotechnology</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150806"/>
              </p:ext>
            </p:extLst>
          </p:nvPr>
        </p:nvGraphicFramePr>
        <p:xfrm>
          <a:off x="587186" y="1056622"/>
          <a:ext cx="11049001" cy="5360999"/>
        </p:xfrm>
        <a:graphic>
          <a:graphicData uri="http://schemas.openxmlformats.org/drawingml/2006/table">
            <a:tbl>
              <a:tblPr firstRow="1" firstCol="1" bandRow="1">
                <a:tableStyleId>{5C22544A-7EE6-4342-B048-85BDC9FD1C3A}</a:tableStyleId>
              </a:tblPr>
              <a:tblGrid>
                <a:gridCol w="1445191">
                  <a:extLst>
                    <a:ext uri="{9D8B030D-6E8A-4147-A177-3AD203B41FA5}">
                      <a16:colId xmlns:a16="http://schemas.microsoft.com/office/drawing/2014/main" val="1534152662"/>
                    </a:ext>
                  </a:extLst>
                </a:gridCol>
                <a:gridCol w="6304799">
                  <a:extLst>
                    <a:ext uri="{9D8B030D-6E8A-4147-A177-3AD203B41FA5}">
                      <a16:colId xmlns:a16="http://schemas.microsoft.com/office/drawing/2014/main" val="2308240082"/>
                    </a:ext>
                  </a:extLst>
                </a:gridCol>
                <a:gridCol w="3299011">
                  <a:extLst>
                    <a:ext uri="{9D8B030D-6E8A-4147-A177-3AD203B41FA5}">
                      <a16:colId xmlns:a16="http://schemas.microsoft.com/office/drawing/2014/main" val="2467617460"/>
                    </a:ext>
                  </a:extLst>
                </a:gridCol>
              </a:tblGrid>
              <a:tr h="1522495">
                <a:tc>
                  <a:txBody>
                    <a:bodyPr/>
                    <a:lstStyle/>
                    <a:p>
                      <a:pPr marL="0" marR="0">
                        <a:lnSpc>
                          <a:spcPct val="106000"/>
                        </a:lnSpc>
                        <a:spcBef>
                          <a:spcPts val="0"/>
                        </a:spcBef>
                        <a:spcAft>
                          <a:spcPts val="0"/>
                        </a:spcAft>
                      </a:pPr>
                      <a:r>
                        <a:rPr lang="en-US" sz="1800" dirty="0">
                          <a:effectLst/>
                        </a:rPr>
                        <a:t>Nanoscale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dirty="0">
                          <a:solidFill>
                            <a:schemeClr val="tx1"/>
                          </a:solidFill>
                          <a:effectLst/>
                        </a:rPr>
                        <a:t>Length scale applicable to nanotechnology (i.e., 1-100 nanometers).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789272655"/>
                  </a:ext>
                </a:extLst>
              </a:tr>
              <a:tr h="1331175">
                <a:tc>
                  <a:txBody>
                    <a:bodyPr/>
                    <a:lstStyle/>
                    <a:p>
                      <a:pPr marL="0" marR="0">
                        <a:lnSpc>
                          <a:spcPct val="106000"/>
                        </a:lnSpc>
                        <a:spcBef>
                          <a:spcPts val="0"/>
                        </a:spcBef>
                        <a:spcAft>
                          <a:spcPts val="0"/>
                        </a:spcAft>
                      </a:pPr>
                      <a:r>
                        <a:rPr lang="en-US" sz="1800" dirty="0">
                          <a:effectLst/>
                        </a:rPr>
                        <a:t>Nanoscience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a:effectLst/>
                        </a:rPr>
                        <a:t>A nanoscale device capable of detecting stimuli at the molecular level.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3445453"/>
                  </a:ext>
                </a:extLst>
              </a:tr>
              <a:tr h="1263618">
                <a:tc>
                  <a:txBody>
                    <a:bodyPr/>
                    <a:lstStyle/>
                    <a:p>
                      <a:pPr marL="0" marR="0">
                        <a:spcBef>
                          <a:spcPts val="0"/>
                        </a:spcBef>
                        <a:spcAft>
                          <a:spcPts val="0"/>
                        </a:spcAft>
                      </a:pPr>
                      <a:r>
                        <a:rPr lang="en-US" sz="1800">
                          <a:effectLst/>
                        </a:rPr>
                        <a:t>Nanometer</a:t>
                      </a:r>
                    </a:p>
                    <a:p>
                      <a:pPr marL="0" marR="0">
                        <a:spcBef>
                          <a:spcPts val="0"/>
                        </a:spcBef>
                        <a:spcAft>
                          <a:spcPts val="0"/>
                        </a:spcAft>
                      </a:pPr>
                      <a:r>
                        <a:rPr lang="en-US"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one billionth of a meter or 1/1000 of a micrometer.</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96681112"/>
                  </a:ext>
                </a:extLst>
              </a:tr>
              <a:tr h="835027">
                <a:tc>
                  <a:txBody>
                    <a:bodyPr/>
                    <a:lstStyle/>
                    <a:p>
                      <a:pPr marL="0" marR="0">
                        <a:lnSpc>
                          <a:spcPct val="106000"/>
                        </a:lnSpc>
                        <a:spcBef>
                          <a:spcPts val="0"/>
                        </a:spcBef>
                        <a:spcAft>
                          <a:spcPts val="0"/>
                        </a:spcAft>
                      </a:pPr>
                      <a:r>
                        <a:rPr lang="en-US" sz="1800" b="1">
                          <a:effectLst/>
                          <a:latin typeface="Cambria" panose="02040503050406030204" pitchFamily="18" charset="0"/>
                          <a:ea typeface="Calibri" panose="020F0502020204030204" pitchFamily="34" charset="0"/>
                          <a:cs typeface="Arial" panose="020B0604020202020204" pitchFamily="34" charset="0"/>
                        </a:rPr>
                        <a:t>Nanometer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dirty="0">
                          <a:effectLst/>
                          <a:latin typeface="Cambria" panose="02040503050406030204" pitchFamily="18" charset="0"/>
                          <a:ea typeface="Calibri" panose="020F0502020204030204" pitchFamily="34" charset="0"/>
                          <a:cs typeface="Arial" panose="020B0604020202020204" pitchFamily="34" charset="0"/>
                        </a:rPr>
                        <a:t>A unit of measurement equal to one-billionth of one meter. The head of a pin is about 1 million nanometers across. A human hair is about 60,000 nanometers in diameter, and a DNA molecule is between 2-12 nanometers wide.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5956669"/>
                  </a:ext>
                </a:extLst>
              </a:tr>
            </a:tbl>
          </a:graphicData>
        </a:graphic>
      </p:graphicFrame>
      <p:pic>
        <p:nvPicPr>
          <p:cNvPr id="5" name="Picture 4" descr="Molecules | Free Full-Text | The History of Nanoscience and Nanotechnology:  From Chemical–Physical Applications to Nanomedicine | HTM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2395" y="2642866"/>
            <a:ext cx="1502410" cy="1228725"/>
          </a:xfrm>
          <a:prstGeom prst="rect">
            <a:avLst/>
          </a:prstGeom>
          <a:noFill/>
          <a:ln>
            <a:noFill/>
          </a:ln>
        </p:spPr>
      </p:pic>
      <p:pic>
        <p:nvPicPr>
          <p:cNvPr id="6" name="Picture 5" descr="Nanoscale integration of nanoparticles and biomolecules. | Download  Scientific Diagra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2395" y="1115360"/>
            <a:ext cx="2027555" cy="1266825"/>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9002395" y="4126347"/>
            <a:ext cx="2362200" cy="963295"/>
          </a:xfrm>
          <a:prstGeom prst="rect">
            <a:avLst/>
          </a:prstGeom>
        </p:spPr>
      </p:pic>
      <p:pic>
        <p:nvPicPr>
          <p:cNvPr id="8" name="Picture 7"/>
          <p:cNvPicPr/>
          <p:nvPr/>
        </p:nvPicPr>
        <p:blipFill>
          <a:blip r:embed="rId5">
            <a:extLst>
              <a:ext uri="{28A0092B-C50C-407E-A947-70E740481C1C}">
                <a14:useLocalDpi xmlns:a14="http://schemas.microsoft.com/office/drawing/2010/main" val="0"/>
              </a:ext>
            </a:extLst>
          </a:blip>
          <a:stretch>
            <a:fillRect/>
          </a:stretch>
        </p:blipFill>
        <p:spPr>
          <a:xfrm>
            <a:off x="9002395" y="5340213"/>
            <a:ext cx="2362200" cy="1077408"/>
          </a:xfrm>
          <a:prstGeom prst="rect">
            <a:avLst/>
          </a:prstGeom>
        </p:spPr>
      </p:pic>
    </p:spTree>
    <p:extLst>
      <p:ext uri="{BB962C8B-B14F-4D97-AF65-F5344CB8AC3E}">
        <p14:creationId xmlns:p14="http://schemas.microsoft.com/office/powerpoint/2010/main" val="338547287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Retrospect</Template>
  <TotalTime>325</TotalTime>
  <Words>2768</Words>
  <Application>Microsoft Office PowerPoint</Application>
  <PresentationFormat>Widescreen</PresentationFormat>
  <Paragraphs>288</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Berlin Sans FB</vt:lpstr>
      <vt:lpstr>Calibri</vt:lpstr>
      <vt:lpstr>Calibri Light</vt:lpstr>
      <vt:lpstr>Cambria</vt:lpstr>
      <vt:lpstr>Colonna MT</vt:lpstr>
      <vt:lpstr>Georgia</vt:lpstr>
      <vt:lpstr>Harrington</vt:lpstr>
      <vt:lpstr>Times New Roman</vt:lpstr>
      <vt:lpstr>Retrospect</vt:lpstr>
      <vt:lpstr>Wiggle, Wobble, Nanobot Challenge</vt:lpstr>
      <vt:lpstr>Session Organization:  Today’s Schedule</vt:lpstr>
      <vt:lpstr>Cultural Connection: Native American Contributions to Technology.  </vt:lpstr>
      <vt:lpstr>Cultural Connection: Native American Contributions to Technology.  </vt:lpstr>
      <vt:lpstr>Cultural Connection: Native American Contributions to Technology.  </vt:lpstr>
      <vt:lpstr>Cultural Connection:  Native American Inventions: Medicine &amp; Camouflage.  Video Time: Medicine (start 3.25-5:30 stop)  8 INCREDIBLE INVENTIONS OF THE INDIGENOUS PEOPLES OF THE AMERICAS | History - Bing video  </vt:lpstr>
      <vt:lpstr>Nanotechnology: How Does It Apply to Medicine &amp; Camouflage?</vt:lpstr>
      <vt:lpstr>Nanotechnology</vt:lpstr>
      <vt:lpstr>Nanotechnology</vt:lpstr>
      <vt:lpstr>Nanotechnology</vt:lpstr>
      <vt:lpstr>Nanotechnology: How Does It Apply to Medicine &amp; Camouflage?</vt:lpstr>
      <vt:lpstr>Nanotechnology: How Does It Apply to Medicine &amp; Camouflage?</vt:lpstr>
      <vt:lpstr>Activity 1 Nanomedicine Explorer, a virtual exhibit.</vt:lpstr>
      <vt:lpstr>PowerPoint Presentation</vt:lpstr>
      <vt:lpstr>Activity Time</vt:lpstr>
      <vt:lpstr>Wiggle, Wobble, Nanobot Challenge </vt:lpstr>
      <vt:lpstr>Activity 2: Wigglebot &amp; Puzzle</vt:lpstr>
      <vt:lpstr>Activity 3: Wobblebot &amp; Puzzle</vt:lpstr>
      <vt:lpstr>Activity 4: Bristlebot/Brushbot &amp; Puzzle</vt:lpstr>
      <vt:lpstr>Activity 5: Nanobot Challenge</vt:lpstr>
      <vt:lpstr>Activity 5: Nanobot Challenge</vt:lpstr>
      <vt:lpstr>Wrap-Up</vt:lpstr>
      <vt:lpstr>Resources</vt:lpstr>
      <vt:lpstr>Resources</vt:lpstr>
      <vt:lpstr>Resources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Survivor Nanotechnology </dc:title>
  <dc:creator>Lori A. Gourneau</dc:creator>
  <cp:lastModifiedBy>Lori A. Gourneau</cp:lastModifiedBy>
  <cp:revision>52</cp:revision>
  <dcterms:created xsi:type="dcterms:W3CDTF">2022-06-01T15:27:50Z</dcterms:created>
  <dcterms:modified xsi:type="dcterms:W3CDTF">2022-06-02T23:16:13Z</dcterms:modified>
</cp:coreProperties>
</file>