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6"/>
  </p:notesMasterIdLst>
  <p:sldIdLst>
    <p:sldId id="257" r:id="rId5"/>
    <p:sldId id="268" r:id="rId6"/>
    <p:sldId id="267" r:id="rId7"/>
    <p:sldId id="286" r:id="rId8"/>
    <p:sldId id="283" r:id="rId9"/>
    <p:sldId id="287" r:id="rId10"/>
    <p:sldId id="278" r:id="rId11"/>
    <p:sldId id="275" r:id="rId12"/>
    <p:sldId id="281" r:id="rId13"/>
    <p:sldId id="280" r:id="rId14"/>
    <p:sldId id="2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7D"/>
    <a:srgbClr val="80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59B2D-2C97-46BC-B6EC-E505D96492C9}" v="575" dt="2022-08-25T18:46:36.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showGuides="1">
      <p:cViewPr>
        <p:scale>
          <a:sx n="116" d="100"/>
          <a:sy n="116" d="100"/>
        </p:scale>
        <p:origin x="108"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157DD-D0F7-4F8C-A4A2-843CAB9736CF}"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6E280-104B-40C2-8F7C-A96F9A42198B}" type="slidenum">
              <a:rPr lang="en-US" smtClean="0"/>
              <a:t>‹#›</a:t>
            </a:fld>
            <a:endParaRPr lang="en-US"/>
          </a:p>
        </p:txBody>
      </p:sp>
    </p:spTree>
    <p:extLst>
      <p:ext uri="{BB962C8B-B14F-4D97-AF65-F5344CB8AC3E}">
        <p14:creationId xmlns:p14="http://schemas.microsoft.com/office/powerpoint/2010/main" val="243454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days activities. One activity in class before lunch, two lab activities after lunch.</a:t>
            </a:r>
          </a:p>
        </p:txBody>
      </p:sp>
      <p:sp>
        <p:nvSpPr>
          <p:cNvPr id="4" name="Slide Number Placeholder 3"/>
          <p:cNvSpPr>
            <a:spLocks noGrp="1"/>
          </p:cNvSpPr>
          <p:nvPr>
            <p:ph type="sldNum" sz="quarter" idx="10"/>
          </p:nvPr>
        </p:nvSpPr>
        <p:spPr/>
        <p:txBody>
          <a:bodyPr/>
          <a:lstStyle/>
          <a:p>
            <a:fld id="{5D81F1E7-4EFD-4BFF-B438-FCD52FD36B17}" type="slidenum">
              <a:rPr lang="en-US" smtClean="0"/>
              <a:t>2</a:t>
            </a:fld>
            <a:endParaRPr lang="en-US"/>
          </a:p>
        </p:txBody>
      </p:sp>
    </p:spTree>
    <p:extLst>
      <p:ext uri="{BB962C8B-B14F-4D97-AF65-F5344CB8AC3E}">
        <p14:creationId xmlns:p14="http://schemas.microsoft.com/office/powerpoint/2010/main" val="411132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Polymers are any molecule made from smaller, constituent molecules. Many natural polymers, DNA, proteins, etc. Plastics are polymers that can be molded or shaped w/ heat and/or pressure. Rubbers are natural plastics. Will model several natural polymers using model kits before lunch, then synthesize them in the lab after lunch.</a:t>
            </a:r>
          </a:p>
        </p:txBody>
      </p:sp>
      <p:sp>
        <p:nvSpPr>
          <p:cNvPr id="4" name="Slide Number Placeholder 3"/>
          <p:cNvSpPr>
            <a:spLocks noGrp="1"/>
          </p:cNvSpPr>
          <p:nvPr>
            <p:ph type="sldNum" sz="quarter" idx="10"/>
          </p:nvPr>
        </p:nvSpPr>
        <p:spPr/>
        <p:txBody>
          <a:bodyPr/>
          <a:lstStyle/>
          <a:p>
            <a:fld id="{5D81F1E7-4EFD-4BFF-B438-FCD52FD36B17}" type="slidenum">
              <a:rPr lang="en-US" smtClean="0"/>
              <a:t>3</a:t>
            </a:fld>
            <a:endParaRPr lang="en-US"/>
          </a:p>
        </p:txBody>
      </p:sp>
    </p:spTree>
    <p:extLst>
      <p:ext uri="{BB962C8B-B14F-4D97-AF65-F5344CB8AC3E}">
        <p14:creationId xmlns:p14="http://schemas.microsoft.com/office/powerpoint/2010/main" val="47265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Amylose will be used to model Guar gum (polysaccharide from beans) that will be crosslinked in the afternoon. Polyalanine will be used to model the casein that will be concatenated in the afternoon.</a:t>
            </a:r>
          </a:p>
        </p:txBody>
      </p:sp>
      <p:sp>
        <p:nvSpPr>
          <p:cNvPr id="4" name="Slide Number Placeholder 3"/>
          <p:cNvSpPr>
            <a:spLocks noGrp="1"/>
          </p:cNvSpPr>
          <p:nvPr>
            <p:ph type="sldNum" sz="quarter" idx="10"/>
          </p:nvPr>
        </p:nvSpPr>
        <p:spPr/>
        <p:txBody>
          <a:bodyPr/>
          <a:lstStyle/>
          <a:p>
            <a:fld id="{5D81F1E7-4EFD-4BFF-B438-FCD52FD36B17}" type="slidenum">
              <a:rPr lang="en-US" smtClean="0"/>
              <a:t>4</a:t>
            </a:fld>
            <a:endParaRPr lang="en-US"/>
          </a:p>
        </p:txBody>
      </p:sp>
    </p:spTree>
    <p:extLst>
      <p:ext uri="{BB962C8B-B14F-4D97-AF65-F5344CB8AC3E}">
        <p14:creationId xmlns:p14="http://schemas.microsoft.com/office/powerpoint/2010/main" val="132196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 chemical bonds will form between casein molecules, they will only be held together by H-bonds and </a:t>
            </a:r>
            <a:r>
              <a:rPr lang="en-US" dirty="0" err="1"/>
              <a:t>sterics</a:t>
            </a:r>
            <a:r>
              <a:rPr lang="en-US" dirty="0"/>
              <a:t>. </a:t>
            </a:r>
          </a:p>
        </p:txBody>
      </p:sp>
      <p:sp>
        <p:nvSpPr>
          <p:cNvPr id="4" name="Slide Number Placeholder 3"/>
          <p:cNvSpPr>
            <a:spLocks noGrp="1"/>
          </p:cNvSpPr>
          <p:nvPr>
            <p:ph type="sldNum" sz="quarter" idx="10"/>
          </p:nvPr>
        </p:nvSpPr>
        <p:spPr/>
        <p:txBody>
          <a:bodyPr/>
          <a:lstStyle/>
          <a:p>
            <a:fld id="{5D81F1E7-4EFD-4BFF-B438-FCD52FD36B17}" type="slidenum">
              <a:rPr lang="en-US" smtClean="0"/>
              <a:t>5</a:t>
            </a:fld>
            <a:endParaRPr lang="en-US"/>
          </a:p>
        </p:txBody>
      </p:sp>
    </p:spTree>
    <p:extLst>
      <p:ext uri="{BB962C8B-B14F-4D97-AF65-F5344CB8AC3E}">
        <p14:creationId xmlns:p14="http://schemas.microsoft.com/office/powerpoint/2010/main" val="103229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polymerized guar gum actually ends up softer because it has more strength, the casein plastic crumbles when force is applied to it. </a:t>
            </a:r>
          </a:p>
        </p:txBody>
      </p:sp>
      <p:sp>
        <p:nvSpPr>
          <p:cNvPr id="4" name="Slide Number Placeholder 3"/>
          <p:cNvSpPr>
            <a:spLocks noGrp="1"/>
          </p:cNvSpPr>
          <p:nvPr>
            <p:ph type="sldNum" sz="quarter" idx="10"/>
          </p:nvPr>
        </p:nvSpPr>
        <p:spPr/>
        <p:txBody>
          <a:bodyPr/>
          <a:lstStyle/>
          <a:p>
            <a:fld id="{5D81F1E7-4EFD-4BFF-B438-FCD52FD36B17}" type="slidenum">
              <a:rPr lang="en-US" smtClean="0"/>
              <a:t>6</a:t>
            </a:fld>
            <a:endParaRPr lang="en-US"/>
          </a:p>
        </p:txBody>
      </p:sp>
    </p:spTree>
    <p:extLst>
      <p:ext uri="{BB962C8B-B14F-4D97-AF65-F5344CB8AC3E}">
        <p14:creationId xmlns:p14="http://schemas.microsoft.com/office/powerpoint/2010/main" val="3754242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borax needs to be added slowly while stirring, otherwise all of the crosslinks will form in the same region of the solution and you won’t get the desired gooeyness.</a:t>
            </a:r>
          </a:p>
        </p:txBody>
      </p:sp>
      <p:sp>
        <p:nvSpPr>
          <p:cNvPr id="4" name="Slide Number Placeholder 3"/>
          <p:cNvSpPr>
            <a:spLocks noGrp="1"/>
          </p:cNvSpPr>
          <p:nvPr>
            <p:ph type="sldNum" sz="quarter" idx="10"/>
          </p:nvPr>
        </p:nvSpPr>
        <p:spPr/>
        <p:txBody>
          <a:bodyPr/>
          <a:lstStyle/>
          <a:p>
            <a:fld id="{5D81F1E7-4EFD-4BFF-B438-FCD52FD36B17}" type="slidenum">
              <a:rPr lang="en-US" smtClean="0"/>
              <a:t>7</a:t>
            </a:fld>
            <a:endParaRPr lang="en-US"/>
          </a:p>
        </p:txBody>
      </p:sp>
    </p:spTree>
    <p:extLst>
      <p:ext uri="{BB962C8B-B14F-4D97-AF65-F5344CB8AC3E}">
        <p14:creationId xmlns:p14="http://schemas.microsoft.com/office/powerpoint/2010/main" val="71622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guar gum plastic will be stronger, some reasons students might give include molecular linkages in the guar gum, or more connections in the guar gum. The plastics are similar to PET in that they can change shape when heat is applied. Unlike the PET, they cannot be reshaped if reheated (thermoset), while the PET can be reshaped if heat is applied (thermoplastic). At higher T the individual strands of PET in the bottle begin to separate from one another, allowing it to be reformed.</a:t>
            </a:r>
          </a:p>
        </p:txBody>
      </p:sp>
      <p:sp>
        <p:nvSpPr>
          <p:cNvPr id="4" name="Slide Number Placeholder 3"/>
          <p:cNvSpPr>
            <a:spLocks noGrp="1"/>
          </p:cNvSpPr>
          <p:nvPr>
            <p:ph type="sldNum" sz="quarter" idx="10"/>
          </p:nvPr>
        </p:nvSpPr>
        <p:spPr/>
        <p:txBody>
          <a:bodyPr/>
          <a:lstStyle/>
          <a:p>
            <a:fld id="{5D81F1E7-4EFD-4BFF-B438-FCD52FD36B17}" type="slidenum">
              <a:rPr lang="en-US" smtClean="0"/>
              <a:t>9</a:t>
            </a:fld>
            <a:endParaRPr lang="en-US"/>
          </a:p>
        </p:txBody>
      </p:sp>
    </p:spTree>
    <p:extLst>
      <p:ext uri="{BB962C8B-B14F-4D97-AF65-F5344CB8AC3E}">
        <p14:creationId xmlns:p14="http://schemas.microsoft.com/office/powerpoint/2010/main" val="406889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guar gum plastic will be stronger, some reasons students might give include molecular linkages in the guar gum, or more connections in the guar gum. The plastics are similar to PET in that they can change shape when heat is applied. Unlike the PET, they cannot be reshaped if reheated (thermoset), while the PET can be reshaped if heat is applied (thermoplastic). At higher T the individual strands of PET in the bottle begin to separate from one another, allowing it to be reformed.</a:t>
            </a:r>
          </a:p>
        </p:txBody>
      </p:sp>
      <p:sp>
        <p:nvSpPr>
          <p:cNvPr id="4" name="Slide Number Placeholder 3"/>
          <p:cNvSpPr>
            <a:spLocks noGrp="1"/>
          </p:cNvSpPr>
          <p:nvPr>
            <p:ph type="sldNum" sz="quarter" idx="10"/>
          </p:nvPr>
        </p:nvSpPr>
        <p:spPr/>
        <p:txBody>
          <a:bodyPr/>
          <a:lstStyle/>
          <a:p>
            <a:fld id="{5D81F1E7-4EFD-4BFF-B438-FCD52FD36B17}" type="slidenum">
              <a:rPr lang="en-US" smtClean="0"/>
              <a:t>11</a:t>
            </a:fld>
            <a:endParaRPr lang="en-US"/>
          </a:p>
        </p:txBody>
      </p:sp>
    </p:spTree>
    <p:extLst>
      <p:ext uri="{BB962C8B-B14F-4D97-AF65-F5344CB8AC3E}">
        <p14:creationId xmlns:p14="http://schemas.microsoft.com/office/powerpoint/2010/main" val="280081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title</a:t>
            </a:r>
          </a:p>
        </p:txBody>
      </p:sp>
      <p:sp>
        <p:nvSpPr>
          <p:cNvPr id="4" name="Date Placeholder 3"/>
          <p:cNvSpPr>
            <a:spLocks noGrp="1"/>
          </p:cNvSpPr>
          <p:nvPr>
            <p:ph type="dt" sz="half" idx="10"/>
          </p:nvPr>
        </p:nvSpPr>
        <p:spPr/>
        <p:txBody>
          <a:bodyPr/>
          <a:lstStyle/>
          <a:p>
            <a:r>
              <a:rPr lang="en-US"/>
              <a:t>10/17/2018</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5A40D2-BF58-465D-8282-B59BC9A150F5}" type="slidenum">
              <a:rPr lang="en-US" smtClean="0"/>
              <a:t>‹#›</a:t>
            </a:fld>
            <a:endParaRPr lang="en-US"/>
          </a:p>
        </p:txBody>
      </p:sp>
      <p:pic>
        <p:nvPicPr>
          <p:cNvPr id="9" name="Picture 8"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4032200" y="5511054"/>
            <a:ext cx="4166421" cy="1209855"/>
          </a:xfrm>
          <a:prstGeom prst="rect">
            <a:avLst/>
          </a:prstGeom>
          <a:noFill/>
          <a:ln>
            <a:noFill/>
          </a:ln>
        </p:spPr>
      </p:pic>
      <p:sp>
        <p:nvSpPr>
          <p:cNvPr id="15" name="Content Placeholder 14"/>
          <p:cNvSpPr>
            <a:spLocks noGrp="1"/>
          </p:cNvSpPr>
          <p:nvPr>
            <p:ph sz="quarter" idx="14" hasCustomPrompt="1"/>
          </p:nvPr>
        </p:nvSpPr>
        <p:spPr>
          <a:xfrm>
            <a:off x="1524001" y="3978275"/>
            <a:ext cx="9144000" cy="1403350"/>
          </a:xfrm>
        </p:spPr>
        <p:txBody>
          <a:bodyPr/>
          <a:lstStyle>
            <a:lvl1pPr marL="0" indent="0" algn="ctr">
              <a:buNone/>
              <a:defRPr baseline="0">
                <a:solidFill>
                  <a:srgbClr val="00567D"/>
                </a:solidFill>
              </a:defRPr>
            </a:lvl1pPr>
            <a:lvl5pPr marL="1828800" indent="0">
              <a:buNone/>
              <a:defRPr/>
            </a:lvl5pPr>
          </a:lstStyle>
          <a:p>
            <a:pPr lvl="0"/>
            <a:r>
              <a:rPr lang="en-US" dirty="0"/>
              <a:t>Click to add subtitle</a:t>
            </a:r>
          </a:p>
        </p:txBody>
      </p:sp>
    </p:spTree>
    <p:extLst>
      <p:ext uri="{BB962C8B-B14F-4D97-AF65-F5344CB8AC3E}">
        <p14:creationId xmlns:p14="http://schemas.microsoft.com/office/powerpoint/2010/main" val="3495165030"/>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10/17/2018</a:t>
            </a:r>
          </a:p>
        </p:txBody>
      </p:sp>
      <p:sp>
        <p:nvSpPr>
          <p:cNvPr id="6" name="Slide Number Placeholder 5"/>
          <p:cNvSpPr>
            <a:spLocks noGrp="1"/>
          </p:cNvSpPr>
          <p:nvPr>
            <p:ph type="sldNum" sz="quarter" idx="12"/>
          </p:nvPr>
        </p:nvSpPr>
        <p:spPr/>
        <p:txBody>
          <a:bodyPr/>
          <a:lstStyle/>
          <a:p>
            <a:fld id="{8C5A40D2-BF58-465D-8282-B59BC9A150F5}" type="slidenum">
              <a:rPr lang="en-US" smtClean="0"/>
              <a:t>‹#›</a:t>
            </a:fld>
            <a:endParaRPr lang="en-US"/>
          </a:p>
        </p:txBody>
      </p:sp>
      <p:sp>
        <p:nvSpPr>
          <p:cNvPr id="7" name="Rectangle 6"/>
          <p:cNvSpPr/>
          <p:nvPr userDrawn="1"/>
        </p:nvSpPr>
        <p:spPr>
          <a:xfrm>
            <a:off x="724622" y="365125"/>
            <a:ext cx="10739887" cy="5992543"/>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sp>
        <p:nvSpPr>
          <p:cNvPr id="8" name="Rectangle 7"/>
          <p:cNvSpPr/>
          <p:nvPr userDrawn="1"/>
        </p:nvSpPr>
        <p:spPr>
          <a:xfrm>
            <a:off x="838200" y="452927"/>
            <a:ext cx="10515600" cy="5792598"/>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n w="28575">
                <a:solidFill>
                  <a:schemeClr val="tx1"/>
                </a:solidFill>
              </a:ln>
              <a:solidFill>
                <a:srgbClr val="002060"/>
              </a:solidFill>
            </a:endParaRPr>
          </a:p>
        </p:txBody>
      </p:sp>
      <p:pic>
        <p:nvPicPr>
          <p:cNvPr id="9" name="Picture 8" descr="U:\Forms\EPSCoR logo\VPRC 8669 EPSCOR logo Full.jpg"/>
          <p:cNvPicPr/>
          <p:nvPr userDrawn="1"/>
        </p:nvPicPr>
        <p:blipFill rotWithShape="1">
          <a:blip r:embed="rId2" cstate="print">
            <a:extLst>
              <a:ext uri="{28A0092B-C50C-407E-A947-70E740481C1C}">
                <a14:useLocalDpi xmlns:a14="http://schemas.microsoft.com/office/drawing/2010/main" val="0"/>
              </a:ext>
            </a:extLst>
          </a:blip>
          <a:srcRect t="7623" b="8520"/>
          <a:stretch/>
        </p:blipFill>
        <p:spPr bwMode="auto">
          <a:xfrm>
            <a:off x="5037268" y="5877232"/>
            <a:ext cx="2083281" cy="633087"/>
          </a:xfrm>
          <a:prstGeom prst="rect">
            <a:avLst/>
          </a:prstGeom>
          <a:noFill/>
          <a:ln>
            <a:noFill/>
          </a:ln>
        </p:spPr>
      </p:pic>
      <p:sp>
        <p:nvSpPr>
          <p:cNvPr id="14" name="Text Placeholder 13"/>
          <p:cNvSpPr>
            <a:spLocks noGrp="1"/>
          </p:cNvSpPr>
          <p:nvPr>
            <p:ph type="body" sz="quarter" idx="13" hasCustomPrompt="1"/>
          </p:nvPr>
        </p:nvSpPr>
        <p:spPr>
          <a:xfrm>
            <a:off x="1057275" y="647700"/>
            <a:ext cx="10048875" cy="966769"/>
          </a:xfrm>
        </p:spPr>
        <p:txBody>
          <a:bodyPr/>
          <a:lstStyle>
            <a:lvl1pPr marL="0" indent="0">
              <a:buNone/>
              <a:defRPr sz="4000">
                <a:solidFill>
                  <a:srgbClr val="00567D"/>
                </a:solidFill>
              </a:defRPr>
            </a:lvl1pPr>
          </a:lstStyle>
          <a:p>
            <a:pPr lvl="0"/>
            <a:r>
              <a:rPr lang="en-US" dirty="0"/>
              <a:t>Click to add title</a:t>
            </a:r>
          </a:p>
        </p:txBody>
      </p:sp>
      <p:sp>
        <p:nvSpPr>
          <p:cNvPr id="16" name="Content Placeholder 15"/>
          <p:cNvSpPr>
            <a:spLocks noGrp="1"/>
          </p:cNvSpPr>
          <p:nvPr>
            <p:ph sz="quarter" idx="14" hasCustomPrompt="1"/>
          </p:nvPr>
        </p:nvSpPr>
        <p:spPr>
          <a:xfrm>
            <a:off x="1047750" y="1905000"/>
            <a:ext cx="10048875" cy="3760788"/>
          </a:xfrm>
        </p:spPr>
        <p:txBody>
          <a:bodyPr/>
          <a:lstStyle>
            <a:lvl1pPr>
              <a:defRPr sz="3200">
                <a:solidFill>
                  <a:srgbClr val="00567D"/>
                </a:solidFill>
              </a:defRPr>
            </a:lvl1pPr>
            <a:lvl2pPr>
              <a:defRPr sz="2800">
                <a:solidFill>
                  <a:srgbClr val="00567D"/>
                </a:solidFill>
              </a:defRPr>
            </a:lvl2pPr>
            <a:lvl3pPr>
              <a:defRPr sz="2600">
                <a:solidFill>
                  <a:srgbClr val="00567D"/>
                </a:solidFill>
              </a:defRPr>
            </a:lvl3pPr>
            <a:lvl4pPr>
              <a:defRPr sz="2400">
                <a:solidFill>
                  <a:srgbClr val="00567D"/>
                </a:solidFill>
              </a:defRPr>
            </a:lvl4pPr>
            <a:lvl5pPr>
              <a:defRPr>
                <a:solidFill>
                  <a:srgbClr val="0056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03357377"/>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022725"/>
          </a:xfrm>
        </p:spPr>
        <p:txBody>
          <a:bodyPr>
            <a:normAutofit/>
          </a:bodyPr>
          <a:lstStyle>
            <a:lvl1pPr>
              <a:defRPr sz="3200" baseline="0">
                <a:solidFill>
                  <a:srgbClr val="00567D"/>
                </a:solidFill>
              </a:defRPr>
            </a:lvl1pPr>
          </a:lstStyle>
          <a:p>
            <a:pPr lvl="0"/>
            <a:r>
              <a:rPr lang="en-US" dirty="0"/>
              <a:t>Click to add text</a:t>
            </a:r>
          </a:p>
        </p:txBody>
      </p:sp>
      <p:sp>
        <p:nvSpPr>
          <p:cNvPr id="4" name="Content Placeholder 3"/>
          <p:cNvSpPr>
            <a:spLocks noGrp="1"/>
          </p:cNvSpPr>
          <p:nvPr>
            <p:ph sz="half" idx="2" hasCustomPrompt="1"/>
          </p:nvPr>
        </p:nvSpPr>
        <p:spPr>
          <a:xfrm>
            <a:off x="6172200" y="1825625"/>
            <a:ext cx="5181600" cy="4022725"/>
          </a:xfrm>
        </p:spPr>
        <p:txBody>
          <a:bodyPr>
            <a:normAutofit/>
          </a:bodyPr>
          <a:lstStyle>
            <a:lvl1pPr>
              <a:defRPr sz="3200">
                <a:solidFill>
                  <a:srgbClr val="00567D"/>
                </a:solidFill>
              </a:defRPr>
            </a:lvl1pPr>
          </a:lstStyle>
          <a:p>
            <a:pPr lvl="0"/>
            <a:r>
              <a:rPr lang="en-US" dirty="0"/>
              <a:t>Click to add text</a:t>
            </a:r>
          </a:p>
        </p:txBody>
      </p:sp>
      <p:sp>
        <p:nvSpPr>
          <p:cNvPr id="2" name="Title 1"/>
          <p:cNvSpPr>
            <a:spLocks noGrp="1"/>
          </p:cNvSpPr>
          <p:nvPr>
            <p:ph type="title" hasCustomPrompt="1"/>
          </p:nvPr>
        </p:nvSpPr>
        <p:spPr/>
        <p:txBody>
          <a:bodyPr/>
          <a:lstStyle>
            <a:lvl1pPr>
              <a:defRPr>
                <a:solidFill>
                  <a:srgbClr val="00567D"/>
                </a:solidFill>
                <a:latin typeface="Calibri" panose="020F0502020204030204" pitchFamily="34" charset="0"/>
                <a:cs typeface="Calibri" panose="020F0502020204030204" pitchFamily="34" charset="0"/>
              </a:defRPr>
            </a:lvl1pPr>
          </a:lstStyle>
          <a:p>
            <a:r>
              <a:rPr lang="en-US" dirty="0"/>
              <a:t>Click to edit title</a:t>
            </a:r>
          </a:p>
        </p:txBody>
      </p:sp>
      <p:sp>
        <p:nvSpPr>
          <p:cNvPr id="5" name="Date Placeholder 4"/>
          <p:cNvSpPr>
            <a:spLocks noGrp="1"/>
          </p:cNvSpPr>
          <p:nvPr>
            <p:ph type="dt" sz="half" idx="10"/>
          </p:nvPr>
        </p:nvSpPr>
        <p:spPr/>
        <p:txBody>
          <a:bodyPr/>
          <a:lstStyle/>
          <a:p>
            <a:r>
              <a:rPr lang="en-US"/>
              <a:t>10/17/2018</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spTree>
    <p:extLst>
      <p:ext uri="{BB962C8B-B14F-4D97-AF65-F5344CB8AC3E}">
        <p14:creationId xmlns:p14="http://schemas.microsoft.com/office/powerpoint/2010/main" val="323453199"/>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59737"/>
            <a:ext cx="10515600" cy="1330952"/>
          </a:xfrm>
        </p:spPr>
        <p:txBody>
          <a:bodyPr/>
          <a:lstStyle>
            <a:lvl1pPr>
              <a:defRPr>
                <a:solidFill>
                  <a:srgbClr val="00567D"/>
                </a:solidFill>
                <a:latin typeface="Calibri" panose="020F0502020204030204" pitchFamily="34" charset="0"/>
                <a:cs typeface="Calibri" panose="020F0502020204030204" pitchFamily="34" charset="0"/>
              </a:defRPr>
            </a:lvl1pPr>
          </a:lstStyle>
          <a:p>
            <a:r>
              <a:rPr lang="en-US" dirty="0"/>
              <a:t>Click to edit title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600" b="1">
                <a:solidFill>
                  <a:srgbClr val="0056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 styles</a:t>
            </a:r>
          </a:p>
        </p:txBody>
      </p:sp>
      <p:sp>
        <p:nvSpPr>
          <p:cNvPr id="4" name="Content Placeholder 3"/>
          <p:cNvSpPr>
            <a:spLocks noGrp="1"/>
          </p:cNvSpPr>
          <p:nvPr>
            <p:ph sz="half" idx="2" hasCustomPrompt="1"/>
          </p:nvPr>
        </p:nvSpPr>
        <p:spPr>
          <a:xfrm>
            <a:off x="839788" y="2505075"/>
            <a:ext cx="5157787" cy="3371850"/>
          </a:xfrm>
        </p:spPr>
        <p:txBody>
          <a:bodyPr/>
          <a:lstStyle>
            <a:lvl1pPr>
              <a:defRPr>
                <a:solidFill>
                  <a:srgbClr val="00567D"/>
                </a:solidFill>
              </a:defRPr>
            </a:lvl1pPr>
            <a:lvl2pPr>
              <a:defRPr>
                <a:solidFill>
                  <a:srgbClr val="00567D"/>
                </a:solidFill>
              </a:defRPr>
            </a:lvl2pPr>
          </a:lstStyle>
          <a:p>
            <a:pPr lvl="0"/>
            <a:r>
              <a:rPr lang="en-US" dirty="0"/>
              <a:t>Edit text styles</a:t>
            </a:r>
          </a:p>
          <a:p>
            <a:pPr lvl="1"/>
            <a:r>
              <a:rPr lang="en-US" dirty="0"/>
              <a:t>Second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600" b="1">
                <a:solidFill>
                  <a:srgbClr val="0056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 styles</a:t>
            </a:r>
          </a:p>
        </p:txBody>
      </p:sp>
      <p:sp>
        <p:nvSpPr>
          <p:cNvPr id="6" name="Content Placeholder 5"/>
          <p:cNvSpPr>
            <a:spLocks noGrp="1"/>
          </p:cNvSpPr>
          <p:nvPr>
            <p:ph sz="quarter" idx="4"/>
          </p:nvPr>
        </p:nvSpPr>
        <p:spPr>
          <a:xfrm>
            <a:off x="6172200" y="2505075"/>
            <a:ext cx="5183188" cy="3371850"/>
          </a:xfrm>
        </p:spPr>
        <p:txBody>
          <a:bodyPr/>
          <a:lstStyle>
            <a:lvl1pPr>
              <a:defRPr>
                <a:solidFill>
                  <a:srgbClr val="00567D"/>
                </a:solidFill>
              </a:defRPr>
            </a:lvl1pPr>
            <a:lvl2pPr>
              <a:defRPr>
                <a:solidFill>
                  <a:srgbClr val="00567D"/>
                </a:solidFill>
              </a:defRPr>
            </a:lvl2p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r>
              <a:rPr lang="en-US"/>
              <a:t>10/17/2018</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5A40D2-BF58-465D-8282-B59BC9A150F5}" type="slidenum">
              <a:rPr lang="en-US" smtClean="0"/>
              <a:t>‹#›</a:t>
            </a:fld>
            <a:endParaRPr lang="en-US"/>
          </a:p>
        </p:txBody>
      </p:sp>
    </p:spTree>
    <p:extLst>
      <p:ext uri="{BB962C8B-B14F-4D97-AF65-F5344CB8AC3E}">
        <p14:creationId xmlns:p14="http://schemas.microsoft.com/office/powerpoint/2010/main" val="1758870287"/>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567D"/>
                </a:solidFill>
                <a:latin typeface="Calibri" panose="020F0502020204030204" pitchFamily="34" charset="0"/>
                <a:cs typeface="Calibri" panose="020F0502020204030204" pitchFamily="34" charset="0"/>
              </a:defRPr>
            </a:lvl1pPr>
          </a:lstStyle>
          <a:p>
            <a:r>
              <a:rPr lang="en-US" dirty="0"/>
              <a:t>Click to edit title</a:t>
            </a:r>
          </a:p>
        </p:txBody>
      </p:sp>
      <p:sp>
        <p:nvSpPr>
          <p:cNvPr id="3" name="Date Placeholder 2"/>
          <p:cNvSpPr>
            <a:spLocks noGrp="1"/>
          </p:cNvSpPr>
          <p:nvPr>
            <p:ph type="dt" sz="half" idx="10"/>
          </p:nvPr>
        </p:nvSpPr>
        <p:spPr/>
        <p:txBody>
          <a:bodyPr/>
          <a:lstStyle/>
          <a:p>
            <a:r>
              <a:rPr lang="en-US"/>
              <a:t>10/17/2018</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A40D2-BF58-465D-8282-B59BC9A150F5}" type="slidenum">
              <a:rPr lang="en-US" smtClean="0"/>
              <a:t>‹#›</a:t>
            </a:fld>
            <a:endParaRPr lang="en-US"/>
          </a:p>
        </p:txBody>
      </p:sp>
    </p:spTree>
    <p:extLst>
      <p:ext uri="{BB962C8B-B14F-4D97-AF65-F5344CB8AC3E}">
        <p14:creationId xmlns:p14="http://schemas.microsoft.com/office/powerpoint/2010/main" val="323367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10/17/2018</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5A40D2-BF58-465D-8282-B59BC9A150F5}" type="slidenum">
              <a:rPr lang="en-US" smtClean="0"/>
              <a:t>‹#›</a:t>
            </a:fld>
            <a:endParaRPr lang="en-US"/>
          </a:p>
        </p:txBody>
      </p:sp>
    </p:spTree>
    <p:extLst>
      <p:ext uri="{BB962C8B-B14F-4D97-AF65-F5344CB8AC3E}">
        <p14:creationId xmlns:p14="http://schemas.microsoft.com/office/powerpoint/2010/main" val="302936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3200">
                <a:solidFill>
                  <a:srgbClr val="00567D"/>
                </a:solidFill>
                <a:latin typeface="Calibri" panose="020F0502020204030204" pitchFamily="34" charset="0"/>
                <a:cs typeface="Calibri" panose="020F0502020204030204" pitchFamily="34" charset="0"/>
              </a:defRPr>
            </a:lvl1pPr>
          </a:lstStyle>
          <a:p>
            <a:r>
              <a:rPr lang="en-US" dirty="0"/>
              <a:t>Click to edit title style</a:t>
            </a:r>
          </a:p>
        </p:txBody>
      </p:sp>
      <p:sp>
        <p:nvSpPr>
          <p:cNvPr id="3" name="Content Placeholder 2"/>
          <p:cNvSpPr>
            <a:spLocks noGrp="1"/>
          </p:cNvSpPr>
          <p:nvPr>
            <p:ph idx="1" hasCustomPrompt="1"/>
          </p:nvPr>
        </p:nvSpPr>
        <p:spPr>
          <a:xfrm>
            <a:off x="5183188" y="685801"/>
            <a:ext cx="6172200" cy="5175250"/>
          </a:xfrm>
        </p:spPr>
        <p:txBody>
          <a:bodyPr/>
          <a:lstStyle>
            <a:lvl1pPr>
              <a:defRPr sz="3200">
                <a:solidFill>
                  <a:srgbClr val="00567D"/>
                </a:solidFill>
              </a:defRPr>
            </a:lvl1pPr>
            <a:lvl2pPr>
              <a:defRPr sz="2800">
                <a:solidFill>
                  <a:srgbClr val="00567D"/>
                </a:solidFill>
              </a:defRPr>
            </a:lvl2pPr>
            <a:lvl3pPr>
              <a:defRPr sz="2400">
                <a:solidFill>
                  <a:srgbClr val="00567D"/>
                </a:solidFill>
              </a:defRPr>
            </a:lvl3pPr>
            <a:lvl4pPr>
              <a:defRPr sz="2000"/>
            </a:lvl4pPr>
            <a:lvl5pPr>
              <a:defRPr sz="2000"/>
            </a:lvl5pPr>
            <a:lvl6pPr>
              <a:defRPr sz="2000"/>
            </a:lvl6pPr>
            <a:lvl7pPr>
              <a:defRPr sz="2000"/>
            </a:lvl7pPr>
            <a:lvl8pPr>
              <a:defRPr sz="2000"/>
            </a:lvl8pPr>
            <a:lvl9pPr>
              <a:defRPr sz="2000"/>
            </a:lvl9pPr>
          </a:lstStyle>
          <a:p>
            <a:pPr lvl="0"/>
            <a:r>
              <a:rPr lang="en-US" dirty="0"/>
              <a:t>Edit text</a:t>
            </a:r>
          </a:p>
          <a:p>
            <a:pPr lvl="1"/>
            <a:r>
              <a:rPr lang="en-US" dirty="0"/>
              <a:t>Second level</a:t>
            </a:r>
          </a:p>
          <a:p>
            <a:pPr lvl="2"/>
            <a:r>
              <a:rPr lang="en-US" dirty="0"/>
              <a:t>Third level</a:t>
            </a:r>
          </a:p>
        </p:txBody>
      </p:sp>
      <p:sp>
        <p:nvSpPr>
          <p:cNvPr id="4" name="Text Placeholder 3"/>
          <p:cNvSpPr>
            <a:spLocks noGrp="1"/>
          </p:cNvSpPr>
          <p:nvPr>
            <p:ph type="body" sz="half" idx="2" hasCustomPrompt="1"/>
          </p:nvPr>
        </p:nvSpPr>
        <p:spPr>
          <a:xfrm>
            <a:off x="839788" y="2057400"/>
            <a:ext cx="3932237" cy="3811588"/>
          </a:xfrm>
        </p:spPr>
        <p:txBody>
          <a:bodyPr>
            <a:normAutofit/>
          </a:bodyPr>
          <a:lstStyle>
            <a:lvl1pPr marL="0" indent="0">
              <a:buNone/>
              <a:defRPr sz="2400">
                <a:solidFill>
                  <a:srgbClr val="00567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 styles</a:t>
            </a:r>
          </a:p>
        </p:txBody>
      </p:sp>
      <p:sp>
        <p:nvSpPr>
          <p:cNvPr id="5" name="Date Placeholder 4"/>
          <p:cNvSpPr>
            <a:spLocks noGrp="1"/>
          </p:cNvSpPr>
          <p:nvPr>
            <p:ph type="dt" sz="half" idx="10"/>
          </p:nvPr>
        </p:nvSpPr>
        <p:spPr/>
        <p:txBody>
          <a:bodyPr/>
          <a:lstStyle/>
          <a:p>
            <a:r>
              <a:rPr lang="en-US"/>
              <a:t>10/17/2018</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spTree>
    <p:extLst>
      <p:ext uri="{BB962C8B-B14F-4D97-AF65-F5344CB8AC3E}">
        <p14:creationId xmlns:p14="http://schemas.microsoft.com/office/powerpoint/2010/main" val="31960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00567D"/>
                </a:solidFill>
                <a:latin typeface="Calibri" panose="020F0502020204030204" pitchFamily="34" charset="0"/>
                <a:cs typeface="Calibri" panose="020F0502020204030204" pitchFamily="34" charset="0"/>
              </a:defRPr>
            </a:lvl1pPr>
          </a:lstStyle>
          <a:p>
            <a:r>
              <a:rPr lang="en-US" dirty="0"/>
              <a:t>Click to edit title</a:t>
            </a:r>
          </a:p>
        </p:txBody>
      </p:sp>
      <p:sp>
        <p:nvSpPr>
          <p:cNvPr id="3" name="Picture Placeholder 2"/>
          <p:cNvSpPr>
            <a:spLocks noGrp="1" noChangeAspect="1"/>
          </p:cNvSpPr>
          <p:nvPr>
            <p:ph type="pic" idx="1"/>
          </p:nvPr>
        </p:nvSpPr>
        <p:spPr>
          <a:xfrm>
            <a:off x="5183188" y="666751"/>
            <a:ext cx="6172200" cy="5194300"/>
          </a:xfrm>
        </p:spPr>
        <p:txBody>
          <a:bodyPr anchor="t"/>
          <a:lstStyle>
            <a:lvl1pPr marL="0" indent="0">
              <a:buNone/>
              <a:defRPr sz="3200">
                <a:solidFill>
                  <a:srgbClr val="00567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839788" y="2057400"/>
            <a:ext cx="3932237" cy="3811588"/>
          </a:xfrm>
        </p:spPr>
        <p:txBody>
          <a:bodyPr>
            <a:normAutofit/>
          </a:bodyPr>
          <a:lstStyle>
            <a:lvl1pPr marL="0" indent="0">
              <a:buNone/>
              <a:defRPr sz="2400">
                <a:solidFill>
                  <a:srgbClr val="00567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5" name="Date Placeholder 4"/>
          <p:cNvSpPr>
            <a:spLocks noGrp="1"/>
          </p:cNvSpPr>
          <p:nvPr>
            <p:ph type="dt" sz="half" idx="10"/>
          </p:nvPr>
        </p:nvSpPr>
        <p:spPr/>
        <p:txBody>
          <a:bodyPr/>
          <a:lstStyle/>
          <a:p>
            <a:r>
              <a:rPr lang="en-US"/>
              <a:t>10/17/2018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A40D2-BF58-465D-8282-B59BC9A150F5}" type="slidenum">
              <a:rPr lang="en-US" smtClean="0"/>
              <a:t>‹#›</a:t>
            </a:fld>
            <a:endParaRPr lang="en-US"/>
          </a:p>
        </p:txBody>
      </p:sp>
    </p:spTree>
    <p:extLst>
      <p:ext uri="{BB962C8B-B14F-4D97-AF65-F5344CB8AC3E}">
        <p14:creationId xmlns:p14="http://schemas.microsoft.com/office/powerpoint/2010/main" val="501224414"/>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endParaRPr/>
          </a:p>
        </p:txBody>
      </p:sp>
    </p:spTree>
    <p:extLst>
      <p:ext uri="{BB962C8B-B14F-4D97-AF65-F5344CB8AC3E}">
        <p14:creationId xmlns:p14="http://schemas.microsoft.com/office/powerpoint/2010/main" val="232735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10/17/2018</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A40D2-BF58-465D-8282-B59BC9A150F5}" type="slidenum">
              <a:rPr lang="en-US" smtClean="0"/>
              <a:t>‹#›</a:t>
            </a:fld>
            <a:endParaRPr lang="en-US"/>
          </a:p>
        </p:txBody>
      </p:sp>
      <p:pic>
        <p:nvPicPr>
          <p:cNvPr id="7" name="Picture 6"/>
          <p:cNvPicPr>
            <a:picLocks noChangeAspect="1"/>
          </p:cNvPicPr>
          <p:nvPr userDrawn="1"/>
        </p:nvPicPr>
        <p:blipFill>
          <a:blip r:embed="rId11"/>
          <a:stretch>
            <a:fillRect/>
          </a:stretch>
        </p:blipFill>
        <p:spPr>
          <a:xfrm>
            <a:off x="718862" y="444749"/>
            <a:ext cx="10754276" cy="5968501"/>
          </a:xfrm>
          <a:prstGeom prst="rect">
            <a:avLst/>
          </a:prstGeom>
        </p:spPr>
      </p:pic>
      <p:pic>
        <p:nvPicPr>
          <p:cNvPr id="8" name="Picture 7"/>
          <p:cNvPicPr>
            <a:picLocks noChangeAspect="1"/>
          </p:cNvPicPr>
          <p:nvPr userDrawn="1"/>
        </p:nvPicPr>
        <p:blipFill>
          <a:blip r:embed="rId12"/>
          <a:stretch>
            <a:fillRect/>
          </a:stretch>
        </p:blipFill>
        <p:spPr>
          <a:xfrm>
            <a:off x="828599" y="552449"/>
            <a:ext cx="10534801" cy="5724525"/>
          </a:xfrm>
          <a:prstGeom prst="rect">
            <a:avLst/>
          </a:prstGeom>
        </p:spPr>
      </p:pic>
      <p:pic>
        <p:nvPicPr>
          <p:cNvPr id="11" name="Picture 10"/>
          <p:cNvPicPr>
            <a:picLocks noChangeAspect="1"/>
          </p:cNvPicPr>
          <p:nvPr userDrawn="1"/>
        </p:nvPicPr>
        <p:blipFill>
          <a:blip r:embed="rId13"/>
          <a:stretch>
            <a:fillRect/>
          </a:stretch>
        </p:blipFill>
        <p:spPr>
          <a:xfrm>
            <a:off x="5053492" y="5858587"/>
            <a:ext cx="2085013" cy="634039"/>
          </a:xfrm>
          <a:prstGeom prst="rect">
            <a:avLst/>
          </a:prstGeom>
        </p:spPr>
      </p:pic>
    </p:spTree>
    <p:extLst>
      <p:ext uri="{BB962C8B-B14F-4D97-AF65-F5344CB8AC3E}">
        <p14:creationId xmlns:p14="http://schemas.microsoft.com/office/powerpoint/2010/main" val="11101152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86" r:id="rId5"/>
    <p:sldLayoutId id="2147483679" r:id="rId6"/>
    <p:sldLayoutId id="2147483681" r:id="rId7"/>
    <p:sldLayoutId id="2147483682" r:id="rId8"/>
    <p:sldLayoutId id="2147483687"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e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a:t>NATURE Sunday Academy:</a:t>
            </a:r>
            <a:br>
              <a:rPr lang="en-US" sz="6000" dirty="0"/>
            </a:br>
            <a:r>
              <a:rPr lang="en-US" sz="6000" dirty="0"/>
              <a:t>Polymer Synthesis from Common Materials</a:t>
            </a:r>
            <a:endParaRPr lang="en-US" dirty="0"/>
          </a:p>
        </p:txBody>
      </p:sp>
      <p:sp>
        <p:nvSpPr>
          <p:cNvPr id="3" name="Date Placeholder 2"/>
          <p:cNvSpPr>
            <a:spLocks noGrp="1"/>
          </p:cNvSpPr>
          <p:nvPr>
            <p:ph type="dt" sz="half" idx="10"/>
          </p:nvPr>
        </p:nvSpPr>
        <p:spPr/>
        <p:txBody>
          <a:bodyPr/>
          <a:lstStyle/>
          <a:p>
            <a:r>
              <a:rPr lang="en-US"/>
              <a:t>10/17/2018</a:t>
            </a:r>
          </a:p>
        </p:txBody>
      </p:sp>
      <p:sp>
        <p:nvSpPr>
          <p:cNvPr id="4" name="Slide Number Placeholder 3"/>
          <p:cNvSpPr>
            <a:spLocks noGrp="1"/>
          </p:cNvSpPr>
          <p:nvPr>
            <p:ph type="sldNum" sz="quarter" idx="12"/>
          </p:nvPr>
        </p:nvSpPr>
        <p:spPr/>
        <p:txBody>
          <a:bodyPr/>
          <a:lstStyle/>
          <a:p>
            <a:fld id="{8C5A40D2-BF58-465D-8282-B59BC9A150F5}" type="slidenum">
              <a:rPr lang="en-US" smtClean="0"/>
              <a:t>1</a:t>
            </a:fld>
            <a:endParaRPr lang="en-US"/>
          </a:p>
        </p:txBody>
      </p:sp>
      <p:sp>
        <p:nvSpPr>
          <p:cNvPr id="5" name="Content Placeholder 4"/>
          <p:cNvSpPr>
            <a:spLocks noGrp="1"/>
          </p:cNvSpPr>
          <p:nvPr>
            <p:ph sz="quarter" idx="14"/>
          </p:nvPr>
        </p:nvSpPr>
        <p:spPr/>
        <p:txBody>
          <a:bodyPr>
            <a:normAutofit/>
          </a:bodyPr>
          <a:lstStyle/>
          <a:p>
            <a:r>
              <a:rPr lang="en-US" dirty="0">
                <a:solidFill>
                  <a:schemeClr val="tx1">
                    <a:lumMod val="95000"/>
                  </a:schemeClr>
                </a:solidFill>
              </a:rPr>
              <a:t>Alexander Parent</a:t>
            </a:r>
          </a:p>
          <a:p>
            <a:r>
              <a:rPr lang="en-US" dirty="0">
                <a:solidFill>
                  <a:schemeClr val="tx1">
                    <a:lumMod val="95000"/>
                  </a:schemeClr>
                </a:solidFill>
              </a:rPr>
              <a:t>North Dakota State University</a:t>
            </a:r>
          </a:p>
          <a:p>
            <a:endParaRPr lang="en-US" dirty="0"/>
          </a:p>
        </p:txBody>
      </p:sp>
    </p:spTree>
    <p:extLst>
      <p:ext uri="{BB962C8B-B14F-4D97-AF65-F5344CB8AC3E}">
        <p14:creationId xmlns:p14="http://schemas.microsoft.com/office/powerpoint/2010/main" val="387482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25" y="617219"/>
            <a:ext cx="11139056" cy="1097280"/>
          </a:xfrm>
        </p:spPr>
        <p:txBody>
          <a:bodyPr>
            <a:normAutofit fontScale="90000"/>
          </a:bodyPr>
          <a:lstStyle/>
          <a:p>
            <a:r>
              <a:rPr lang="en-US" dirty="0"/>
              <a:t>Activity 2: Extracting Polymer Strands From Soda Bottles</a:t>
            </a:r>
          </a:p>
        </p:txBody>
      </p:sp>
      <p:sp>
        <p:nvSpPr>
          <p:cNvPr id="3" name="Content Placeholder 2"/>
          <p:cNvSpPr>
            <a:spLocks noGrp="1"/>
          </p:cNvSpPr>
          <p:nvPr>
            <p:ph idx="1"/>
          </p:nvPr>
        </p:nvSpPr>
        <p:spPr>
          <a:xfrm>
            <a:off x="851647" y="1714499"/>
            <a:ext cx="2495107" cy="4679951"/>
          </a:xfrm>
        </p:spPr>
        <p:txBody>
          <a:bodyPr>
            <a:normAutofit/>
          </a:bodyPr>
          <a:lstStyle/>
          <a:p>
            <a:pPr marL="0" indent="0">
              <a:spcBef>
                <a:spcPts val="400"/>
              </a:spcBef>
              <a:buNone/>
            </a:pPr>
            <a:r>
              <a:rPr lang="en-US" sz="2000" dirty="0"/>
              <a:t>You will need:</a:t>
            </a:r>
          </a:p>
          <a:p>
            <a:pPr>
              <a:spcBef>
                <a:spcPts val="400"/>
              </a:spcBef>
            </a:pPr>
            <a:r>
              <a:rPr lang="en-US" sz="2000" dirty="0"/>
              <a:t>Safety glasses</a:t>
            </a:r>
          </a:p>
          <a:p>
            <a:pPr>
              <a:spcBef>
                <a:spcPts val="400"/>
              </a:spcBef>
            </a:pPr>
            <a:r>
              <a:rPr lang="en-US" sz="2000" dirty="0"/>
              <a:t>Gloves</a:t>
            </a:r>
          </a:p>
          <a:p>
            <a:pPr>
              <a:spcBef>
                <a:spcPts val="400"/>
              </a:spcBef>
            </a:pPr>
            <a:r>
              <a:rPr lang="en-US" sz="2000" dirty="0"/>
              <a:t>1 Hot Plate</a:t>
            </a:r>
          </a:p>
          <a:p>
            <a:pPr>
              <a:spcBef>
                <a:spcPts val="400"/>
              </a:spcBef>
            </a:pPr>
            <a:r>
              <a:rPr lang="en-US" sz="2000" dirty="0"/>
              <a:t>1 Piece of PET</a:t>
            </a:r>
          </a:p>
          <a:p>
            <a:pPr>
              <a:spcBef>
                <a:spcPts val="400"/>
              </a:spcBef>
            </a:pPr>
            <a:r>
              <a:rPr lang="en-US" sz="2000" dirty="0"/>
              <a:t>1 Piece of Foil</a:t>
            </a:r>
          </a:p>
          <a:p>
            <a:pPr>
              <a:spcBef>
                <a:spcPts val="400"/>
              </a:spcBef>
            </a:pPr>
            <a:r>
              <a:rPr lang="en-US" sz="2000" dirty="0"/>
              <a:t>1 Pair of Tweezers or Forceps</a:t>
            </a:r>
          </a:p>
          <a:p>
            <a:endParaRPr lang="en-US" dirty="0"/>
          </a:p>
        </p:txBody>
      </p:sp>
      <p:sp>
        <p:nvSpPr>
          <p:cNvPr id="4" name="TextBox 3"/>
          <p:cNvSpPr txBox="1"/>
          <p:nvPr/>
        </p:nvSpPr>
        <p:spPr>
          <a:xfrm>
            <a:off x="3944680" y="1538331"/>
            <a:ext cx="7071664" cy="4154984"/>
          </a:xfrm>
          <a:prstGeom prst="rect">
            <a:avLst/>
          </a:prstGeom>
          <a:noFill/>
        </p:spPr>
        <p:txBody>
          <a:bodyPr wrap="square" rtlCol="0">
            <a:spAutoFit/>
          </a:bodyPr>
          <a:lstStyle/>
          <a:p>
            <a:pPr marL="342900" indent="-342900" algn="just">
              <a:buFont typeface="+mj-lt"/>
              <a:buAutoNum type="arabicPeriod"/>
            </a:pPr>
            <a:r>
              <a:rPr lang="en-US" sz="2200" dirty="0"/>
              <a:t>Put on safety glasses and gloves.</a:t>
            </a:r>
          </a:p>
          <a:p>
            <a:pPr marL="342900" indent="-342900" algn="just">
              <a:buFont typeface="+mj-lt"/>
              <a:buAutoNum type="arabicPeriod"/>
            </a:pPr>
            <a:r>
              <a:rPr lang="en-US" sz="2200" dirty="0"/>
              <a:t>Place your piece of foil on the hotplate.</a:t>
            </a:r>
          </a:p>
          <a:p>
            <a:pPr marL="342900" indent="-342900" algn="just">
              <a:buFont typeface="+mj-lt"/>
              <a:buAutoNum type="arabicPeriod"/>
            </a:pPr>
            <a:r>
              <a:rPr lang="en-US" sz="2200" dirty="0"/>
              <a:t>Place the piece of PET on top of the foil, make sure the PET does not touch the hotplate!</a:t>
            </a:r>
          </a:p>
          <a:p>
            <a:pPr marL="342900" indent="-342900" algn="just">
              <a:buFont typeface="+mj-lt"/>
              <a:buAutoNum type="arabicPeriod"/>
            </a:pPr>
            <a:r>
              <a:rPr lang="en-US" sz="2200" dirty="0"/>
              <a:t>Set the hotplate on high.</a:t>
            </a:r>
          </a:p>
          <a:p>
            <a:pPr marL="342900" indent="-342900" algn="just">
              <a:buFont typeface="+mj-lt"/>
              <a:buAutoNum type="arabicPeriod"/>
            </a:pPr>
            <a:r>
              <a:rPr lang="en-US" sz="2200" dirty="0"/>
              <a:t>When the PET starts to melt, remove the foil from the hotplate.</a:t>
            </a:r>
          </a:p>
          <a:p>
            <a:pPr marL="342900" indent="-342900" algn="just">
              <a:buFont typeface="+mj-lt"/>
              <a:buAutoNum type="arabicPeriod"/>
            </a:pPr>
            <a:r>
              <a:rPr lang="en-US" sz="2200" dirty="0"/>
              <a:t>Lift the PET off the foil using your tweezers.</a:t>
            </a:r>
          </a:p>
          <a:p>
            <a:pPr marL="342900" indent="-342900" algn="just">
              <a:buFont typeface="+mj-lt"/>
              <a:buAutoNum type="arabicPeriod"/>
            </a:pPr>
            <a:r>
              <a:rPr lang="en-US" sz="2200" dirty="0"/>
              <a:t>Use your tweezers to pull fibers out of the plastic!</a:t>
            </a:r>
          </a:p>
          <a:p>
            <a:pPr marL="342900" indent="-342900" algn="just">
              <a:buFont typeface="+mj-lt"/>
              <a:buAutoNum type="arabicPeriod"/>
            </a:pPr>
            <a:r>
              <a:rPr lang="en-US" sz="2200" dirty="0"/>
              <a:t>Allow the plastic to cool.</a:t>
            </a:r>
          </a:p>
          <a:p>
            <a:pPr marL="342900" indent="-342900" algn="just">
              <a:buFont typeface="+mj-lt"/>
              <a:buAutoNum type="arabicPeriod"/>
            </a:pPr>
            <a:r>
              <a:rPr lang="en-US" sz="2200" dirty="0"/>
              <a:t>Try to stretch and bend the cooled strands.</a:t>
            </a:r>
          </a:p>
          <a:p>
            <a:pPr marL="342900" indent="-342900" algn="just">
              <a:buFont typeface="+mj-lt"/>
              <a:buAutoNum type="arabicPeriod"/>
            </a:pPr>
            <a:endParaRPr lang="en-US" sz="2200" dirty="0"/>
          </a:p>
        </p:txBody>
      </p:sp>
      <p:sp>
        <p:nvSpPr>
          <p:cNvPr id="5" name="Slide Number Placeholder 4"/>
          <p:cNvSpPr>
            <a:spLocks noGrp="1"/>
          </p:cNvSpPr>
          <p:nvPr>
            <p:ph type="sldNum" sz="quarter" idx="12"/>
          </p:nvPr>
        </p:nvSpPr>
        <p:spPr/>
        <p:txBody>
          <a:bodyPr/>
          <a:lstStyle/>
          <a:p>
            <a:fld id="{5F4C9F40-B079-4B71-A627-7266DFEA7F03}" type="slidenum">
              <a:rPr lang="en-US" smtClean="0"/>
              <a:t>10</a:t>
            </a:fld>
            <a:endParaRPr lang="en-US"/>
          </a:p>
        </p:txBody>
      </p:sp>
    </p:spTree>
    <p:extLst>
      <p:ext uri="{BB962C8B-B14F-4D97-AF65-F5344CB8AC3E}">
        <p14:creationId xmlns:p14="http://schemas.microsoft.com/office/powerpoint/2010/main" val="14536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 Discussion</a:t>
            </a:r>
          </a:p>
        </p:txBody>
      </p:sp>
      <p:sp>
        <p:nvSpPr>
          <p:cNvPr id="3" name="Content Placeholder 2"/>
          <p:cNvSpPr>
            <a:spLocks noGrp="1"/>
          </p:cNvSpPr>
          <p:nvPr>
            <p:ph idx="1"/>
          </p:nvPr>
        </p:nvSpPr>
        <p:spPr>
          <a:xfrm>
            <a:off x="1066800" y="1528508"/>
            <a:ext cx="10058400" cy="4964367"/>
          </a:xfrm>
        </p:spPr>
        <p:txBody>
          <a:bodyPr>
            <a:normAutofit/>
          </a:bodyPr>
          <a:lstStyle/>
          <a:p>
            <a:r>
              <a:rPr lang="en-US" dirty="0"/>
              <a:t>In what ways is PET similar to the polymers you made?</a:t>
            </a:r>
          </a:p>
          <a:p>
            <a:r>
              <a:rPr lang="en-US" dirty="0"/>
              <a:t>How did the properties of PET change when it was heated?</a:t>
            </a:r>
          </a:p>
          <a:p>
            <a:r>
              <a:rPr lang="en-US" dirty="0"/>
              <a:t>Why do you think the properties of the PET changed in this way?</a:t>
            </a:r>
          </a:p>
          <a:p>
            <a:r>
              <a:rPr lang="en-US" dirty="0"/>
              <a:t>What might happen if you heated the polymers you made?</a:t>
            </a:r>
          </a:p>
        </p:txBody>
      </p:sp>
      <p:sp>
        <p:nvSpPr>
          <p:cNvPr id="4" name="Slide Number Placeholder 3"/>
          <p:cNvSpPr>
            <a:spLocks noGrp="1"/>
          </p:cNvSpPr>
          <p:nvPr>
            <p:ph type="sldNum" sz="quarter" idx="12"/>
          </p:nvPr>
        </p:nvSpPr>
        <p:spPr/>
        <p:txBody>
          <a:bodyPr/>
          <a:lstStyle/>
          <a:p>
            <a:fld id="{5F4C9F40-B079-4B71-A627-7266DFEA7F03}" type="slidenum">
              <a:rPr lang="en-US" smtClean="0"/>
              <a:t>11</a:t>
            </a:fld>
            <a:endParaRPr lang="en-US"/>
          </a:p>
        </p:txBody>
      </p:sp>
    </p:spTree>
    <p:extLst>
      <p:ext uri="{BB962C8B-B14F-4D97-AF65-F5344CB8AC3E}">
        <p14:creationId xmlns:p14="http://schemas.microsoft.com/office/powerpoint/2010/main" val="54525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066800" y="1649427"/>
            <a:ext cx="10058400" cy="4745023"/>
          </a:xfrm>
        </p:spPr>
        <p:txBody>
          <a:bodyPr>
            <a:normAutofit/>
          </a:bodyPr>
          <a:lstStyle/>
          <a:p>
            <a:r>
              <a:rPr lang="en-US" dirty="0"/>
              <a:t>Cultural Connection	</a:t>
            </a:r>
          </a:p>
          <a:p>
            <a:r>
              <a:rPr lang="en-US" dirty="0"/>
              <a:t>What Are Chemical Bonds?</a:t>
            </a:r>
          </a:p>
          <a:p>
            <a:r>
              <a:rPr lang="en-US" dirty="0"/>
              <a:t>What Are Polymers?</a:t>
            </a:r>
          </a:p>
          <a:p>
            <a:r>
              <a:rPr lang="en-US" dirty="0"/>
              <a:t>Activity 1: Crosslinking Molecules To Make Plastics</a:t>
            </a:r>
          </a:p>
          <a:p>
            <a:r>
              <a:rPr lang="en-US" dirty="0"/>
              <a:t>Lunch</a:t>
            </a:r>
          </a:p>
          <a:p>
            <a:r>
              <a:rPr lang="en-US" dirty="0"/>
              <a:t>How Does Crosslinking Affect The Stability Of A Molecule?</a:t>
            </a:r>
          </a:p>
          <a:p>
            <a:r>
              <a:rPr lang="en-US" dirty="0"/>
              <a:t>Activity 2: Extracting Polymer Strands From Soda Bottles</a:t>
            </a:r>
          </a:p>
        </p:txBody>
      </p:sp>
      <p:sp>
        <p:nvSpPr>
          <p:cNvPr id="4" name="Slide Number Placeholder 3"/>
          <p:cNvSpPr>
            <a:spLocks noGrp="1"/>
          </p:cNvSpPr>
          <p:nvPr>
            <p:ph type="sldNum" sz="quarter" idx="12"/>
          </p:nvPr>
        </p:nvSpPr>
        <p:spPr/>
        <p:txBody>
          <a:bodyPr/>
          <a:lstStyle/>
          <a:p>
            <a:fld id="{5F4C9F40-B079-4B71-A627-7266DFEA7F03}" type="slidenum">
              <a:rPr lang="en-US" smtClean="0"/>
              <a:t>2</a:t>
            </a:fld>
            <a:endParaRPr lang="en-US"/>
          </a:p>
        </p:txBody>
      </p:sp>
    </p:spTree>
    <p:extLst>
      <p:ext uri="{BB962C8B-B14F-4D97-AF65-F5344CB8AC3E}">
        <p14:creationId xmlns:p14="http://schemas.microsoft.com/office/powerpoint/2010/main" val="362370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polymers?</a:t>
            </a:r>
          </a:p>
        </p:txBody>
      </p:sp>
      <p:sp>
        <p:nvSpPr>
          <p:cNvPr id="3" name="Content Placeholder 2"/>
          <p:cNvSpPr>
            <a:spLocks noGrp="1"/>
          </p:cNvSpPr>
          <p:nvPr>
            <p:ph idx="1"/>
          </p:nvPr>
        </p:nvSpPr>
        <p:spPr>
          <a:xfrm>
            <a:off x="680906" y="1722889"/>
            <a:ext cx="6105787" cy="4457700"/>
          </a:xfrm>
        </p:spPr>
        <p:txBody>
          <a:bodyPr/>
          <a:lstStyle/>
          <a:p>
            <a:r>
              <a:rPr lang="en-US" dirty="0"/>
              <a:t>Polymer: A chemical made from small, repeating units.</a:t>
            </a:r>
          </a:p>
          <a:p>
            <a:r>
              <a:rPr lang="en-US" dirty="0"/>
              <a:t>Plastic: A polymer that can be molded or shaped using heat and/or pressure.</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671" r="73153"/>
          <a:stretch/>
        </p:blipFill>
        <p:spPr>
          <a:xfrm>
            <a:off x="6507236" y="1566380"/>
            <a:ext cx="1810870" cy="2628900"/>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6494"/>
          <a:stretch/>
        </p:blipFill>
        <p:spPr>
          <a:xfrm>
            <a:off x="8338461" y="1916290"/>
            <a:ext cx="2762624" cy="2628900"/>
          </a:xfrm>
          <a:prstGeom prst="rect">
            <a:avLst/>
          </a:prstGeom>
        </p:spPr>
      </p:pic>
      <p:sp>
        <p:nvSpPr>
          <p:cNvPr id="8" name="Rectangle 7"/>
          <p:cNvSpPr/>
          <p:nvPr/>
        </p:nvSpPr>
        <p:spPr>
          <a:xfrm>
            <a:off x="6053009" y="4722894"/>
            <a:ext cx="5115182" cy="2769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Arial" charset="0"/>
                <a:ea typeface="Arial" charset="0"/>
                <a:cs typeface="Arial" charset="0"/>
              </a:rPr>
              <a:t>http://</a:t>
            </a:r>
            <a:r>
              <a:rPr lang="en-US" sz="1200" dirty="0" err="1">
                <a:latin typeface="Arial" charset="0"/>
                <a:ea typeface="Arial" charset="0"/>
                <a:cs typeface="Arial" charset="0"/>
              </a:rPr>
              <a:t>nptel.ac.in</a:t>
            </a:r>
            <a:r>
              <a:rPr lang="en-US" sz="1200" dirty="0">
                <a:latin typeface="Arial" charset="0"/>
                <a:ea typeface="Arial" charset="0"/>
                <a:cs typeface="Arial" charset="0"/>
              </a:rPr>
              <a:t>/courses/104103071/39 (accessed on 12-June-2016)</a:t>
            </a:r>
          </a:p>
        </p:txBody>
      </p:sp>
      <p:grpSp>
        <p:nvGrpSpPr>
          <p:cNvPr id="13" name="Group 12"/>
          <p:cNvGrpSpPr/>
          <p:nvPr/>
        </p:nvGrpSpPr>
        <p:grpSpPr>
          <a:xfrm>
            <a:off x="1039518" y="3467100"/>
            <a:ext cx="2684739" cy="2483405"/>
            <a:chOff x="1837887" y="3565321"/>
            <a:chExt cx="2859947" cy="2859947"/>
          </a:xfrm>
        </p:grpSpPr>
        <p:sp>
          <p:nvSpPr>
            <p:cNvPr id="9" name="Oval 8"/>
            <p:cNvSpPr/>
            <p:nvPr/>
          </p:nvSpPr>
          <p:spPr>
            <a:xfrm>
              <a:off x="1837887" y="3565321"/>
              <a:ext cx="2859947" cy="28599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20572" y="4148006"/>
              <a:ext cx="1694576" cy="1694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80630" y="3714036"/>
              <a:ext cx="1174459" cy="369332"/>
            </a:xfrm>
            <a:prstGeom prst="rect">
              <a:avLst/>
            </a:prstGeom>
            <a:noFill/>
          </p:spPr>
          <p:txBody>
            <a:bodyPr wrap="square" rtlCol="0">
              <a:spAutoFit/>
            </a:bodyPr>
            <a:lstStyle/>
            <a:p>
              <a:pPr algn="ctr"/>
              <a:r>
                <a:rPr lang="en-US" dirty="0">
                  <a:solidFill>
                    <a:schemeClr val="bg1"/>
                  </a:solidFill>
                </a:rPr>
                <a:t>Polymers</a:t>
              </a:r>
            </a:p>
          </p:txBody>
        </p:sp>
        <p:sp>
          <p:nvSpPr>
            <p:cNvPr id="12" name="TextBox 11"/>
            <p:cNvSpPr txBox="1"/>
            <p:nvPr/>
          </p:nvSpPr>
          <p:spPr>
            <a:xfrm>
              <a:off x="2680630" y="4397311"/>
              <a:ext cx="1174459" cy="369332"/>
            </a:xfrm>
            <a:prstGeom prst="rect">
              <a:avLst/>
            </a:prstGeom>
            <a:noFill/>
          </p:spPr>
          <p:txBody>
            <a:bodyPr wrap="square" rtlCol="0">
              <a:spAutoFit/>
            </a:bodyPr>
            <a:lstStyle/>
            <a:p>
              <a:pPr algn="ctr"/>
              <a:r>
                <a:rPr lang="en-US" dirty="0">
                  <a:solidFill>
                    <a:schemeClr val="bg1"/>
                  </a:solidFill>
                </a:rPr>
                <a:t>Plastics</a:t>
              </a:r>
            </a:p>
          </p:txBody>
        </p:sp>
      </p:grpSp>
      <p:sp>
        <p:nvSpPr>
          <p:cNvPr id="6" name="Slide Number Placeholder 5"/>
          <p:cNvSpPr>
            <a:spLocks noGrp="1"/>
          </p:cNvSpPr>
          <p:nvPr>
            <p:ph type="sldNum" sz="quarter" idx="12"/>
          </p:nvPr>
        </p:nvSpPr>
        <p:spPr/>
        <p:txBody>
          <a:bodyPr/>
          <a:lstStyle/>
          <a:p>
            <a:fld id="{5F4C9F40-B079-4B71-A627-7266DFEA7F03}" type="slidenum">
              <a:rPr lang="en-US" smtClean="0"/>
              <a:t>3</a:t>
            </a:fld>
            <a:endParaRPr lang="en-US"/>
          </a:p>
        </p:txBody>
      </p:sp>
    </p:spTree>
    <p:extLst>
      <p:ext uri="{BB962C8B-B14F-4D97-AF65-F5344CB8AC3E}">
        <p14:creationId xmlns:p14="http://schemas.microsoft.com/office/powerpoint/2010/main" val="88752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18FB-8DCE-4205-9DEE-C00CCFA9434C}"/>
              </a:ext>
            </a:extLst>
          </p:cNvPr>
          <p:cNvSpPr>
            <a:spLocks noGrp="1"/>
          </p:cNvSpPr>
          <p:nvPr>
            <p:ph type="title"/>
          </p:nvPr>
        </p:nvSpPr>
        <p:spPr/>
        <p:txBody>
          <a:bodyPr/>
          <a:lstStyle/>
          <a:p>
            <a:r>
              <a:rPr lang="en-US" dirty="0"/>
              <a:t>Natural Polymers</a:t>
            </a:r>
          </a:p>
        </p:txBody>
      </p:sp>
      <p:sp>
        <p:nvSpPr>
          <p:cNvPr id="4" name="Slide Number Placeholder 3">
            <a:extLst>
              <a:ext uri="{FF2B5EF4-FFF2-40B4-BE49-F238E27FC236}">
                <a16:creationId xmlns:a16="http://schemas.microsoft.com/office/drawing/2014/main" id="{756A051A-0575-45B6-AA22-5EE9A7CDA13B}"/>
              </a:ext>
            </a:extLst>
          </p:cNvPr>
          <p:cNvSpPr>
            <a:spLocks noGrp="1"/>
          </p:cNvSpPr>
          <p:nvPr>
            <p:ph type="sldNum" sz="quarter" idx="12"/>
          </p:nvPr>
        </p:nvSpPr>
        <p:spPr/>
        <p:txBody>
          <a:bodyPr/>
          <a:lstStyle/>
          <a:p>
            <a:fld id="{5F4C9F40-B079-4B71-A627-7266DFEA7F03}" type="slidenum">
              <a:rPr lang="en-US" smtClean="0"/>
              <a:t>4</a:t>
            </a:fld>
            <a:endParaRPr lang="en-US"/>
          </a:p>
        </p:txBody>
      </p:sp>
      <p:grpSp>
        <p:nvGrpSpPr>
          <p:cNvPr id="12" name="Group 11">
            <a:extLst>
              <a:ext uri="{FF2B5EF4-FFF2-40B4-BE49-F238E27FC236}">
                <a16:creationId xmlns:a16="http://schemas.microsoft.com/office/drawing/2014/main" id="{647DFD46-08B8-4C8D-A0A3-5E6C92770415}"/>
              </a:ext>
            </a:extLst>
          </p:cNvPr>
          <p:cNvGrpSpPr/>
          <p:nvPr/>
        </p:nvGrpSpPr>
        <p:grpSpPr>
          <a:xfrm>
            <a:off x="1026368" y="1348307"/>
            <a:ext cx="4421468" cy="2502291"/>
            <a:chOff x="1017660" y="1630396"/>
            <a:chExt cx="4421468" cy="2502291"/>
          </a:xfrm>
        </p:grpSpPr>
        <p:graphicFrame>
          <p:nvGraphicFramePr>
            <p:cNvPr id="6" name="Object 5">
              <a:extLst>
                <a:ext uri="{FF2B5EF4-FFF2-40B4-BE49-F238E27FC236}">
                  <a16:creationId xmlns:a16="http://schemas.microsoft.com/office/drawing/2014/main" id="{7305651A-4640-4933-91CB-CC63D6923EF9}"/>
                </a:ext>
              </a:extLst>
            </p:cNvPr>
            <p:cNvGraphicFramePr>
              <a:graphicFrameLocks noChangeAspect="1"/>
            </p:cNvGraphicFramePr>
            <p:nvPr>
              <p:extLst>
                <p:ext uri="{D42A27DB-BD31-4B8C-83A1-F6EECF244321}">
                  <p14:modId xmlns:p14="http://schemas.microsoft.com/office/powerpoint/2010/main" val="1126975886"/>
                </p:ext>
              </p:extLst>
            </p:nvPr>
          </p:nvGraphicFramePr>
          <p:xfrm>
            <a:off x="1017660" y="1630396"/>
            <a:ext cx="4421468" cy="2128287"/>
          </p:xfrm>
          <a:graphic>
            <a:graphicData uri="http://schemas.openxmlformats.org/presentationml/2006/ole">
              <mc:AlternateContent xmlns:mc="http://schemas.openxmlformats.org/markup-compatibility/2006">
                <mc:Choice xmlns:v="urn:schemas-microsoft-com:vml" Requires="v">
                  <p:oleObj spid="_x0000_s1026" name="CS ChemDraw Drawing" r:id="rId4" imgW="3660115" imgH="1761379" progId="ChemDraw.Document.6.0">
                    <p:embed/>
                  </p:oleObj>
                </mc:Choice>
                <mc:Fallback>
                  <p:oleObj name="CS ChemDraw Drawing" r:id="rId4" imgW="3660115" imgH="1761379" progId="ChemDraw.Document.6.0">
                    <p:embed/>
                    <p:pic>
                      <p:nvPicPr>
                        <p:cNvPr id="6" name="Object 5">
                          <a:extLst>
                            <a:ext uri="{FF2B5EF4-FFF2-40B4-BE49-F238E27FC236}">
                              <a16:creationId xmlns:a16="http://schemas.microsoft.com/office/drawing/2014/main" id="{7305651A-4640-4933-91CB-CC63D6923EF9}"/>
                            </a:ext>
                          </a:extLst>
                        </p:cNvPr>
                        <p:cNvPicPr/>
                        <p:nvPr/>
                      </p:nvPicPr>
                      <p:blipFill>
                        <a:blip r:embed="rId5"/>
                        <a:stretch>
                          <a:fillRect/>
                        </a:stretch>
                      </p:blipFill>
                      <p:spPr>
                        <a:xfrm>
                          <a:off x="1017660" y="1630396"/>
                          <a:ext cx="4421468" cy="2128287"/>
                        </a:xfrm>
                        <a:prstGeom prst="rect">
                          <a:avLst/>
                        </a:prstGeom>
                        <a:solidFill>
                          <a:schemeClr val="bg1"/>
                        </a:solidFill>
                      </p:spPr>
                    </p:pic>
                  </p:oleObj>
                </mc:Fallback>
              </mc:AlternateContent>
            </a:graphicData>
          </a:graphic>
        </p:graphicFrame>
        <p:sp>
          <p:nvSpPr>
            <p:cNvPr id="7" name="TextBox 6">
              <a:extLst>
                <a:ext uri="{FF2B5EF4-FFF2-40B4-BE49-F238E27FC236}">
                  <a16:creationId xmlns:a16="http://schemas.microsoft.com/office/drawing/2014/main" id="{4B44B1B3-5D43-4461-AEB1-3900A5A11D2A}"/>
                </a:ext>
              </a:extLst>
            </p:cNvPr>
            <p:cNvSpPr txBox="1"/>
            <p:nvPr/>
          </p:nvSpPr>
          <p:spPr>
            <a:xfrm>
              <a:off x="2506548" y="3763355"/>
              <a:ext cx="1141724" cy="369332"/>
            </a:xfrm>
            <a:prstGeom prst="rect">
              <a:avLst/>
            </a:prstGeom>
            <a:noFill/>
          </p:spPr>
          <p:txBody>
            <a:bodyPr wrap="square" rtlCol="0">
              <a:spAutoFit/>
            </a:bodyPr>
            <a:lstStyle/>
            <a:p>
              <a:r>
                <a:rPr lang="en-US" dirty="0">
                  <a:solidFill>
                    <a:schemeClr val="tx2"/>
                  </a:solidFill>
                </a:rPr>
                <a:t>Amylose</a:t>
              </a:r>
            </a:p>
          </p:txBody>
        </p:sp>
      </p:grpSp>
      <p:sp>
        <p:nvSpPr>
          <p:cNvPr id="10" name="TextBox 9">
            <a:extLst>
              <a:ext uri="{FF2B5EF4-FFF2-40B4-BE49-F238E27FC236}">
                <a16:creationId xmlns:a16="http://schemas.microsoft.com/office/drawing/2014/main" id="{6E41F5CB-BDF4-4D0C-B96D-84A68D86A1BA}"/>
              </a:ext>
            </a:extLst>
          </p:cNvPr>
          <p:cNvSpPr txBox="1"/>
          <p:nvPr/>
        </p:nvSpPr>
        <p:spPr>
          <a:xfrm>
            <a:off x="7681223" y="3423093"/>
            <a:ext cx="1324016" cy="369332"/>
          </a:xfrm>
          <a:prstGeom prst="rect">
            <a:avLst/>
          </a:prstGeom>
          <a:noFill/>
        </p:spPr>
        <p:txBody>
          <a:bodyPr wrap="square" rtlCol="0">
            <a:spAutoFit/>
          </a:bodyPr>
          <a:lstStyle/>
          <a:p>
            <a:r>
              <a:rPr lang="en-US" dirty="0">
                <a:solidFill>
                  <a:schemeClr val="tx2"/>
                </a:solidFill>
              </a:rPr>
              <a:t>Guar Gum</a:t>
            </a:r>
          </a:p>
        </p:txBody>
      </p:sp>
      <p:grpSp>
        <p:nvGrpSpPr>
          <p:cNvPr id="15" name="Group 14">
            <a:extLst>
              <a:ext uri="{FF2B5EF4-FFF2-40B4-BE49-F238E27FC236}">
                <a16:creationId xmlns:a16="http://schemas.microsoft.com/office/drawing/2014/main" id="{76EDAE1C-A95F-47DD-8C7C-08601E8DEC9D}"/>
              </a:ext>
            </a:extLst>
          </p:cNvPr>
          <p:cNvGrpSpPr/>
          <p:nvPr/>
        </p:nvGrpSpPr>
        <p:grpSpPr>
          <a:xfrm>
            <a:off x="3237102" y="3986008"/>
            <a:ext cx="4687698" cy="1674949"/>
            <a:chOff x="3215971" y="4616576"/>
            <a:chExt cx="4706687" cy="1769556"/>
          </a:xfrm>
        </p:grpSpPr>
        <p:graphicFrame>
          <p:nvGraphicFramePr>
            <p:cNvPr id="13" name="Object 12">
              <a:extLst>
                <a:ext uri="{FF2B5EF4-FFF2-40B4-BE49-F238E27FC236}">
                  <a16:creationId xmlns:a16="http://schemas.microsoft.com/office/drawing/2014/main" id="{2C84EBBC-EA5E-4AF9-B310-707D70F0AF0F}"/>
                </a:ext>
              </a:extLst>
            </p:cNvPr>
            <p:cNvGraphicFramePr>
              <a:graphicFrameLocks noChangeAspect="1"/>
            </p:cNvGraphicFramePr>
            <p:nvPr>
              <p:extLst>
                <p:ext uri="{D42A27DB-BD31-4B8C-83A1-F6EECF244321}">
                  <p14:modId xmlns:p14="http://schemas.microsoft.com/office/powerpoint/2010/main" val="756660284"/>
                </p:ext>
              </p:extLst>
            </p:nvPr>
          </p:nvGraphicFramePr>
          <p:xfrm>
            <a:off x="3215971" y="4616576"/>
            <a:ext cx="4706687" cy="1432606"/>
          </p:xfrm>
          <a:graphic>
            <a:graphicData uri="http://schemas.openxmlformats.org/presentationml/2006/ole">
              <mc:AlternateContent xmlns:mc="http://schemas.openxmlformats.org/markup-compatibility/2006">
                <mc:Choice xmlns:v="urn:schemas-microsoft-com:vml" Requires="v">
                  <p:oleObj spid="_x0000_s1027" name="CS ChemDraw Drawing" r:id="rId6" imgW="2393967" imgH="728003" progId="ChemDraw.Document.6.0">
                    <p:embed/>
                  </p:oleObj>
                </mc:Choice>
                <mc:Fallback>
                  <p:oleObj name="CS ChemDraw Drawing" r:id="rId6" imgW="2393967" imgH="728003" progId="ChemDraw.Document.6.0">
                    <p:embed/>
                    <p:pic>
                      <p:nvPicPr>
                        <p:cNvPr id="13" name="Object 12">
                          <a:extLst>
                            <a:ext uri="{FF2B5EF4-FFF2-40B4-BE49-F238E27FC236}">
                              <a16:creationId xmlns:a16="http://schemas.microsoft.com/office/drawing/2014/main" id="{2C84EBBC-EA5E-4AF9-B310-707D70F0AF0F}"/>
                            </a:ext>
                          </a:extLst>
                        </p:cNvPr>
                        <p:cNvPicPr/>
                        <p:nvPr/>
                      </p:nvPicPr>
                      <p:blipFill>
                        <a:blip r:embed="rId7"/>
                        <a:stretch>
                          <a:fillRect/>
                        </a:stretch>
                      </p:blipFill>
                      <p:spPr>
                        <a:xfrm>
                          <a:off x="3215971" y="4616576"/>
                          <a:ext cx="4706687" cy="1432606"/>
                        </a:xfrm>
                        <a:prstGeom prst="rect">
                          <a:avLst/>
                        </a:prstGeom>
                        <a:solidFill>
                          <a:schemeClr val="bg1"/>
                        </a:solidFill>
                      </p:spPr>
                    </p:pic>
                  </p:oleObj>
                </mc:Fallback>
              </mc:AlternateContent>
            </a:graphicData>
          </a:graphic>
        </p:graphicFrame>
        <p:sp>
          <p:nvSpPr>
            <p:cNvPr id="14" name="TextBox 13">
              <a:extLst>
                <a:ext uri="{FF2B5EF4-FFF2-40B4-BE49-F238E27FC236}">
                  <a16:creationId xmlns:a16="http://schemas.microsoft.com/office/drawing/2014/main" id="{CDFCF6C9-AD67-45D1-AC75-D150C60CF20F}"/>
                </a:ext>
              </a:extLst>
            </p:cNvPr>
            <p:cNvSpPr txBox="1"/>
            <p:nvPr/>
          </p:nvSpPr>
          <p:spPr>
            <a:xfrm>
              <a:off x="4772045" y="6016800"/>
              <a:ext cx="1598647" cy="369332"/>
            </a:xfrm>
            <a:prstGeom prst="rect">
              <a:avLst/>
            </a:prstGeom>
            <a:noFill/>
          </p:spPr>
          <p:txBody>
            <a:bodyPr wrap="square" rtlCol="0">
              <a:spAutoFit/>
            </a:bodyPr>
            <a:lstStyle/>
            <a:p>
              <a:pPr algn="ctr"/>
              <a:r>
                <a:rPr lang="en-US" dirty="0">
                  <a:solidFill>
                    <a:schemeClr val="tx2"/>
                  </a:solidFill>
                </a:rPr>
                <a:t>Polyalanine</a:t>
              </a:r>
            </a:p>
          </p:txBody>
        </p:sp>
      </p:grpSp>
      <p:pic>
        <p:nvPicPr>
          <p:cNvPr id="5" name="Picture 4">
            <a:extLst>
              <a:ext uri="{FF2B5EF4-FFF2-40B4-BE49-F238E27FC236}">
                <a16:creationId xmlns:a16="http://schemas.microsoft.com/office/drawing/2014/main" id="{879B3EF9-E597-EDFF-6A3F-09C9EA8495D7}"/>
              </a:ext>
            </a:extLst>
          </p:cNvPr>
          <p:cNvPicPr>
            <a:picLocks noChangeAspect="1"/>
          </p:cNvPicPr>
          <p:nvPr/>
        </p:nvPicPr>
        <p:blipFill>
          <a:blip r:embed="rId8"/>
          <a:stretch>
            <a:fillRect/>
          </a:stretch>
        </p:blipFill>
        <p:spPr>
          <a:xfrm>
            <a:off x="6186459" y="1228153"/>
            <a:ext cx="3944454" cy="2200847"/>
          </a:xfrm>
          <a:prstGeom prst="rect">
            <a:avLst/>
          </a:prstGeom>
        </p:spPr>
      </p:pic>
    </p:spTree>
    <p:extLst>
      <p:ext uri="{BB962C8B-B14F-4D97-AF65-F5344CB8AC3E}">
        <p14:creationId xmlns:p14="http://schemas.microsoft.com/office/powerpoint/2010/main" val="14310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427E-2529-40F9-9907-3A1616D6CECE}"/>
              </a:ext>
            </a:extLst>
          </p:cNvPr>
          <p:cNvSpPr>
            <a:spLocks noGrp="1"/>
          </p:cNvSpPr>
          <p:nvPr>
            <p:ph type="title"/>
          </p:nvPr>
        </p:nvSpPr>
        <p:spPr/>
        <p:txBody>
          <a:bodyPr/>
          <a:lstStyle/>
          <a:p>
            <a:r>
              <a:rPr lang="en-US" dirty="0"/>
              <a:t>Guar Gum and Casein: Natural Polymers</a:t>
            </a:r>
          </a:p>
        </p:txBody>
      </p:sp>
      <p:pic>
        <p:nvPicPr>
          <p:cNvPr id="9" name="Content Placeholder 8">
            <a:extLst>
              <a:ext uri="{FF2B5EF4-FFF2-40B4-BE49-F238E27FC236}">
                <a16:creationId xmlns:a16="http://schemas.microsoft.com/office/drawing/2014/main" id="{C5051CBD-0574-43DB-92BE-CCF0928A7DA2}"/>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3686" t="4469" r="15241" b="5149"/>
          <a:stretch/>
        </p:blipFill>
        <p:spPr>
          <a:xfrm>
            <a:off x="3895725" y="1562100"/>
            <a:ext cx="3705224" cy="3234978"/>
          </a:xfrm>
        </p:spPr>
      </p:pic>
      <p:sp>
        <p:nvSpPr>
          <p:cNvPr id="4" name="Slide Number Placeholder 3">
            <a:extLst>
              <a:ext uri="{FF2B5EF4-FFF2-40B4-BE49-F238E27FC236}">
                <a16:creationId xmlns:a16="http://schemas.microsoft.com/office/drawing/2014/main" id="{FC66A5AA-4889-42B8-B132-EB8D2AFA648C}"/>
              </a:ext>
            </a:extLst>
          </p:cNvPr>
          <p:cNvSpPr>
            <a:spLocks noGrp="1"/>
          </p:cNvSpPr>
          <p:nvPr>
            <p:ph type="sldNum" sz="quarter" idx="12"/>
          </p:nvPr>
        </p:nvSpPr>
        <p:spPr/>
        <p:txBody>
          <a:bodyPr/>
          <a:lstStyle/>
          <a:p>
            <a:fld id="{5F4C9F40-B079-4B71-A627-7266DFEA7F03}" type="slidenum">
              <a:rPr lang="en-US" smtClean="0"/>
              <a:t>5</a:t>
            </a:fld>
            <a:endParaRPr lang="en-US"/>
          </a:p>
        </p:txBody>
      </p:sp>
      <p:grpSp>
        <p:nvGrpSpPr>
          <p:cNvPr id="5" name="Group 4">
            <a:extLst>
              <a:ext uri="{FF2B5EF4-FFF2-40B4-BE49-F238E27FC236}">
                <a16:creationId xmlns:a16="http://schemas.microsoft.com/office/drawing/2014/main" id="{69FBC248-26D4-4444-BE56-0BC0146D51C5}"/>
              </a:ext>
            </a:extLst>
          </p:cNvPr>
          <p:cNvGrpSpPr/>
          <p:nvPr/>
        </p:nvGrpSpPr>
        <p:grpSpPr>
          <a:xfrm>
            <a:off x="7543612" y="1408946"/>
            <a:ext cx="3572650" cy="2291550"/>
            <a:chOff x="6795795" y="1630396"/>
            <a:chExt cx="3943739" cy="2575872"/>
          </a:xfrm>
          <a:solidFill>
            <a:schemeClr val="bg1"/>
          </a:solidFill>
        </p:grpSpPr>
        <p:pic>
          <p:nvPicPr>
            <p:cNvPr id="6" name="Picture 5">
              <a:extLst>
                <a:ext uri="{FF2B5EF4-FFF2-40B4-BE49-F238E27FC236}">
                  <a16:creationId xmlns:a16="http://schemas.microsoft.com/office/drawing/2014/main" id="{125E34CC-AC09-43C8-9671-D10409C07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5795" y="1630396"/>
              <a:ext cx="3943739" cy="2200861"/>
            </a:xfrm>
            <a:prstGeom prst="rect">
              <a:avLst/>
            </a:prstGeom>
            <a:grpFill/>
          </p:spPr>
        </p:pic>
        <p:sp>
          <p:nvSpPr>
            <p:cNvPr id="7" name="TextBox 6">
              <a:extLst>
                <a:ext uri="{FF2B5EF4-FFF2-40B4-BE49-F238E27FC236}">
                  <a16:creationId xmlns:a16="http://schemas.microsoft.com/office/drawing/2014/main" id="{406C08D2-A3C4-42B1-9592-6E3E2FFD6B34}"/>
                </a:ext>
              </a:extLst>
            </p:cNvPr>
            <p:cNvSpPr txBox="1"/>
            <p:nvPr/>
          </p:nvSpPr>
          <p:spPr>
            <a:xfrm>
              <a:off x="7968340" y="3836936"/>
              <a:ext cx="1598647" cy="369332"/>
            </a:xfrm>
            <a:prstGeom prst="rect">
              <a:avLst/>
            </a:prstGeom>
            <a:grpFill/>
          </p:spPr>
          <p:txBody>
            <a:bodyPr wrap="square" rtlCol="0">
              <a:spAutoFit/>
            </a:bodyPr>
            <a:lstStyle/>
            <a:p>
              <a:pPr algn="ctr"/>
              <a:r>
                <a:rPr lang="en-US" dirty="0"/>
                <a:t>Guar Gum</a:t>
              </a:r>
            </a:p>
          </p:txBody>
        </p:sp>
      </p:grpSp>
      <p:sp>
        <p:nvSpPr>
          <p:cNvPr id="10" name="TextBox 9">
            <a:extLst>
              <a:ext uri="{FF2B5EF4-FFF2-40B4-BE49-F238E27FC236}">
                <a16:creationId xmlns:a16="http://schemas.microsoft.com/office/drawing/2014/main" id="{282A8E40-5CD1-4EEF-A401-ACB00BFAADC9}"/>
              </a:ext>
            </a:extLst>
          </p:cNvPr>
          <p:cNvSpPr txBox="1"/>
          <p:nvPr/>
        </p:nvSpPr>
        <p:spPr>
          <a:xfrm>
            <a:off x="4949013" y="4950232"/>
            <a:ext cx="1598647" cy="369332"/>
          </a:xfrm>
          <a:prstGeom prst="rect">
            <a:avLst/>
          </a:prstGeom>
          <a:noFill/>
        </p:spPr>
        <p:txBody>
          <a:bodyPr wrap="square" rtlCol="0">
            <a:spAutoFit/>
          </a:bodyPr>
          <a:lstStyle/>
          <a:p>
            <a:pPr algn="ctr"/>
            <a:r>
              <a:rPr lang="en-US" dirty="0"/>
              <a:t>Casein</a:t>
            </a:r>
          </a:p>
        </p:txBody>
      </p:sp>
      <p:sp>
        <p:nvSpPr>
          <p:cNvPr id="11" name="TextBox 10">
            <a:extLst>
              <a:ext uri="{FF2B5EF4-FFF2-40B4-BE49-F238E27FC236}">
                <a16:creationId xmlns:a16="http://schemas.microsoft.com/office/drawing/2014/main" id="{4F2A7DC7-972E-4706-AA64-409A23759FC9}"/>
              </a:ext>
            </a:extLst>
          </p:cNvPr>
          <p:cNvSpPr txBox="1"/>
          <p:nvPr/>
        </p:nvSpPr>
        <p:spPr>
          <a:xfrm>
            <a:off x="838200" y="1280812"/>
            <a:ext cx="2985589"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rPr>
              <a:t>Casein is a protein found in milk that complexes calcium.</a:t>
            </a:r>
          </a:p>
          <a:p>
            <a:pPr marL="285750" indent="-285750">
              <a:buFont typeface="Arial" panose="020B0604020202020204" pitchFamily="34" charset="0"/>
              <a:buChar char="•"/>
            </a:pPr>
            <a:r>
              <a:rPr lang="en-US" sz="2400" dirty="0">
                <a:solidFill>
                  <a:schemeClr val="tx2"/>
                </a:solidFill>
              </a:rPr>
              <a:t>Guar Gum is a polymeric sugar extracted from Guar beans.</a:t>
            </a:r>
          </a:p>
          <a:p>
            <a:pPr marL="285750" indent="-285750">
              <a:buFont typeface="Arial" panose="020B0604020202020204" pitchFamily="34" charset="0"/>
              <a:buChar char="•"/>
            </a:pPr>
            <a:r>
              <a:rPr lang="en-US" sz="2400" dirty="0">
                <a:solidFill>
                  <a:schemeClr val="tx2"/>
                </a:solidFill>
              </a:rPr>
              <a:t>We will concatenate (tie into knots) casein and covalently crosslink guar gum to form plastics.</a:t>
            </a:r>
          </a:p>
        </p:txBody>
      </p:sp>
      <p:pic>
        <p:nvPicPr>
          <p:cNvPr id="13" name="Picture 12">
            <a:extLst>
              <a:ext uri="{FF2B5EF4-FFF2-40B4-BE49-F238E27FC236}">
                <a16:creationId xmlns:a16="http://schemas.microsoft.com/office/drawing/2014/main" id="{09AA077D-D1DB-42BD-A642-683C13F62C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1571" y="3441472"/>
            <a:ext cx="2121345" cy="2598647"/>
          </a:xfrm>
          <a:prstGeom prst="rect">
            <a:avLst/>
          </a:prstGeom>
        </p:spPr>
      </p:pic>
      <p:graphicFrame>
        <p:nvGraphicFramePr>
          <p:cNvPr id="14" name="Object 13">
            <a:extLst>
              <a:ext uri="{FF2B5EF4-FFF2-40B4-BE49-F238E27FC236}">
                <a16:creationId xmlns:a16="http://schemas.microsoft.com/office/drawing/2014/main" id="{AFAA4CCD-DA57-4671-8CCF-20751B07CA56}"/>
              </a:ext>
            </a:extLst>
          </p:cNvPr>
          <p:cNvGraphicFramePr>
            <a:graphicFrameLocks noChangeAspect="1"/>
          </p:cNvGraphicFramePr>
          <p:nvPr>
            <p:extLst>
              <p:ext uri="{D42A27DB-BD31-4B8C-83A1-F6EECF244321}">
                <p14:modId xmlns:p14="http://schemas.microsoft.com/office/powerpoint/2010/main" val="235600167"/>
              </p:ext>
            </p:extLst>
          </p:nvPr>
        </p:nvGraphicFramePr>
        <p:xfrm>
          <a:off x="3765718" y="1280812"/>
          <a:ext cx="6178773" cy="4701978"/>
        </p:xfrm>
        <a:graphic>
          <a:graphicData uri="http://schemas.openxmlformats.org/presentationml/2006/ole">
            <mc:AlternateContent xmlns:mc="http://schemas.openxmlformats.org/markup-compatibility/2006">
              <mc:Choice xmlns:v="urn:schemas-microsoft-com:vml" Requires="v">
                <p:oleObj spid="_x0000_s2050" name="CS ChemDraw Drawing" r:id="rId7" imgW="3466816" imgH="2639011" progId="ChemDraw.Document.6.0">
                  <p:embed/>
                </p:oleObj>
              </mc:Choice>
              <mc:Fallback>
                <p:oleObj name="CS ChemDraw Drawing" r:id="rId7" imgW="3466816" imgH="2639011" progId="ChemDraw.Document.6.0">
                  <p:embed/>
                  <p:pic>
                    <p:nvPicPr>
                      <p:cNvPr id="14" name="Object 13">
                        <a:extLst>
                          <a:ext uri="{FF2B5EF4-FFF2-40B4-BE49-F238E27FC236}">
                            <a16:creationId xmlns:a16="http://schemas.microsoft.com/office/drawing/2014/main" id="{AFAA4CCD-DA57-4671-8CCF-20751B07CA56}"/>
                          </a:ext>
                        </a:extLst>
                      </p:cNvPr>
                      <p:cNvPicPr/>
                      <p:nvPr/>
                    </p:nvPicPr>
                    <p:blipFill>
                      <a:blip r:embed="rId8"/>
                      <a:stretch>
                        <a:fillRect/>
                      </a:stretch>
                    </p:blipFill>
                    <p:spPr>
                      <a:xfrm>
                        <a:off x="3765718" y="1280812"/>
                        <a:ext cx="6178773" cy="470197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03444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427E-2529-40F9-9907-3A1616D6CECE}"/>
              </a:ext>
            </a:extLst>
          </p:cNvPr>
          <p:cNvSpPr>
            <a:spLocks noGrp="1"/>
          </p:cNvSpPr>
          <p:nvPr>
            <p:ph type="title"/>
          </p:nvPr>
        </p:nvSpPr>
        <p:spPr/>
        <p:txBody>
          <a:bodyPr/>
          <a:lstStyle/>
          <a:p>
            <a:r>
              <a:rPr lang="en-US" dirty="0"/>
              <a:t>Guar Gum and Casein: Natural Polymers</a:t>
            </a:r>
          </a:p>
        </p:txBody>
      </p:sp>
      <p:pic>
        <p:nvPicPr>
          <p:cNvPr id="9" name="Content Placeholder 8">
            <a:extLst>
              <a:ext uri="{FF2B5EF4-FFF2-40B4-BE49-F238E27FC236}">
                <a16:creationId xmlns:a16="http://schemas.microsoft.com/office/drawing/2014/main" id="{C5051CBD-0574-43DB-92BE-CCF0928A7DA2}"/>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686" t="4469" r="15241" b="5149"/>
          <a:stretch/>
        </p:blipFill>
        <p:spPr>
          <a:xfrm>
            <a:off x="8198496" y="3548539"/>
            <a:ext cx="3068627" cy="2679174"/>
          </a:xfrm>
        </p:spPr>
      </p:pic>
      <p:sp>
        <p:nvSpPr>
          <p:cNvPr id="4" name="Slide Number Placeholder 3">
            <a:extLst>
              <a:ext uri="{FF2B5EF4-FFF2-40B4-BE49-F238E27FC236}">
                <a16:creationId xmlns:a16="http://schemas.microsoft.com/office/drawing/2014/main" id="{FC66A5AA-4889-42B8-B132-EB8D2AFA648C}"/>
              </a:ext>
            </a:extLst>
          </p:cNvPr>
          <p:cNvSpPr>
            <a:spLocks noGrp="1"/>
          </p:cNvSpPr>
          <p:nvPr>
            <p:ph type="sldNum" sz="quarter" idx="12"/>
          </p:nvPr>
        </p:nvSpPr>
        <p:spPr/>
        <p:txBody>
          <a:bodyPr/>
          <a:lstStyle/>
          <a:p>
            <a:fld id="{5F4C9F40-B079-4B71-A627-7266DFEA7F03}" type="slidenum">
              <a:rPr lang="en-US" smtClean="0"/>
              <a:t>6</a:t>
            </a:fld>
            <a:endParaRPr lang="en-US"/>
          </a:p>
        </p:txBody>
      </p:sp>
      <p:sp>
        <p:nvSpPr>
          <p:cNvPr id="10" name="TextBox 9">
            <a:extLst>
              <a:ext uri="{FF2B5EF4-FFF2-40B4-BE49-F238E27FC236}">
                <a16:creationId xmlns:a16="http://schemas.microsoft.com/office/drawing/2014/main" id="{282A8E40-5CD1-4EEF-A401-ACB00BFAADC9}"/>
              </a:ext>
            </a:extLst>
          </p:cNvPr>
          <p:cNvSpPr txBox="1"/>
          <p:nvPr/>
        </p:nvSpPr>
        <p:spPr>
          <a:xfrm>
            <a:off x="7011953" y="4684780"/>
            <a:ext cx="1598647" cy="369332"/>
          </a:xfrm>
          <a:prstGeom prst="rect">
            <a:avLst/>
          </a:prstGeom>
          <a:noFill/>
        </p:spPr>
        <p:txBody>
          <a:bodyPr wrap="square" rtlCol="0">
            <a:spAutoFit/>
          </a:bodyPr>
          <a:lstStyle/>
          <a:p>
            <a:pPr algn="ctr"/>
            <a:r>
              <a:rPr lang="en-US" dirty="0">
                <a:solidFill>
                  <a:schemeClr val="tx2"/>
                </a:solidFill>
              </a:rPr>
              <a:t>Casein</a:t>
            </a:r>
          </a:p>
        </p:txBody>
      </p:sp>
      <p:sp>
        <p:nvSpPr>
          <p:cNvPr id="11" name="TextBox 10">
            <a:extLst>
              <a:ext uri="{FF2B5EF4-FFF2-40B4-BE49-F238E27FC236}">
                <a16:creationId xmlns:a16="http://schemas.microsoft.com/office/drawing/2014/main" id="{4F2A7DC7-972E-4706-AA64-409A23759FC9}"/>
              </a:ext>
            </a:extLst>
          </p:cNvPr>
          <p:cNvSpPr txBox="1"/>
          <p:nvPr/>
        </p:nvSpPr>
        <p:spPr>
          <a:xfrm>
            <a:off x="838200" y="1562100"/>
            <a:ext cx="7267574"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rPr>
              <a:t>Predict which plastic, concatenated casein or crosslinked guar gum, will be a stronger material. Write your prediction on your worksheet.</a:t>
            </a:r>
          </a:p>
          <a:p>
            <a:pPr marL="285750" indent="-285750">
              <a:buFont typeface="Arial" panose="020B0604020202020204" pitchFamily="34" charset="0"/>
              <a:buChar char="•"/>
            </a:pPr>
            <a:r>
              <a:rPr lang="en-US" sz="2400" dirty="0">
                <a:solidFill>
                  <a:schemeClr val="tx2"/>
                </a:solidFill>
              </a:rPr>
              <a:t>Predict which material will be softer (squishier).</a:t>
            </a:r>
          </a:p>
          <a:p>
            <a:pPr marL="285750" indent="-285750">
              <a:buFont typeface="Arial" panose="020B0604020202020204" pitchFamily="34" charset="0"/>
              <a:buChar char="•"/>
            </a:pPr>
            <a:r>
              <a:rPr lang="en-US" sz="2400" dirty="0">
                <a:solidFill>
                  <a:schemeClr val="tx2"/>
                </a:solidFill>
              </a:rPr>
              <a:t>Predict which material will be more durable.</a:t>
            </a:r>
          </a:p>
          <a:p>
            <a:pPr marL="285750" indent="-285750">
              <a:buFont typeface="Arial" panose="020B0604020202020204" pitchFamily="34" charset="0"/>
              <a:buChar char="•"/>
            </a:pPr>
            <a:r>
              <a:rPr lang="en-US" sz="2400" dirty="0">
                <a:solidFill>
                  <a:schemeClr val="tx2"/>
                </a:solidFill>
              </a:rPr>
              <a:t>Do you predict natural polymers to have better or worse properties than PET?</a:t>
            </a:r>
          </a:p>
        </p:txBody>
      </p:sp>
      <p:pic>
        <p:nvPicPr>
          <p:cNvPr id="8" name="Picture 7">
            <a:extLst>
              <a:ext uri="{FF2B5EF4-FFF2-40B4-BE49-F238E27FC236}">
                <a16:creationId xmlns:a16="http://schemas.microsoft.com/office/drawing/2014/main" id="{65E86A8B-3275-C678-BE83-5087F8719047}"/>
              </a:ext>
            </a:extLst>
          </p:cNvPr>
          <p:cNvPicPr>
            <a:picLocks noChangeAspect="1"/>
          </p:cNvPicPr>
          <p:nvPr/>
        </p:nvPicPr>
        <p:blipFill>
          <a:blip r:embed="rId4"/>
          <a:stretch>
            <a:fillRect/>
          </a:stretch>
        </p:blipFill>
        <p:spPr>
          <a:xfrm>
            <a:off x="1223387" y="4239756"/>
            <a:ext cx="3840813" cy="1902117"/>
          </a:xfrm>
          <a:prstGeom prst="rect">
            <a:avLst/>
          </a:prstGeom>
        </p:spPr>
      </p:pic>
      <p:sp>
        <p:nvSpPr>
          <p:cNvPr id="12" name="TextBox 11">
            <a:extLst>
              <a:ext uri="{FF2B5EF4-FFF2-40B4-BE49-F238E27FC236}">
                <a16:creationId xmlns:a16="http://schemas.microsoft.com/office/drawing/2014/main" id="{1EFEB7CC-4A04-BC92-7889-8467B8F6A71B}"/>
              </a:ext>
            </a:extLst>
          </p:cNvPr>
          <p:cNvSpPr txBox="1"/>
          <p:nvPr/>
        </p:nvSpPr>
        <p:spPr>
          <a:xfrm>
            <a:off x="9259809" y="3103515"/>
            <a:ext cx="1326352" cy="369332"/>
          </a:xfrm>
          <a:prstGeom prst="rect">
            <a:avLst/>
          </a:prstGeom>
          <a:noFill/>
        </p:spPr>
        <p:txBody>
          <a:bodyPr wrap="square" rtlCol="0">
            <a:spAutoFit/>
          </a:bodyPr>
          <a:lstStyle/>
          <a:p>
            <a:r>
              <a:rPr lang="en-US" dirty="0">
                <a:solidFill>
                  <a:schemeClr val="tx2"/>
                </a:solidFill>
              </a:rPr>
              <a:t>Guar Gum</a:t>
            </a:r>
          </a:p>
        </p:txBody>
      </p:sp>
      <p:pic>
        <p:nvPicPr>
          <p:cNvPr id="13" name="Picture 12">
            <a:extLst>
              <a:ext uri="{FF2B5EF4-FFF2-40B4-BE49-F238E27FC236}">
                <a16:creationId xmlns:a16="http://schemas.microsoft.com/office/drawing/2014/main" id="{C09230A3-4562-050D-3FDB-27693EB1D56F}"/>
              </a:ext>
            </a:extLst>
          </p:cNvPr>
          <p:cNvPicPr>
            <a:picLocks noChangeAspect="1"/>
          </p:cNvPicPr>
          <p:nvPr/>
        </p:nvPicPr>
        <p:blipFill>
          <a:blip r:embed="rId5"/>
          <a:stretch>
            <a:fillRect/>
          </a:stretch>
        </p:blipFill>
        <p:spPr>
          <a:xfrm>
            <a:off x="7961977" y="1312414"/>
            <a:ext cx="3210090" cy="1791101"/>
          </a:xfrm>
          <a:prstGeom prst="rect">
            <a:avLst/>
          </a:prstGeom>
        </p:spPr>
      </p:pic>
    </p:spTree>
    <p:extLst>
      <p:ext uri="{BB962C8B-B14F-4D97-AF65-F5344CB8AC3E}">
        <p14:creationId xmlns:p14="http://schemas.microsoft.com/office/powerpoint/2010/main" val="320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94" y="386038"/>
            <a:ext cx="10058400" cy="1097280"/>
          </a:xfrm>
        </p:spPr>
        <p:txBody>
          <a:bodyPr/>
          <a:lstStyle/>
          <a:p>
            <a:r>
              <a:rPr lang="en-US" dirty="0"/>
              <a:t>Activity 1: Crosslinking: Polymers to Plastics</a:t>
            </a:r>
          </a:p>
        </p:txBody>
      </p:sp>
      <p:sp>
        <p:nvSpPr>
          <p:cNvPr id="3" name="Content Placeholder 2"/>
          <p:cNvSpPr>
            <a:spLocks noGrp="1"/>
          </p:cNvSpPr>
          <p:nvPr>
            <p:ph idx="1"/>
          </p:nvPr>
        </p:nvSpPr>
        <p:spPr>
          <a:xfrm>
            <a:off x="880494" y="1161871"/>
            <a:ext cx="3798815" cy="5377041"/>
          </a:xfrm>
        </p:spPr>
        <p:txBody>
          <a:bodyPr>
            <a:noAutofit/>
          </a:bodyPr>
          <a:lstStyle/>
          <a:p>
            <a:pPr marL="0" indent="0">
              <a:spcBef>
                <a:spcPts val="400"/>
              </a:spcBef>
              <a:buNone/>
            </a:pPr>
            <a:r>
              <a:rPr lang="en-US" sz="2000" dirty="0">
                <a:solidFill>
                  <a:schemeClr val="tx2"/>
                </a:solidFill>
              </a:rPr>
              <a:t>You will need:</a:t>
            </a:r>
          </a:p>
          <a:p>
            <a:pPr lvl="0">
              <a:spcBef>
                <a:spcPts val="400"/>
              </a:spcBef>
            </a:pPr>
            <a:r>
              <a:rPr lang="en-US" sz="2000" dirty="0">
                <a:solidFill>
                  <a:schemeClr val="tx2"/>
                </a:solidFill>
              </a:rPr>
              <a:t>Safety Glasses</a:t>
            </a:r>
          </a:p>
          <a:p>
            <a:pPr lvl="0">
              <a:spcBef>
                <a:spcPts val="400"/>
              </a:spcBef>
            </a:pPr>
            <a:r>
              <a:rPr lang="en-US" sz="2000" dirty="0">
                <a:solidFill>
                  <a:schemeClr val="tx2"/>
                </a:solidFill>
              </a:rPr>
              <a:t>Gloves</a:t>
            </a:r>
          </a:p>
          <a:p>
            <a:pPr lvl="0">
              <a:spcBef>
                <a:spcPts val="400"/>
              </a:spcBef>
            </a:pPr>
            <a:r>
              <a:rPr lang="en-US" sz="2000" dirty="0">
                <a:solidFill>
                  <a:schemeClr val="tx2"/>
                </a:solidFill>
              </a:rPr>
              <a:t>100 mL Guar Gum Solution</a:t>
            </a:r>
          </a:p>
          <a:p>
            <a:pPr lvl="0">
              <a:spcBef>
                <a:spcPts val="400"/>
              </a:spcBef>
            </a:pPr>
            <a:r>
              <a:rPr lang="en-US" sz="2000" dirty="0">
                <a:solidFill>
                  <a:schemeClr val="tx2"/>
                </a:solidFill>
              </a:rPr>
              <a:t>0.5 mL Borax Solution</a:t>
            </a:r>
          </a:p>
          <a:p>
            <a:pPr lvl="0">
              <a:spcBef>
                <a:spcPts val="400"/>
              </a:spcBef>
            </a:pPr>
            <a:r>
              <a:rPr lang="en-US" sz="2000" dirty="0">
                <a:solidFill>
                  <a:schemeClr val="tx2"/>
                </a:solidFill>
              </a:rPr>
              <a:t>100 mL of Skim Milk</a:t>
            </a:r>
          </a:p>
          <a:p>
            <a:pPr lvl="0">
              <a:spcBef>
                <a:spcPts val="400"/>
              </a:spcBef>
            </a:pPr>
            <a:r>
              <a:rPr lang="en-US" sz="2000" dirty="0">
                <a:solidFill>
                  <a:schemeClr val="tx2"/>
                </a:solidFill>
              </a:rPr>
              <a:t>50 mL of Vinegar</a:t>
            </a:r>
          </a:p>
          <a:p>
            <a:pPr lvl="0">
              <a:spcBef>
                <a:spcPts val="400"/>
              </a:spcBef>
            </a:pPr>
            <a:r>
              <a:rPr lang="en-US" sz="2000" dirty="0">
                <a:solidFill>
                  <a:schemeClr val="tx2"/>
                </a:solidFill>
              </a:rPr>
              <a:t>3 Large Beakers (~200 mL)</a:t>
            </a:r>
          </a:p>
          <a:p>
            <a:pPr lvl="0">
              <a:spcBef>
                <a:spcPts val="400"/>
              </a:spcBef>
            </a:pPr>
            <a:r>
              <a:rPr lang="en-US" sz="2000" dirty="0">
                <a:solidFill>
                  <a:schemeClr val="tx2"/>
                </a:solidFill>
              </a:rPr>
              <a:t>2 Graduated Cylinders</a:t>
            </a:r>
          </a:p>
          <a:p>
            <a:pPr lvl="0">
              <a:spcBef>
                <a:spcPts val="400"/>
              </a:spcBef>
            </a:pPr>
            <a:r>
              <a:rPr lang="en-US" sz="2000" dirty="0">
                <a:solidFill>
                  <a:schemeClr val="tx2"/>
                </a:solidFill>
              </a:rPr>
              <a:t>1 Metal Pan</a:t>
            </a:r>
          </a:p>
          <a:p>
            <a:pPr lvl="0">
              <a:spcBef>
                <a:spcPts val="400"/>
              </a:spcBef>
            </a:pPr>
            <a:r>
              <a:rPr lang="en-US" sz="2000" dirty="0">
                <a:solidFill>
                  <a:schemeClr val="tx2"/>
                </a:solidFill>
              </a:rPr>
              <a:t>1 Small Beaker (~10 mL)</a:t>
            </a:r>
          </a:p>
          <a:p>
            <a:pPr lvl="0">
              <a:spcBef>
                <a:spcPts val="400"/>
              </a:spcBef>
            </a:pPr>
            <a:r>
              <a:rPr lang="en-US" sz="2000" dirty="0">
                <a:solidFill>
                  <a:schemeClr val="tx2"/>
                </a:solidFill>
              </a:rPr>
              <a:t>2 Stir Rods</a:t>
            </a:r>
          </a:p>
          <a:p>
            <a:pPr lvl="0">
              <a:spcBef>
                <a:spcPts val="400"/>
              </a:spcBef>
            </a:pPr>
            <a:r>
              <a:rPr lang="en-US" sz="2000" dirty="0">
                <a:solidFill>
                  <a:schemeClr val="tx2"/>
                </a:solidFill>
              </a:rPr>
              <a:t>1 Hot Plate</a:t>
            </a:r>
          </a:p>
          <a:p>
            <a:pPr lvl="0">
              <a:spcBef>
                <a:spcPts val="400"/>
              </a:spcBef>
            </a:pPr>
            <a:r>
              <a:rPr lang="en-US" sz="2000" dirty="0">
                <a:solidFill>
                  <a:schemeClr val="tx2"/>
                </a:solidFill>
              </a:rPr>
              <a:t>1 Stopwatch</a:t>
            </a:r>
          </a:p>
          <a:p>
            <a:pPr lvl="0">
              <a:spcBef>
                <a:spcPts val="400"/>
              </a:spcBef>
            </a:pPr>
            <a:endParaRPr lang="en-US" sz="2000" dirty="0">
              <a:solidFill>
                <a:schemeClr val="tx2"/>
              </a:solidFill>
            </a:endParaRPr>
          </a:p>
        </p:txBody>
      </p:sp>
      <p:sp>
        <p:nvSpPr>
          <p:cNvPr id="4" name="TextBox 3"/>
          <p:cNvSpPr txBox="1"/>
          <p:nvPr/>
        </p:nvSpPr>
        <p:spPr>
          <a:xfrm>
            <a:off x="4176701" y="1294924"/>
            <a:ext cx="6671984" cy="4401205"/>
          </a:xfrm>
          <a:prstGeom prst="rect">
            <a:avLst/>
          </a:prstGeom>
          <a:solidFill>
            <a:schemeClr val="bg1"/>
          </a:solidFill>
        </p:spPr>
        <p:txBody>
          <a:bodyPr wrap="square" rtlCol="0">
            <a:spAutoFit/>
          </a:bodyPr>
          <a:lstStyle/>
          <a:p>
            <a:pPr marL="342900" indent="-342900" algn="just">
              <a:buFont typeface="+mj-lt"/>
              <a:buAutoNum type="arabicPeriod"/>
            </a:pPr>
            <a:r>
              <a:rPr lang="en-US" sz="2000" dirty="0">
                <a:solidFill>
                  <a:schemeClr val="tx2"/>
                </a:solidFill>
              </a:rPr>
              <a:t>Put on safety glasses and gloves.</a:t>
            </a:r>
          </a:p>
          <a:p>
            <a:pPr marL="342900" indent="-342900" algn="just">
              <a:buFont typeface="+mj-lt"/>
              <a:buAutoNum type="arabicPeriod"/>
            </a:pPr>
            <a:r>
              <a:rPr lang="en-US" sz="2000" dirty="0">
                <a:solidFill>
                  <a:schemeClr val="tx2"/>
                </a:solidFill>
              </a:rPr>
              <a:t>Cover your metal pan with metal foil.</a:t>
            </a:r>
          </a:p>
          <a:p>
            <a:pPr marL="342900" indent="-342900" algn="just">
              <a:buFont typeface="+mj-lt"/>
              <a:buAutoNum type="arabicPeriod"/>
            </a:pPr>
            <a:r>
              <a:rPr lang="en-US" sz="2000" dirty="0">
                <a:solidFill>
                  <a:schemeClr val="tx2"/>
                </a:solidFill>
              </a:rPr>
              <a:t>Place your metal pan on your hotplate.</a:t>
            </a:r>
          </a:p>
          <a:p>
            <a:pPr marL="342900" indent="-342900" algn="just">
              <a:buFont typeface="+mj-lt"/>
              <a:buAutoNum type="arabicPeriod"/>
            </a:pPr>
            <a:r>
              <a:rPr lang="en-US" sz="2000" dirty="0">
                <a:solidFill>
                  <a:schemeClr val="tx2"/>
                </a:solidFill>
              </a:rPr>
              <a:t>Add 100 mL of skim milk to a large beaker.</a:t>
            </a:r>
          </a:p>
          <a:p>
            <a:pPr marL="342900" indent="-342900" algn="just">
              <a:buFont typeface="+mj-lt"/>
              <a:buAutoNum type="arabicPeriod"/>
            </a:pPr>
            <a:r>
              <a:rPr lang="en-US" sz="2000" dirty="0">
                <a:solidFill>
                  <a:schemeClr val="tx2"/>
                </a:solidFill>
              </a:rPr>
              <a:t>Place the beaker in the metal pan, add water to the pan.</a:t>
            </a:r>
          </a:p>
          <a:p>
            <a:pPr marL="342900" indent="-342900" algn="just">
              <a:buFont typeface="+mj-lt"/>
              <a:buAutoNum type="arabicPeriod"/>
            </a:pPr>
            <a:r>
              <a:rPr lang="en-US" sz="2000" dirty="0">
                <a:solidFill>
                  <a:schemeClr val="tx2"/>
                </a:solidFill>
              </a:rPr>
              <a:t>Set the hotplate on high, and continuously stir.</a:t>
            </a:r>
          </a:p>
          <a:p>
            <a:pPr marL="342900" indent="-342900" algn="just">
              <a:buFont typeface="+mj-lt"/>
              <a:buAutoNum type="arabicPeriod"/>
            </a:pPr>
            <a:r>
              <a:rPr lang="en-US" sz="2000" dirty="0">
                <a:solidFill>
                  <a:schemeClr val="tx2"/>
                </a:solidFill>
              </a:rPr>
              <a:t>When milk begins to simmer, lower heat to medium-high.</a:t>
            </a:r>
          </a:p>
          <a:p>
            <a:pPr marL="342900" indent="-342900" algn="just">
              <a:buFont typeface="+mj-lt"/>
              <a:buAutoNum type="arabicPeriod"/>
            </a:pPr>
            <a:r>
              <a:rPr lang="en-US" sz="2000" dirty="0">
                <a:solidFill>
                  <a:schemeClr val="tx2"/>
                </a:solidFill>
              </a:rPr>
              <a:t>While stirring, add 10 mL of vinegar to the milk.</a:t>
            </a:r>
          </a:p>
          <a:p>
            <a:pPr marL="342900" indent="-342900" algn="just">
              <a:buFont typeface="+mj-lt"/>
              <a:buAutoNum type="arabicPeriod"/>
            </a:pPr>
            <a:r>
              <a:rPr lang="en-US" sz="2000" dirty="0">
                <a:solidFill>
                  <a:schemeClr val="tx2"/>
                </a:solidFill>
              </a:rPr>
              <a:t>After one minute, add another 10 mL of vinegar.</a:t>
            </a:r>
          </a:p>
          <a:p>
            <a:pPr marL="342900" indent="-342900" algn="just">
              <a:buFont typeface="+mj-lt"/>
              <a:buAutoNum type="arabicPeriod"/>
            </a:pPr>
            <a:r>
              <a:rPr lang="en-US" sz="2000" dirty="0">
                <a:solidFill>
                  <a:schemeClr val="tx2"/>
                </a:solidFill>
              </a:rPr>
              <a:t>After no more changes are observed, turn off the hotplate and allow the solution to cool.</a:t>
            </a:r>
          </a:p>
          <a:p>
            <a:pPr marL="342900" indent="-342900" algn="just">
              <a:buFont typeface="+mj-lt"/>
              <a:buAutoNum type="arabicPeriod"/>
            </a:pPr>
            <a:r>
              <a:rPr lang="en-US" sz="2000" dirty="0">
                <a:solidFill>
                  <a:schemeClr val="tx2"/>
                </a:solidFill>
              </a:rPr>
              <a:t>Add 100 mL of Guar Gum solution to a beaker.</a:t>
            </a:r>
          </a:p>
          <a:p>
            <a:pPr marL="342900" indent="-342900" algn="just">
              <a:buFont typeface="+mj-lt"/>
              <a:buAutoNum type="arabicPeriod"/>
            </a:pPr>
            <a:r>
              <a:rPr lang="en-US" sz="2000" dirty="0">
                <a:solidFill>
                  <a:schemeClr val="tx2"/>
                </a:solidFill>
              </a:rPr>
              <a:t>While stirring, add 0.5 mL of borax to the guar gum.</a:t>
            </a:r>
          </a:p>
          <a:p>
            <a:pPr marL="342900" indent="-342900" algn="just">
              <a:buFont typeface="+mj-lt"/>
              <a:buAutoNum type="arabicPeriod"/>
            </a:pPr>
            <a:r>
              <a:rPr lang="en-US" sz="2000" dirty="0">
                <a:solidFill>
                  <a:schemeClr val="tx2"/>
                </a:solidFill>
              </a:rPr>
              <a:t>Record your observations.</a:t>
            </a:r>
          </a:p>
        </p:txBody>
      </p:sp>
      <p:sp>
        <p:nvSpPr>
          <p:cNvPr id="5" name="Slide Number Placeholder 4"/>
          <p:cNvSpPr>
            <a:spLocks noGrp="1"/>
          </p:cNvSpPr>
          <p:nvPr>
            <p:ph type="sldNum" sz="quarter" idx="12"/>
          </p:nvPr>
        </p:nvSpPr>
        <p:spPr/>
        <p:txBody>
          <a:bodyPr/>
          <a:lstStyle/>
          <a:p>
            <a:fld id="{5F4C9F40-B079-4B71-A627-7266DFEA7F03}" type="slidenum">
              <a:rPr lang="en-US" smtClean="0"/>
              <a:t>7</a:t>
            </a:fld>
            <a:endParaRPr lang="en-US"/>
          </a:p>
        </p:txBody>
      </p:sp>
    </p:spTree>
    <p:extLst>
      <p:ext uri="{BB962C8B-B14F-4D97-AF65-F5344CB8AC3E}">
        <p14:creationId xmlns:p14="http://schemas.microsoft.com/office/powerpoint/2010/main" val="7748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Lunch Break</a:t>
            </a:r>
          </a:p>
        </p:txBody>
      </p:sp>
      <p:sp>
        <p:nvSpPr>
          <p:cNvPr id="4" name="Slide Number Placeholder 3"/>
          <p:cNvSpPr>
            <a:spLocks noGrp="1"/>
          </p:cNvSpPr>
          <p:nvPr>
            <p:ph type="sldNum" sz="quarter" idx="12"/>
          </p:nvPr>
        </p:nvSpPr>
        <p:spPr/>
        <p:txBody>
          <a:bodyPr/>
          <a:lstStyle/>
          <a:p>
            <a:fld id="{5F4C9F40-B079-4B71-A627-7266DFEA7F03}" type="slidenum">
              <a:rPr lang="en-US" smtClean="0"/>
              <a:t>8</a:t>
            </a:fld>
            <a:endParaRPr lang="en-US"/>
          </a:p>
        </p:txBody>
      </p:sp>
    </p:spTree>
    <p:extLst>
      <p:ext uri="{BB962C8B-B14F-4D97-AF65-F5344CB8AC3E}">
        <p14:creationId xmlns:p14="http://schemas.microsoft.com/office/powerpoint/2010/main" val="27833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 Discussion</a:t>
            </a:r>
          </a:p>
        </p:txBody>
      </p:sp>
      <p:sp>
        <p:nvSpPr>
          <p:cNvPr id="3" name="Content Placeholder 2"/>
          <p:cNvSpPr>
            <a:spLocks noGrp="1"/>
          </p:cNvSpPr>
          <p:nvPr>
            <p:ph idx="1"/>
          </p:nvPr>
        </p:nvSpPr>
        <p:spPr>
          <a:xfrm>
            <a:off x="1066800" y="1322036"/>
            <a:ext cx="10058400" cy="4921661"/>
          </a:xfrm>
        </p:spPr>
        <p:txBody>
          <a:bodyPr>
            <a:normAutofit/>
          </a:bodyPr>
          <a:lstStyle/>
          <a:p>
            <a:r>
              <a:rPr lang="en-US" dirty="0"/>
              <a:t>What were some of the properties of your casein and guar gum polymers?</a:t>
            </a:r>
          </a:p>
          <a:p>
            <a:r>
              <a:rPr lang="en-US" dirty="0"/>
              <a:t>Is there a relation between the structures of the molecules and these properties?</a:t>
            </a:r>
          </a:p>
          <a:p>
            <a:r>
              <a:rPr lang="en-US" dirty="0"/>
              <a:t>What properties of polymers make </a:t>
            </a:r>
            <a:r>
              <a:rPr lang="en-US"/>
              <a:t>them useful?</a:t>
            </a:r>
            <a:endParaRPr lang="en-US" dirty="0"/>
          </a:p>
        </p:txBody>
      </p:sp>
      <p:sp>
        <p:nvSpPr>
          <p:cNvPr id="4" name="Slide Number Placeholder 3"/>
          <p:cNvSpPr>
            <a:spLocks noGrp="1"/>
          </p:cNvSpPr>
          <p:nvPr>
            <p:ph type="sldNum" sz="quarter" idx="12"/>
          </p:nvPr>
        </p:nvSpPr>
        <p:spPr/>
        <p:txBody>
          <a:bodyPr/>
          <a:lstStyle/>
          <a:p>
            <a:fld id="{5F4C9F40-B079-4B71-A627-7266DFEA7F03}" type="slidenum">
              <a:rPr lang="en-US" smtClean="0"/>
              <a:t>9</a:t>
            </a:fld>
            <a:endParaRPr lang="en-US"/>
          </a:p>
        </p:txBody>
      </p:sp>
      <p:pic>
        <p:nvPicPr>
          <p:cNvPr id="5" name="Content Placeholder 8">
            <a:extLst>
              <a:ext uri="{FF2B5EF4-FFF2-40B4-BE49-F238E27FC236}">
                <a16:creationId xmlns:a16="http://schemas.microsoft.com/office/drawing/2014/main" id="{D12FC1BD-7A43-DC05-D398-20F463E749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86" t="4469" r="15241" b="5149"/>
          <a:stretch/>
        </p:blipFill>
        <p:spPr>
          <a:xfrm>
            <a:off x="8763198" y="3429000"/>
            <a:ext cx="2549276" cy="2225736"/>
          </a:xfrm>
          <a:prstGeom prst="rect">
            <a:avLst/>
          </a:prstGeom>
        </p:spPr>
      </p:pic>
      <p:sp>
        <p:nvSpPr>
          <p:cNvPr id="6" name="TextBox 5">
            <a:extLst>
              <a:ext uri="{FF2B5EF4-FFF2-40B4-BE49-F238E27FC236}">
                <a16:creationId xmlns:a16="http://schemas.microsoft.com/office/drawing/2014/main" id="{A56A66BE-8329-249D-66FE-6C017D3430EA}"/>
              </a:ext>
            </a:extLst>
          </p:cNvPr>
          <p:cNvSpPr txBox="1"/>
          <p:nvPr/>
        </p:nvSpPr>
        <p:spPr>
          <a:xfrm>
            <a:off x="9238512" y="5612954"/>
            <a:ext cx="1598647" cy="369332"/>
          </a:xfrm>
          <a:prstGeom prst="rect">
            <a:avLst/>
          </a:prstGeom>
          <a:noFill/>
        </p:spPr>
        <p:txBody>
          <a:bodyPr wrap="square" rtlCol="0">
            <a:spAutoFit/>
          </a:bodyPr>
          <a:lstStyle/>
          <a:p>
            <a:pPr algn="ctr"/>
            <a:r>
              <a:rPr lang="en-US" dirty="0">
                <a:solidFill>
                  <a:schemeClr val="tx2"/>
                </a:solidFill>
              </a:rPr>
              <a:t>Casein</a:t>
            </a:r>
          </a:p>
        </p:txBody>
      </p:sp>
      <p:sp>
        <p:nvSpPr>
          <p:cNvPr id="7" name="TextBox 6">
            <a:extLst>
              <a:ext uri="{FF2B5EF4-FFF2-40B4-BE49-F238E27FC236}">
                <a16:creationId xmlns:a16="http://schemas.microsoft.com/office/drawing/2014/main" id="{F0B50B56-9459-7270-A9B2-B94EDBE89B94}"/>
              </a:ext>
            </a:extLst>
          </p:cNvPr>
          <p:cNvSpPr txBox="1"/>
          <p:nvPr/>
        </p:nvSpPr>
        <p:spPr>
          <a:xfrm>
            <a:off x="6388418" y="5587353"/>
            <a:ext cx="2374780" cy="369332"/>
          </a:xfrm>
          <a:prstGeom prst="rect">
            <a:avLst/>
          </a:prstGeom>
          <a:noFill/>
        </p:spPr>
        <p:txBody>
          <a:bodyPr wrap="square" rtlCol="0">
            <a:spAutoFit/>
          </a:bodyPr>
          <a:lstStyle/>
          <a:p>
            <a:r>
              <a:rPr lang="en-US" dirty="0">
                <a:solidFill>
                  <a:schemeClr val="tx2"/>
                </a:solidFill>
              </a:rPr>
              <a:t>Cross-linked Guar Gum</a:t>
            </a:r>
          </a:p>
        </p:txBody>
      </p:sp>
      <p:graphicFrame>
        <p:nvGraphicFramePr>
          <p:cNvPr id="9" name="Object 8">
            <a:extLst>
              <a:ext uri="{FF2B5EF4-FFF2-40B4-BE49-F238E27FC236}">
                <a16:creationId xmlns:a16="http://schemas.microsoft.com/office/drawing/2014/main" id="{A6134391-F8DE-AEB8-EB28-F6F99CFCFDB4}"/>
              </a:ext>
            </a:extLst>
          </p:cNvPr>
          <p:cNvGraphicFramePr>
            <a:graphicFrameLocks noChangeAspect="1"/>
          </p:cNvGraphicFramePr>
          <p:nvPr>
            <p:extLst>
              <p:ext uri="{D42A27DB-BD31-4B8C-83A1-F6EECF244321}">
                <p14:modId xmlns:p14="http://schemas.microsoft.com/office/powerpoint/2010/main" val="2133986136"/>
              </p:ext>
            </p:extLst>
          </p:nvPr>
        </p:nvGraphicFramePr>
        <p:xfrm>
          <a:off x="6096000" y="3535976"/>
          <a:ext cx="2775011" cy="2111753"/>
        </p:xfrm>
        <a:graphic>
          <a:graphicData uri="http://schemas.openxmlformats.org/presentationml/2006/ole">
            <mc:AlternateContent xmlns:mc="http://schemas.openxmlformats.org/markup-compatibility/2006">
              <mc:Choice xmlns:v="urn:schemas-microsoft-com:vml" Requires="v">
                <p:oleObj spid="_x0000_s3074" name="CS ChemDraw Drawing" r:id="rId5" imgW="3466816" imgH="2639011" progId="ChemDraw.Document.6.0">
                  <p:embed/>
                </p:oleObj>
              </mc:Choice>
              <mc:Fallback>
                <p:oleObj name="CS ChemDraw Drawing" r:id="rId5" imgW="3466816" imgH="2639011" progId="ChemDraw.Document.6.0">
                  <p:embed/>
                  <p:pic>
                    <p:nvPicPr>
                      <p:cNvPr id="9" name="Object 8">
                        <a:extLst>
                          <a:ext uri="{FF2B5EF4-FFF2-40B4-BE49-F238E27FC236}">
                            <a16:creationId xmlns:a16="http://schemas.microsoft.com/office/drawing/2014/main" id="{A6134391-F8DE-AEB8-EB28-F6F99CFCFDB4}"/>
                          </a:ext>
                        </a:extLst>
                      </p:cNvPr>
                      <p:cNvPicPr/>
                      <p:nvPr/>
                    </p:nvPicPr>
                    <p:blipFill>
                      <a:blip r:embed="rId6"/>
                      <a:stretch>
                        <a:fillRect/>
                      </a:stretch>
                    </p:blipFill>
                    <p:spPr>
                      <a:xfrm>
                        <a:off x="6096000" y="3535976"/>
                        <a:ext cx="2775011" cy="211175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9976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ND EPSCoR">
      <a:dk1>
        <a:srgbClr val="00567D"/>
      </a:dk1>
      <a:lt1>
        <a:sysClr val="window" lastClr="FFFFFF"/>
      </a:lt1>
      <a:dk2>
        <a:srgbClr val="000000"/>
      </a:dk2>
      <a:lt2>
        <a:srgbClr val="80BC00"/>
      </a:lt2>
      <a:accent1>
        <a:srgbClr val="5B9BD5"/>
      </a:accent1>
      <a:accent2>
        <a:srgbClr val="80BC00"/>
      </a:accent2>
      <a:accent3>
        <a:srgbClr val="A5A5A5"/>
      </a:accent3>
      <a:accent4>
        <a:srgbClr val="954F72"/>
      </a:accent4>
      <a:accent5>
        <a:srgbClr val="4472C4"/>
      </a:accent5>
      <a:accent6>
        <a:srgbClr val="80BC00"/>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 xmlns="66659ddc-3c25-4d3e-b3b7-9890fca5266d" xsi:nil="true"/>
    <TeamsChannelId xmlns="66659ddc-3c25-4d3e-b3b7-9890fca5266d" xsi:nil="true"/>
    <DefaultSectionNames xmlns="66659ddc-3c25-4d3e-b3b7-9890fca5266d" xsi:nil="true"/>
    <MigrationWizIdDocumentLibraryPermissions xmlns="66659ddc-3c25-4d3e-b3b7-9890fca5266d" xsi:nil="true"/>
    <MigrationWizIdSecurityGroups xmlns="66659ddc-3c25-4d3e-b3b7-9890fca5266d" xsi:nil="true"/>
    <Templates xmlns="66659ddc-3c25-4d3e-b3b7-9890fca5266d" xsi:nil="true"/>
    <FolderType xmlns="66659ddc-3c25-4d3e-b3b7-9890fca5266d" xsi:nil="true"/>
    <CultureName xmlns="66659ddc-3c25-4d3e-b3b7-9890fca5266d" xsi:nil="true"/>
    <Students xmlns="66659ddc-3c25-4d3e-b3b7-9890fca5266d">
      <UserInfo>
        <DisplayName/>
        <AccountId xsi:nil="true"/>
        <AccountType/>
      </UserInfo>
    </Students>
    <Student_Groups xmlns="66659ddc-3c25-4d3e-b3b7-9890fca5266d">
      <UserInfo>
        <DisplayName/>
        <AccountId xsi:nil="true"/>
        <AccountType/>
      </UserInfo>
    </Student_Groups>
    <IsNotebookLocked xmlns="66659ddc-3c25-4d3e-b3b7-9890fca5266d" xsi:nil="true"/>
    <MigrationWizIdPermissionLevels xmlns="66659ddc-3c25-4d3e-b3b7-9890fca5266d" xsi:nil="true"/>
    <Is_Collaboration_Space_Locked xmlns="66659ddc-3c25-4d3e-b3b7-9890fca5266d" xsi:nil="true"/>
    <NotebookType xmlns="66659ddc-3c25-4d3e-b3b7-9890fca5266d" xsi:nil="true"/>
    <Teachers xmlns="66659ddc-3c25-4d3e-b3b7-9890fca5266d">
      <UserInfo>
        <DisplayName/>
        <AccountId xsi:nil="true"/>
        <AccountType/>
      </UserInfo>
    </Teachers>
    <Distribution_Groups xmlns="66659ddc-3c25-4d3e-b3b7-9890fca5266d" xsi:nil="true"/>
    <MigrationWizIdPermissions xmlns="66659ddc-3c25-4d3e-b3b7-9890fca5266d" xsi:nil="true"/>
    <LMS_Mappings xmlns="66659ddc-3c25-4d3e-b3b7-9890fca5266d" xsi:nil="true"/>
    <Math_Settings xmlns="66659ddc-3c25-4d3e-b3b7-9890fca5266d" xsi:nil="true"/>
    <Has_Teacher_Only_SectionGroup xmlns="66659ddc-3c25-4d3e-b3b7-9890fca5266d" xsi:nil="true"/>
    <Owner xmlns="66659ddc-3c25-4d3e-b3b7-9890fca5266d">
      <UserInfo>
        <DisplayName/>
        <AccountId xsi:nil="true"/>
        <AccountType/>
      </UserInfo>
    </Owner>
    <AppVersion xmlns="66659ddc-3c25-4d3e-b3b7-9890fca5266d" xsi:nil="true"/>
    <Invited_Students xmlns="66659ddc-3c25-4d3e-b3b7-9890fca5266d" xsi:nil="true"/>
    <Teams_Channel_Section_Location xmlns="66659ddc-3c25-4d3e-b3b7-9890fca5266d" xsi:nil="true"/>
    <Invited_Teachers xmlns="66659ddc-3c25-4d3e-b3b7-9890fca5266d" xsi:nil="true"/>
    <Self_Registration_Enabled xmlns="66659ddc-3c25-4d3e-b3b7-9890fca526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3BA8573C6281468AECBB5C328F9B91" ma:contentTypeVersion="39" ma:contentTypeDescription="Create a new document." ma:contentTypeScope="" ma:versionID="4b7b52fb6a48529d4d3bd7d48f27fcdf">
  <xsd:schema xmlns:xsd="http://www.w3.org/2001/XMLSchema" xmlns:xs="http://www.w3.org/2001/XMLSchema" xmlns:p="http://schemas.microsoft.com/office/2006/metadata/properties" xmlns:ns3="66659ddc-3c25-4d3e-b3b7-9890fca5266d" xmlns:ns4="82c2a4e3-40b0-435d-8162-b539a366ebba" targetNamespace="http://schemas.microsoft.com/office/2006/metadata/properties" ma:root="true" ma:fieldsID="d7e742b22b6cbf5df8b7567aed840f7a" ns3:_="" ns4:_="">
    <xsd:import namespace="66659ddc-3c25-4d3e-b3b7-9890fca5266d"/>
    <xsd:import namespace="82c2a4e3-40b0-435d-8162-b539a366ebba"/>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659ddc-3c25-4d3e-b3b7-9890fca5266d"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NotebookType" ma:index="26" nillable="true" ma:displayName="Notebook Type" ma:internalName="NotebookType">
      <xsd:simpleType>
        <xsd:restriction base="dms:Text"/>
      </xsd:simpleType>
    </xsd:element>
    <xsd:element name="FolderType" ma:index="27" nillable="true" ma:displayName="Folder Type" ma:internalName="FolderType">
      <xsd:simpleType>
        <xsd:restriction base="dms:Text"/>
      </xsd:simpleType>
    </xsd:element>
    <xsd:element name="CultureName" ma:index="28" nillable="true" ma:displayName="Culture Name" ma:internalName="CultureName">
      <xsd:simpleType>
        <xsd:restriction base="dms:Text"/>
      </xsd:simpleType>
    </xsd:element>
    <xsd:element name="AppVersion" ma:index="29" nillable="true" ma:displayName="App Version" ma:internalName="AppVersion">
      <xsd:simpleType>
        <xsd:restriction base="dms:Text"/>
      </xsd:simpleType>
    </xsd:element>
    <xsd:element name="TeamsChannelId" ma:index="30" nillable="true" ma:displayName="Teams Channel Id" ma:internalName="TeamsChannelId">
      <xsd:simpleType>
        <xsd:restriction base="dms:Text"/>
      </xsd:simpleType>
    </xsd:element>
    <xsd:element name="Owner" ma:index="3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2" nillable="true" ma:displayName="Math Settings" ma:internalName="Math_Settings">
      <xsd:simpleType>
        <xsd:restriction base="dms:Text"/>
      </xsd:simpleType>
    </xsd:element>
    <xsd:element name="DefaultSectionNames" ma:index="33" nillable="true" ma:displayName="Default Section Names" ma:internalName="DefaultSectionNames">
      <xsd:simpleType>
        <xsd:restriction base="dms:Note">
          <xsd:maxLength value="255"/>
        </xsd:restriction>
      </xsd:simpleType>
    </xsd:element>
    <xsd:element name="Templates" ma:index="34" nillable="true" ma:displayName="Templates" ma:internalName="Templates">
      <xsd:simpleType>
        <xsd:restriction base="dms:Note">
          <xsd:maxLength value="255"/>
        </xsd:restriction>
      </xsd:simpleType>
    </xsd:element>
    <xsd:element name="Teachers" ma:index="3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Invited_Teachers" ma:index="40" nillable="true" ma:displayName="Invited Teachers" ma:internalName="Invited_Teachers">
      <xsd:simpleType>
        <xsd:restriction base="dms:Note">
          <xsd:maxLength value="255"/>
        </xsd:restriction>
      </xsd:simpleType>
    </xsd:element>
    <xsd:element name="Invited_Students" ma:index="41" nillable="true" ma:displayName="Invited Students" ma:internalName="Invited_Students">
      <xsd:simpleType>
        <xsd:restriction base="dms:Note">
          <xsd:maxLength value="255"/>
        </xsd:restriction>
      </xsd:simpleType>
    </xsd:element>
    <xsd:element name="Self_Registration_Enabled" ma:index="42" nillable="true" ma:displayName="Self Registration Enabled" ma:internalName="Self_Registration_Enabled">
      <xsd:simpleType>
        <xsd:restriction base="dms:Boolean"/>
      </xsd:simpleType>
    </xsd:element>
    <xsd:element name="Has_Teacher_Only_SectionGroup" ma:index="43" nillable="true" ma:displayName="Has Teacher Only SectionGroup" ma:internalName="Has_Teacher_Only_SectionGroup">
      <xsd:simpleType>
        <xsd:restriction base="dms:Boolean"/>
      </xsd:simpleType>
    </xsd:element>
    <xsd:element name="Is_Collaboration_Space_Locked" ma:index="44" nillable="true" ma:displayName="Is Collaboration Space Locked" ma:internalName="Is_Collaboration_Space_Locked">
      <xsd:simpleType>
        <xsd:restriction base="dms:Boolean"/>
      </xsd:simpleType>
    </xsd:element>
    <xsd:element name="IsNotebookLocked" ma:index="45" nillable="true" ma:displayName="Is Notebook Locked" ma:internalName="IsNotebookLocked">
      <xsd:simpleType>
        <xsd:restriction base="dms:Boolean"/>
      </xsd:simpleType>
    </xsd:element>
    <xsd:element name="Teams_Channel_Section_Location" ma:index="46"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c2a4e3-40b0-435d-8162-b539a366ebba"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741706-0B2A-404A-B7B8-368D5146D83B}">
  <ds:schemaRefs>
    <ds:schemaRef ds:uri="http://purl.org/dc/elements/1.1/"/>
    <ds:schemaRef ds:uri="http://schemas.openxmlformats.org/package/2006/metadata/core-properties"/>
    <ds:schemaRef ds:uri="http://purl.org/dc/terms/"/>
    <ds:schemaRef ds:uri="http://schemas.microsoft.com/office/2006/documentManagement/types"/>
    <ds:schemaRef ds:uri="66659ddc-3c25-4d3e-b3b7-9890fca5266d"/>
    <ds:schemaRef ds:uri="http://schemas.microsoft.com/office/2006/metadata/properties"/>
    <ds:schemaRef ds:uri="http://schemas.microsoft.com/office/infopath/2007/PartnerControls"/>
    <ds:schemaRef ds:uri="82c2a4e3-40b0-435d-8162-b539a366ebba"/>
    <ds:schemaRef ds:uri="http://www.w3.org/XML/1998/namespace"/>
    <ds:schemaRef ds:uri="http://purl.org/dc/dcmitype/"/>
  </ds:schemaRefs>
</ds:datastoreItem>
</file>

<file path=customXml/itemProps2.xml><?xml version="1.0" encoding="utf-8"?>
<ds:datastoreItem xmlns:ds="http://schemas.openxmlformats.org/officeDocument/2006/customXml" ds:itemID="{B0E8BECF-C348-4199-A850-7DDDFD9583D2}">
  <ds:schemaRefs>
    <ds:schemaRef ds:uri="http://schemas.microsoft.com/sharepoint/v3/contenttype/forms"/>
  </ds:schemaRefs>
</ds:datastoreItem>
</file>

<file path=customXml/itemProps3.xml><?xml version="1.0" encoding="utf-8"?>
<ds:datastoreItem xmlns:ds="http://schemas.openxmlformats.org/officeDocument/2006/customXml" ds:itemID="{D61BB36C-F3A3-4A70-9823-008C3F67B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659ddc-3c25-4d3e-b3b7-9890fca5266d"/>
    <ds:schemaRef ds:uri="82c2a4e3-40b0-435d-8162-b539a366e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146</TotalTime>
  <Words>1059</Words>
  <Application>Microsoft Office PowerPoint</Application>
  <PresentationFormat>Widescreen</PresentationFormat>
  <Paragraphs>119</Paragraphs>
  <Slides>11</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Calibri Light</vt:lpstr>
      <vt:lpstr>Office Theme</vt:lpstr>
      <vt:lpstr>CS ChemDraw Drawing</vt:lpstr>
      <vt:lpstr>NATURE Sunday Academy: Polymer Synthesis from Common Materials</vt:lpstr>
      <vt:lpstr>Overview</vt:lpstr>
      <vt:lpstr>What are polymers?</vt:lpstr>
      <vt:lpstr>Natural Polymers</vt:lpstr>
      <vt:lpstr>Guar Gum and Casein: Natural Polymers</vt:lpstr>
      <vt:lpstr>Guar Gum and Casein: Natural Polymers</vt:lpstr>
      <vt:lpstr>Activity 1: Crosslinking: Polymers to Plastics</vt:lpstr>
      <vt:lpstr>Lunch Break</vt:lpstr>
      <vt:lpstr>Activity 1 Discussion</vt:lpstr>
      <vt:lpstr>Activity 2: Extracting Polymer Strands From Soda Bottles</vt:lpstr>
      <vt:lpstr>Activity 2 Discussion</vt:lpstr>
    </vt:vector>
  </TitlesOfParts>
  <Company>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Rusch, Kelly</dc:creator>
  <cp:lastModifiedBy>Kathleen Wahlberg</cp:lastModifiedBy>
  <cp:revision>19</cp:revision>
  <dcterms:created xsi:type="dcterms:W3CDTF">2018-10-15T14:10:44Z</dcterms:created>
  <dcterms:modified xsi:type="dcterms:W3CDTF">2023-10-30T21:28:24Z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0x010100373BA8573C6281468AECBB5C328F9B91</vt:lpwstr>
  </property>
</Properties>
</file>